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2" r:id="rId4"/>
    <p:sldId id="263" r:id="rId5"/>
    <p:sldId id="264" r:id="rId6"/>
    <p:sldId id="258" r:id="rId7"/>
    <p:sldId id="259" r:id="rId8"/>
    <p:sldId id="261" r:id="rId9"/>
    <p:sldId id="260"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a:t>Click to edit Master title style</a:t>
            </a:r>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3F150D65-C64D-44FB-9152-4CC2DE0C9198}" type="datetime1">
              <a:rPr lang="en-US" smtClean="0"/>
              <a:pPr/>
              <a:t>7/31/2020</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BFEBEB0A-9E3D-4B14-9782-E2AE3DA60D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2635EB0-D091-417E-ACD5-D65E1C7D8524}" type="datetime1">
              <a:rPr lang="en-US" smtClean="0"/>
              <a:pPr/>
              <a:t>7/31/2020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CA09F9-C7D6-4C52-A7E8-5101239A0BA2}" type="datetime1">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FFE64A4-35FB-42B6-9183-2C0CE0E36649}" type="datetime1">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2683B9-6ECA-47FA-93CF-B124A0FAC208}" type="datetime1">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305FF66B-9476-4BB3-85E9-E01854F07F90}" type="datetime1">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63440" y="2119313"/>
            <a:ext cx="3200400" cy="36052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56B23FBD-8F7D-4F85-8085-67BFDB05CB71}" type="datetime1">
              <a:rPr lang="en-US" smtClean="0"/>
              <a:pPr/>
              <a:t>7/31/2020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5D789A-1220-4441-8676-44A034051BFD}" type="datetime1">
              <a:rPr lang="en-US" smtClean="0"/>
              <a:pPr/>
              <a:t>7/31/2020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8A266-E364-4B5E-98DD-432668182E1E}" type="datetime1">
              <a:rPr lang="en-US" smtClean="0"/>
              <a:pPr/>
              <a:t>7/31/2020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493F2040-9975-4642-A906-1DF87F8BE202}" type="datetime1">
              <a:rPr lang="en-US" smtClean="0"/>
              <a:pPr/>
              <a:t>7/31/2020</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BFEBEB0A-9E3D-4B14-9782-E2AE3DA60D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51E52B4A-BA08-4841-AB08-A0D822ABC34D}" type="datetime1">
              <a:rPr lang="en-US" smtClean="0"/>
              <a:pPr/>
              <a:t>7/31/2020</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BFEBEB0A-9E3D-4B14-9782-E2AE3DA60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75D48070-6A81-47D0-9810-1540B9FEFF61}" type="datetime1">
              <a:rPr lang="en-US" smtClean="0"/>
              <a:pPr/>
              <a:t>7/31/2020</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dirty="0"/>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BFEBEB0A-9E3D-4B14-9782-E2AE3DA60D9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a:solidFill>
                  <a:srgbClr val="C00000"/>
                </a:solidFill>
              </a:rPr>
              <a:t>Infancy</a:t>
            </a:r>
            <a:endParaRPr lang="id-ID" dirty="0">
              <a:solidFill>
                <a:srgbClr val="C00000"/>
              </a:solidFill>
            </a:endParaRPr>
          </a:p>
        </p:txBody>
      </p:sp>
      <p:sp>
        <p:nvSpPr>
          <p:cNvPr id="3" name="Subtitle 2"/>
          <p:cNvSpPr>
            <a:spLocks noGrp="1"/>
          </p:cNvSpPr>
          <p:nvPr>
            <p:ph type="subTitle" idx="1"/>
          </p:nvPr>
        </p:nvSpPr>
        <p:spPr/>
        <p:txBody>
          <a:bodyPr/>
          <a:lstStyle/>
          <a:p>
            <a:endParaRPr lang="id-ID"/>
          </a:p>
        </p:txBody>
      </p:sp>
      <p:sp>
        <p:nvSpPr>
          <p:cNvPr id="4" name="Slide Number Placeholder 3"/>
          <p:cNvSpPr>
            <a:spLocks noGrp="1"/>
          </p:cNvSpPr>
          <p:nvPr>
            <p:ph type="sldNum" sz="quarter" idx="12"/>
          </p:nvPr>
        </p:nvSpPr>
        <p:spPr/>
        <p:txBody>
          <a:bodyPr/>
          <a:lstStyle/>
          <a:p>
            <a:fld id="{BFEBEB0A-9E3D-4B14-9782-E2AE3DA60D96}" type="slidenum">
              <a:rPr lang="en-US" smtClean="0"/>
              <a:pPr/>
              <a:t>1</a:t>
            </a:fld>
            <a:endParaRPr lang="en-US"/>
          </a:p>
        </p:txBody>
      </p:sp>
    </p:spTree>
    <p:extLst>
      <p:ext uri="{BB962C8B-B14F-4D97-AF65-F5344CB8AC3E}">
        <p14:creationId xmlns:p14="http://schemas.microsoft.com/office/powerpoint/2010/main" val="16282109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id-ID" b="1" dirty="0">
                <a:ln w="11430"/>
                <a:solidFill>
                  <a:schemeClr val="accent2">
                    <a:lumMod val="75000"/>
                  </a:schemeClr>
                </a:solidFill>
                <a:effectLst>
                  <a:outerShdw blurRad="80000" dist="40000" dir="5040000" algn="tl">
                    <a:srgbClr val="000000">
                      <a:alpha val="30000"/>
                    </a:srgbClr>
                  </a:outerShdw>
                </a:effectLst>
              </a:rPr>
            </a:br>
            <a:r>
              <a:rPr lang="id-ID" b="1" dirty="0">
                <a:ln w="11430"/>
                <a:solidFill>
                  <a:schemeClr val="accent2">
                    <a:lumMod val="75000"/>
                  </a:schemeClr>
                </a:solidFill>
                <a:effectLst>
                  <a:outerShdw blurRad="80000" dist="40000" dir="5040000" algn="tl">
                    <a:srgbClr val="000000">
                      <a:alpha val="30000"/>
                    </a:srgbClr>
                  </a:outerShdw>
                </a:effectLst>
              </a:rPr>
              <a:t>Sosialisasi pada awal </a:t>
            </a:r>
            <a:br>
              <a:rPr lang="id-ID" b="1" dirty="0">
                <a:ln w="11430"/>
                <a:solidFill>
                  <a:schemeClr val="accent2">
                    <a:lumMod val="75000"/>
                  </a:schemeClr>
                </a:solidFill>
                <a:effectLst>
                  <a:outerShdw blurRad="80000" dist="40000" dir="5040000" algn="tl">
                    <a:srgbClr val="000000">
                      <a:alpha val="30000"/>
                    </a:srgbClr>
                  </a:outerShdw>
                </a:effectLst>
              </a:rPr>
            </a:br>
            <a:r>
              <a:rPr lang="id-ID" b="1" dirty="0">
                <a:ln w="11430"/>
                <a:solidFill>
                  <a:schemeClr val="accent2">
                    <a:lumMod val="75000"/>
                  </a:schemeClr>
                </a:solidFill>
                <a:effectLst>
                  <a:outerShdw blurRad="80000" dist="40000" dir="5040000" algn="tl">
                    <a:srgbClr val="000000">
                      <a:alpha val="30000"/>
                    </a:srgbClr>
                  </a:outerShdw>
                </a:effectLst>
              </a:rPr>
              <a:t>Masa kanak-kanak</a:t>
            </a:r>
            <a:br>
              <a:rPr lang="en-US" b="1" dirty="0">
                <a:ln w="11430"/>
                <a:solidFill>
                  <a:schemeClr val="accent2">
                    <a:lumMod val="75000"/>
                  </a:schemeClr>
                </a:solidFill>
                <a:effectLst>
                  <a:outerShdw blurRad="80000" dist="40000" dir="5040000" algn="tl">
                    <a:srgbClr val="000000">
                      <a:alpha val="30000"/>
                    </a:srgbClr>
                  </a:outerShdw>
                </a:effectLst>
              </a:rPr>
            </a:br>
            <a:endParaRPr lang="id-ID" dirty="0"/>
          </a:p>
        </p:txBody>
      </p:sp>
      <p:sp>
        <p:nvSpPr>
          <p:cNvPr id="3" name="Content Placeholder 2"/>
          <p:cNvSpPr>
            <a:spLocks noGrp="1"/>
          </p:cNvSpPr>
          <p:nvPr>
            <p:ph idx="1"/>
          </p:nvPr>
        </p:nvSpPr>
        <p:spPr>
          <a:xfrm>
            <a:off x="1187624" y="2119257"/>
            <a:ext cx="6768752" cy="3603812"/>
          </a:xfrm>
        </p:spPr>
        <p:txBody>
          <a:bodyPr>
            <a:normAutofit fontScale="92500" lnSpcReduction="20000"/>
          </a:bodyPr>
          <a:lstStyle/>
          <a:p>
            <a:pPr algn="just"/>
            <a:r>
              <a:rPr lang="id-ID" dirty="0">
                <a:solidFill>
                  <a:schemeClr val="tx1">
                    <a:lumMod val="75000"/>
                    <a:lumOff val="25000"/>
                  </a:schemeClr>
                </a:solidFill>
                <a:latin typeface="Arial Black" pitchFamily="34" charset="0"/>
              </a:rPr>
              <a:t>Anak usia dini merupakan populasi yang cukup besar (12,85% darikeseluruhan populasi, Sensus Penduduk 2000).</a:t>
            </a:r>
          </a:p>
          <a:p>
            <a:pPr algn="just"/>
            <a:r>
              <a:rPr lang="id-ID" dirty="0">
                <a:solidFill>
                  <a:schemeClr val="tx1">
                    <a:lumMod val="75000"/>
                    <a:lumOff val="25000"/>
                  </a:schemeClr>
                </a:solidFill>
                <a:latin typeface="Arial Black" pitchFamily="34" charset="0"/>
              </a:rPr>
              <a:t> Gutama (dalam Dharmawan, 2006) mengatakan bahwa anak usia dini merupakan masa emas karena perkembangan otak yang sangat cepat pada masa ini. </a:t>
            </a:r>
          </a:p>
          <a:p>
            <a:pPr algn="just"/>
            <a:r>
              <a:rPr lang="id-ID" dirty="0">
                <a:solidFill>
                  <a:schemeClr val="tx1">
                    <a:lumMod val="75000"/>
                    <a:lumOff val="25000"/>
                  </a:schemeClr>
                </a:solidFill>
                <a:latin typeface="Arial Black" pitchFamily="34" charset="0"/>
              </a:rPr>
              <a:t>Perkembangan yang sangat cepat ini jugaharus disertai dengan pemenuhan tugas-tugas perkembangannya sehingga anak dapat tumbuh dengan baik.</a:t>
            </a:r>
          </a:p>
          <a:p>
            <a:endParaRPr lang="id-ID"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10</a:t>
            </a:fld>
            <a:endParaRPr lang="en-US"/>
          </a:p>
        </p:txBody>
      </p:sp>
    </p:spTree>
    <p:extLst>
      <p:ext uri="{BB962C8B-B14F-4D97-AF65-F5344CB8AC3E}">
        <p14:creationId xmlns:p14="http://schemas.microsoft.com/office/powerpoint/2010/main" val="996368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908720"/>
            <a:ext cx="7200800" cy="4752528"/>
          </a:xfrm>
        </p:spPr>
        <p:txBody>
          <a:bodyPr/>
          <a:lstStyle/>
          <a:p>
            <a:pPr algn="just"/>
            <a:r>
              <a:rPr lang="id-ID" dirty="0"/>
              <a:t>Tugas perkembangan anak usia dini yang paling utama adalah menyesuaikan diri dengan perkembangan fisiknya yang pesat dan berhubungan secara emosional dengan orang tua, saudara kandung dan orang lain</a:t>
            </a:r>
          </a:p>
          <a:p>
            <a:pPr algn="just"/>
            <a:r>
              <a:rPr lang="id-ID" dirty="0"/>
              <a:t>Anakberusaha untuk mengendalikan lingkungan dan mulai belajar menyesuaikan dirisecara sosial </a:t>
            </a:r>
            <a:r>
              <a:rPr lang="id-ID" b="1" dirty="0"/>
              <a:t>(Hurlock, 1999)</a:t>
            </a:r>
          </a:p>
          <a:p>
            <a:pPr algn="just"/>
            <a:r>
              <a:rPr lang="id-ID" dirty="0"/>
              <a:t>Hal ini menunjukkan bahwa perkembangan sosialisasi pada masa anak-anak sangat penting dan perlu diperhatikan dalampendidikan anak</a:t>
            </a:r>
          </a:p>
          <a:p>
            <a:endParaRPr lang="id-ID" b="1" dirty="0"/>
          </a:p>
          <a:p>
            <a:endParaRPr lang="id-ID" dirty="0"/>
          </a:p>
          <a:p>
            <a:endParaRPr lang="id-ID"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11</a:t>
            </a:fld>
            <a:endParaRPr lang="en-US"/>
          </a:p>
        </p:txBody>
      </p:sp>
    </p:spTree>
    <p:extLst>
      <p:ext uri="{BB962C8B-B14F-4D97-AF65-F5344CB8AC3E}">
        <p14:creationId xmlns:p14="http://schemas.microsoft.com/office/powerpoint/2010/main" val="7143226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836712"/>
            <a:ext cx="7200800" cy="4886357"/>
          </a:xfrm>
        </p:spPr>
        <p:txBody>
          <a:bodyPr>
            <a:normAutofit fontScale="92500"/>
          </a:bodyPr>
          <a:lstStyle/>
          <a:p>
            <a:pPr algn="just"/>
            <a:r>
              <a:rPr lang="id-ID" b="1" i="1" dirty="0"/>
              <a:t>Perkembangan sosialiasasi yang dimaksudkan di sini </a:t>
            </a:r>
            <a:r>
              <a:rPr lang="id-ID" dirty="0"/>
              <a:t>adalah kemampuan anak untuk berinteraksi dengan lingkungannya.</a:t>
            </a:r>
          </a:p>
          <a:p>
            <a:pPr algn="just"/>
            <a:r>
              <a:rPr lang="id-ID" dirty="0">
                <a:latin typeface="Arial Black" pitchFamily="34" charset="0"/>
              </a:rPr>
              <a:t>Bagaimana anak tersebut mengerti mengenai keadaan lingkungan dan mempengaruhinya dalam berperilaku baik kepada dirinya sendiri maupun kepada orang lain (Hurlock, 1998)</a:t>
            </a:r>
          </a:p>
          <a:p>
            <a:pPr algn="just"/>
            <a:r>
              <a:rPr lang="id-ID" dirty="0"/>
              <a:t>Perkembangan sosialisasi pada anak usia dini sangat dipengaruhi oleh faktor keluarga dan lingkungan dimana anak itu tumbuh dan berkembang. Tempat dimana anak menghabiskan waktu sehari-hari sangat menentukan perkembangan sosialisasi anak tersebut </a:t>
            </a:r>
            <a:r>
              <a:rPr lang="id-ID" b="1" dirty="0"/>
              <a:t>(Berns, 2004).</a:t>
            </a:r>
          </a:p>
          <a:p>
            <a:pPr algn="just"/>
            <a:endParaRPr lang="id-ID" dirty="0">
              <a:latin typeface="Arial Black" pitchFamily="34" charset="0"/>
            </a:endParaRPr>
          </a:p>
          <a:p>
            <a:endParaRPr lang="id-ID" dirty="0"/>
          </a:p>
          <a:p>
            <a:endParaRPr lang="id-ID"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12</a:t>
            </a:fld>
            <a:endParaRPr lang="en-US"/>
          </a:p>
        </p:txBody>
      </p:sp>
    </p:spTree>
    <p:extLst>
      <p:ext uri="{BB962C8B-B14F-4D97-AF65-F5344CB8AC3E}">
        <p14:creationId xmlns:p14="http://schemas.microsoft.com/office/powerpoint/2010/main" val="1210380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052736"/>
            <a:ext cx="7128792" cy="4670333"/>
          </a:xfrm>
        </p:spPr>
        <p:txBody>
          <a:bodyPr>
            <a:normAutofit/>
          </a:bodyPr>
          <a:lstStyle/>
          <a:p>
            <a:r>
              <a:rPr lang="id-ID" b="1" dirty="0"/>
              <a:t>Masa Bayi</a:t>
            </a:r>
          </a:p>
          <a:p>
            <a:pPr algn="just">
              <a:buNone/>
            </a:pPr>
            <a:r>
              <a:rPr lang="id-ID" dirty="0"/>
              <a:t>	</a:t>
            </a:r>
            <a:r>
              <a:rPr lang="id-ID" dirty="0">
                <a:solidFill>
                  <a:schemeClr val="tx1"/>
                </a:solidFill>
              </a:rPr>
              <a:t>Dalam beberapa hari pertama kehidupan, sebagian besar bayi kehilangan 5-7% berat tubuhnya.</a:t>
            </a:r>
          </a:p>
          <a:p>
            <a:pPr algn="just">
              <a:buNone/>
            </a:pPr>
            <a:r>
              <a:rPr lang="id-ID" dirty="0">
                <a:solidFill>
                  <a:schemeClr val="tx1"/>
                </a:solidFill>
              </a:rPr>
              <a:t> Pada saat bayi menyesuaikan diri terhadap perilaku menghisap, menelan dan mencerna, tumbuh dengan cepat memperoleh rata-rata 5-6 ons per minggu selama sebulan pertama. </a:t>
            </a:r>
          </a:p>
          <a:p>
            <a:pPr algn="just">
              <a:buNone/>
            </a:pPr>
            <a:r>
              <a:rPr lang="id-ID" dirty="0">
                <a:solidFill>
                  <a:schemeClr val="tx1"/>
                </a:solidFill>
              </a:rPr>
              <a:t>Dalam tahun kedua kehidupan, angka pertumbuhan bayi melambat secara signifikan. </a:t>
            </a:r>
          </a:p>
          <a:p>
            <a:endParaRPr lang="id-ID"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2</a:t>
            </a:fld>
            <a:endParaRPr lang="en-US"/>
          </a:p>
        </p:txBody>
      </p:sp>
    </p:spTree>
    <p:extLst>
      <p:ext uri="{BB962C8B-B14F-4D97-AF65-F5344CB8AC3E}">
        <p14:creationId xmlns:p14="http://schemas.microsoft.com/office/powerpoint/2010/main" val="1165561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624" y="908720"/>
            <a:ext cx="6637352" cy="4814349"/>
          </a:xfrm>
        </p:spPr>
        <p:txBody>
          <a:bodyPr>
            <a:normAutofit/>
          </a:bodyPr>
          <a:lstStyle/>
          <a:p>
            <a:pPr algn="just"/>
            <a:r>
              <a:rPr lang="id-ID" dirty="0"/>
              <a:t>Perkembangan otak pada masa bayi terjadi secara luas dalam rahim dan berlanjut sepanjang masa bayi dan masa berikutnya. Saat seorang bayi berjalan, berbicara, berlari, menggoyangkan mainan, tersenyum dan merengut, disitulah perubahan otak pada bayi terjadi</a:t>
            </a:r>
          </a:p>
          <a:p>
            <a:pPr algn="just"/>
            <a:r>
              <a:rPr lang="id-ID" dirty="0"/>
              <a:t>Secara singkat, otak bayi menunggu pengalaman untuk menentukan bagaimana hubungan tersebut dibentuk.</a:t>
            </a:r>
          </a:p>
          <a:p>
            <a:pPr algn="just"/>
            <a:r>
              <a:rPr lang="id-ID" dirty="0"/>
              <a:t>Sebelum lahir, tampak bahwa gen umumnya mengarahkan pola pola penyambungan.</a:t>
            </a:r>
          </a:p>
          <a:p>
            <a:endParaRPr lang="id-ID"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3</a:t>
            </a:fld>
            <a:endParaRPr lang="en-US"/>
          </a:p>
        </p:txBody>
      </p:sp>
    </p:spTree>
    <p:extLst>
      <p:ext uri="{BB962C8B-B14F-4D97-AF65-F5344CB8AC3E}">
        <p14:creationId xmlns:p14="http://schemas.microsoft.com/office/powerpoint/2010/main" val="1104713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87624" y="764704"/>
            <a:ext cx="7056784" cy="4958365"/>
          </a:xfrm>
        </p:spPr>
        <p:txBody>
          <a:bodyPr>
            <a:normAutofit fontScale="92500" lnSpcReduction="10000"/>
          </a:bodyPr>
          <a:lstStyle/>
          <a:p>
            <a:pPr algn="just"/>
            <a:r>
              <a:rPr lang="id-ID" dirty="0"/>
              <a:t>Kekurangan gizi pada bayi_Saat bayi kekurangna gizi,pertumbhuna dan perkembangan bayi menjadi lamban.</a:t>
            </a:r>
          </a:p>
          <a:p>
            <a:pPr algn="just"/>
            <a:r>
              <a:rPr lang="id-ID" b="1" u="sng" dirty="0"/>
              <a:t>MARASMUS</a:t>
            </a:r>
            <a:r>
              <a:rPr lang="id-ID" dirty="0"/>
              <a:t> ada;ah kekurangan gizi serius yang disebabkan oleh asupan kalori yang tidak cukup</a:t>
            </a:r>
            <a:endParaRPr lang="id-ID" b="1" u="sng" dirty="0"/>
          </a:p>
          <a:p>
            <a:pPr algn="just"/>
            <a:r>
              <a:rPr lang="id-ID" b="1" u="sng" dirty="0"/>
              <a:t>KWASHIORKOR</a:t>
            </a:r>
            <a:r>
              <a:rPr lang="id-ID" dirty="0"/>
              <a:t>-Adalah kekurangangan gizi serius yang disebabkan oleh kekurangan protein</a:t>
            </a:r>
          </a:p>
          <a:p>
            <a:pPr algn="just">
              <a:buFont typeface="Wingdings" pitchFamily="2" charset="2"/>
              <a:buChar char="v"/>
            </a:pPr>
            <a:r>
              <a:rPr lang="id-ID" dirty="0"/>
              <a:t>Masa kanak kanak- Kekurangan gizi dan bahkan kelaparan adalah fakta sehari hari bagi anak di berbagai negara berkembang.Bagi sebagian anak di negara berkembang,makanan yang  tidak cukup bukanlah masalah kunci.Melainkan,gizi buruk sebagai akiibat ari kebiassan bruk yang mengancam kesehatan mereka</a:t>
            </a:r>
          </a:p>
          <a:p>
            <a:endParaRPr lang="id-ID"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4</a:t>
            </a:fld>
            <a:endParaRPr lang="en-US"/>
          </a:p>
        </p:txBody>
      </p:sp>
    </p:spTree>
    <p:extLst>
      <p:ext uri="{BB962C8B-B14F-4D97-AF65-F5344CB8AC3E}">
        <p14:creationId xmlns:p14="http://schemas.microsoft.com/office/powerpoint/2010/main" val="2266797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2492896"/>
            <a:ext cx="6965245" cy="1202485"/>
          </a:xfrm>
        </p:spPr>
        <p:txBody>
          <a:bodyPr>
            <a:normAutofit fontScale="90000"/>
          </a:bodyPr>
          <a:lstStyle/>
          <a:p>
            <a:r>
              <a:rPr lang="id-ID" dirty="0"/>
              <a:t>AWAL MASA KANAK-KANAK</a:t>
            </a:r>
          </a:p>
        </p:txBody>
      </p:sp>
      <p:sp>
        <p:nvSpPr>
          <p:cNvPr id="4" name="Slide Number Placeholder 3"/>
          <p:cNvSpPr>
            <a:spLocks noGrp="1"/>
          </p:cNvSpPr>
          <p:nvPr>
            <p:ph type="sldNum" sz="quarter" idx="12"/>
          </p:nvPr>
        </p:nvSpPr>
        <p:spPr/>
        <p:txBody>
          <a:bodyPr/>
          <a:lstStyle/>
          <a:p>
            <a:fld id="{BFEBEB0A-9E3D-4B14-9782-E2AE3DA60D96}" type="slidenum">
              <a:rPr lang="en-US" smtClean="0"/>
              <a:pPr/>
              <a:t>5</a:t>
            </a:fld>
            <a:endParaRPr lang="en-US"/>
          </a:p>
        </p:txBody>
      </p:sp>
    </p:spTree>
    <p:extLst>
      <p:ext uri="{BB962C8B-B14F-4D97-AF65-F5344CB8AC3E}">
        <p14:creationId xmlns:p14="http://schemas.microsoft.com/office/powerpoint/2010/main" val="2813173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3040" y="908720"/>
            <a:ext cx="6709360" cy="4814349"/>
          </a:xfrm>
          <a:solidFill>
            <a:schemeClr val="bg1">
              <a:lumMod val="95000"/>
            </a:schemeClr>
          </a:solidFill>
          <a:ln>
            <a:solidFill>
              <a:schemeClr val="bg1"/>
            </a:solidFill>
          </a:ln>
        </p:spPr>
        <p:txBody>
          <a:bodyPr>
            <a:noAutofit/>
          </a:bodyPr>
          <a:lstStyle/>
          <a:p>
            <a:r>
              <a:rPr lang="id-ID" sz="2000" b="1" dirty="0">
                <a:solidFill>
                  <a:schemeClr val="bg1"/>
                </a:solidFill>
                <a:effectLst>
                  <a:glow rad="101600">
                    <a:srgbClr val="7030A0">
                      <a:alpha val="60000"/>
                    </a:srgbClr>
                  </a:glow>
                </a:effectLst>
                <a:latin typeface="Bookman Old Style" pitchFamily="18" charset="0"/>
              </a:rPr>
              <a:t>Masa Kanak-Kanak Awal</a:t>
            </a:r>
          </a:p>
          <a:p>
            <a:pPr algn="just">
              <a:buNone/>
            </a:pPr>
            <a:r>
              <a:rPr lang="id-ID" sz="2000" dirty="0">
                <a:solidFill>
                  <a:schemeClr val="bg1"/>
                </a:solidFill>
                <a:effectLst>
                  <a:glow rad="101600">
                    <a:srgbClr val="7030A0">
                      <a:alpha val="60000"/>
                    </a:srgbClr>
                  </a:glow>
                </a:effectLst>
                <a:latin typeface="Bookman Old Style" pitchFamily="18" charset="0"/>
              </a:rPr>
              <a:t>	Saat anak usia prasekolah tumbuh lebih besar, presentase kenaikan tinggi dan berat badan menurun ditiap tahun berikutnya. </a:t>
            </a:r>
          </a:p>
          <a:p>
            <a:pPr algn="just">
              <a:buNone/>
            </a:pPr>
            <a:r>
              <a:rPr lang="id-ID" sz="2000" dirty="0">
                <a:solidFill>
                  <a:schemeClr val="bg1"/>
                </a:solidFill>
                <a:effectLst>
                  <a:glow rad="101600">
                    <a:srgbClr val="7030A0">
                      <a:alpha val="60000"/>
                    </a:srgbClr>
                  </a:glow>
                </a:effectLst>
                <a:latin typeface="Bookman Old Style" pitchFamily="18" charset="0"/>
              </a:rPr>
              <a:t> Anak yang ibunya merokok selama kehamilan setengah inci lebih pendek daripada anak yang ibunya tidak merokok selama kehamilan. Mengapa beberapa anak bertubuh pendek yang tidak biasa? </a:t>
            </a:r>
          </a:p>
          <a:p>
            <a:pPr algn="just">
              <a:buNone/>
            </a:pPr>
            <a:r>
              <a:rPr lang="id-ID" sz="2000" dirty="0">
                <a:solidFill>
                  <a:schemeClr val="bg1"/>
                </a:solidFill>
                <a:effectLst>
                  <a:glow rad="101600">
                    <a:srgbClr val="7030A0">
                      <a:alpha val="60000"/>
                    </a:srgbClr>
                  </a:glow>
                </a:effectLst>
                <a:latin typeface="Bookman Old Style" pitchFamily="18" charset="0"/>
              </a:rPr>
              <a:t>Alasannya merupakan faktor bawaan (masalah genetik atau prakelahiran), masalah fisik yang berkembang dimasa kanak-kanak, kurangnya hormon pertumbuhan atau kesulitan emosional. </a:t>
            </a:r>
          </a:p>
          <a:p>
            <a:pPr algn="just">
              <a:buNone/>
            </a:pPr>
            <a:endParaRPr lang="id-ID" sz="2000" dirty="0">
              <a:solidFill>
                <a:schemeClr val="bg1"/>
              </a:solidFill>
              <a:effectLst>
                <a:glow rad="101600">
                  <a:srgbClr val="7030A0">
                    <a:alpha val="60000"/>
                  </a:srgbClr>
                </a:glow>
              </a:effectLst>
              <a:latin typeface="Bookman Old Style" pitchFamily="18" charset="0"/>
            </a:endParaRPr>
          </a:p>
        </p:txBody>
      </p:sp>
      <p:sp>
        <p:nvSpPr>
          <p:cNvPr id="4" name="Slide Number Placeholder 3"/>
          <p:cNvSpPr>
            <a:spLocks noGrp="1"/>
          </p:cNvSpPr>
          <p:nvPr>
            <p:ph type="sldNum" sz="quarter" idx="12"/>
          </p:nvPr>
        </p:nvSpPr>
        <p:spPr/>
        <p:txBody>
          <a:bodyPr/>
          <a:lstStyle/>
          <a:p>
            <a:fld id="{BFEBEB0A-9E3D-4B14-9782-E2AE3DA60D96}" type="slidenum">
              <a:rPr lang="en-US" smtClean="0"/>
              <a:pPr/>
              <a:t>6</a:t>
            </a:fld>
            <a:endParaRPr lang="en-US"/>
          </a:p>
        </p:txBody>
      </p:sp>
    </p:spTree>
    <p:extLst>
      <p:ext uri="{BB962C8B-B14F-4D97-AF65-F5344CB8AC3E}">
        <p14:creationId xmlns:p14="http://schemas.microsoft.com/office/powerpoint/2010/main" val="1563721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1600" y="764704"/>
            <a:ext cx="7056784" cy="4958365"/>
          </a:xfrm>
        </p:spPr>
        <p:txBody>
          <a:bodyPr>
            <a:normAutofit/>
          </a:bodyPr>
          <a:lstStyle/>
          <a:p>
            <a:pPr algn="just">
              <a:buFont typeface="Wingdings" pitchFamily="2" charset="2"/>
              <a:buChar char="§"/>
            </a:pPr>
            <a:r>
              <a:rPr lang="id-ID" b="1" dirty="0">
                <a:solidFill>
                  <a:schemeClr val="bg1"/>
                </a:solidFill>
                <a:effectLst>
                  <a:glow rad="101600">
                    <a:srgbClr val="7030A0">
                      <a:alpha val="60000"/>
                    </a:srgbClr>
                  </a:glow>
                </a:effectLst>
                <a:latin typeface="Bookman Old Style" pitchFamily="18" charset="0"/>
              </a:rPr>
              <a:t>Kekurangan Hormon  Pertumbuhan</a:t>
            </a:r>
          </a:p>
          <a:p>
            <a:pPr algn="just">
              <a:buNone/>
            </a:pPr>
            <a:r>
              <a:rPr lang="id-ID" b="1" dirty="0">
                <a:solidFill>
                  <a:schemeClr val="bg1"/>
                </a:solidFill>
                <a:effectLst>
                  <a:glow rad="101600">
                    <a:srgbClr val="7030A0">
                      <a:alpha val="60000"/>
                    </a:srgbClr>
                  </a:glow>
                </a:effectLst>
                <a:latin typeface="Bookman Old Style" pitchFamily="18" charset="0"/>
              </a:rPr>
              <a:t>	</a:t>
            </a:r>
            <a:r>
              <a:rPr lang="id-ID" dirty="0">
                <a:solidFill>
                  <a:schemeClr val="bg1"/>
                </a:solidFill>
                <a:effectLst>
                  <a:glow rad="101600">
                    <a:srgbClr val="7030A0">
                      <a:alpha val="60000"/>
                    </a:srgbClr>
                  </a:glow>
                </a:effectLst>
                <a:latin typeface="Bookman Old Style" pitchFamily="18" charset="0"/>
              </a:rPr>
              <a:t>Adalah tidak adanya atau kurangnya hormon pertumbuhan yang dihasilkan oleh kelenjar </a:t>
            </a:r>
            <a:r>
              <a:rPr lang="id-ID" b="1" i="1" dirty="0">
                <a:solidFill>
                  <a:schemeClr val="bg1"/>
                </a:solidFill>
                <a:effectLst>
                  <a:glow rad="101600">
                    <a:srgbClr val="7030A0">
                      <a:alpha val="60000"/>
                    </a:srgbClr>
                  </a:glow>
                </a:effectLst>
                <a:latin typeface="Bookman Old Style" pitchFamily="18" charset="0"/>
              </a:rPr>
              <a:t>Pituitary </a:t>
            </a:r>
            <a:r>
              <a:rPr lang="id-ID" i="1" dirty="0">
                <a:solidFill>
                  <a:schemeClr val="bg1"/>
                </a:solidFill>
                <a:effectLst>
                  <a:glow rad="101600">
                    <a:srgbClr val="7030A0">
                      <a:alpha val="60000"/>
                    </a:srgbClr>
                  </a:glow>
                </a:effectLst>
                <a:latin typeface="Bookman Old Style" pitchFamily="18" charset="0"/>
              </a:rPr>
              <a:t> </a:t>
            </a:r>
            <a:r>
              <a:rPr lang="id-ID" dirty="0">
                <a:solidFill>
                  <a:schemeClr val="bg1"/>
                </a:solidFill>
                <a:effectLst>
                  <a:glow rad="101600">
                    <a:srgbClr val="7030A0">
                      <a:alpha val="60000"/>
                    </a:srgbClr>
                  </a:glow>
                </a:effectLst>
                <a:latin typeface="Bookman Old Style" pitchFamily="18" charset="0"/>
              </a:rPr>
              <a:t>untuk merangsang pertumbuhan tubuh. Kekurangan hormon pertumbuhan dapat terjadi selama masa bayi atau kemudian dimasa kanak-kanak (Gandrud &amp; Wilson, 2004)</a:t>
            </a:r>
            <a:endParaRPr lang="id-ID" b="1" i="1" dirty="0">
              <a:solidFill>
                <a:schemeClr val="bg1"/>
              </a:solidFill>
              <a:effectLst>
                <a:glow rad="101600">
                  <a:srgbClr val="7030A0">
                    <a:alpha val="60000"/>
                  </a:srgbClr>
                </a:glow>
              </a:effectLst>
              <a:latin typeface="Bookman Old Style" pitchFamily="18" charset="0"/>
            </a:endParaRPr>
          </a:p>
          <a:p>
            <a:endParaRPr lang="id-ID"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7</a:t>
            </a:fld>
            <a:endParaRPr lang="en-US"/>
          </a:p>
        </p:txBody>
      </p:sp>
    </p:spTree>
    <p:extLst>
      <p:ext uri="{BB962C8B-B14F-4D97-AF65-F5344CB8AC3E}">
        <p14:creationId xmlns:p14="http://schemas.microsoft.com/office/powerpoint/2010/main" val="2955331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3608" y="1052736"/>
            <a:ext cx="7128792" cy="4670333"/>
          </a:xfrm>
        </p:spPr>
        <p:txBody>
          <a:bodyPr/>
          <a:lstStyle/>
          <a:p>
            <a:pPr algn="just"/>
            <a:r>
              <a:rPr lang="id-ID" dirty="0"/>
              <a:t>Sepajang masa kanak kanak, otak tidak tumbuh secepat pada masa bayi; meskipun demikian, otak dan kepala masih tumbuh lebih cepat dari pada anggota tubuh lain. </a:t>
            </a:r>
          </a:p>
          <a:p>
            <a:pPr algn="just"/>
            <a:r>
              <a:rPr lang="id-ID" dirty="0"/>
              <a:t>Beberapa peningkatan otak dalam ukuran disebabkan oleh myelinasi dan beberapa disebabkan oleh peningkatan dalam jumlah ukuran dendrit.</a:t>
            </a:r>
          </a:p>
          <a:p>
            <a:pPr algn="just"/>
            <a:r>
              <a:rPr lang="id-ID" dirty="0"/>
              <a:t>Awal masa Kanak-kanak dimulai dari usia (2-6 Tahun</a:t>
            </a:r>
            <a:r>
              <a:rPr lang="id-ID" sz="1800" dirty="0"/>
              <a:t>)</a:t>
            </a:r>
            <a:endParaRPr lang="id-ID" dirty="0"/>
          </a:p>
          <a:p>
            <a:endParaRPr lang="id-ID"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8</a:t>
            </a:fld>
            <a:endParaRPr lang="en-US"/>
          </a:p>
        </p:txBody>
      </p:sp>
    </p:spTree>
    <p:extLst>
      <p:ext uri="{BB962C8B-B14F-4D97-AF65-F5344CB8AC3E}">
        <p14:creationId xmlns:p14="http://schemas.microsoft.com/office/powerpoint/2010/main" val="2500286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dirty="0"/>
          </a:p>
        </p:txBody>
      </p:sp>
      <p:sp>
        <p:nvSpPr>
          <p:cNvPr id="3" name="Content Placeholder 2"/>
          <p:cNvSpPr>
            <a:spLocks noGrp="1"/>
          </p:cNvSpPr>
          <p:nvPr>
            <p:ph idx="1"/>
          </p:nvPr>
        </p:nvSpPr>
        <p:spPr>
          <a:xfrm>
            <a:off x="755576" y="2119257"/>
            <a:ext cx="7488832" cy="3603812"/>
          </a:xfrm>
        </p:spPr>
        <p:txBody>
          <a:bodyPr>
            <a:normAutofit/>
          </a:bodyPr>
          <a:lstStyle/>
          <a:p>
            <a:pPr algn="just"/>
            <a:r>
              <a:rPr lang="id-ID" dirty="0">
                <a:latin typeface="Times New Roman" pitchFamily="18" charset="0"/>
                <a:cs typeface="Times New Roman" pitchFamily="18" charset="0"/>
              </a:rPr>
              <a:t>Kecelakaan merupakan penyebab utama pada kematian anak (National Vital Statistic Reports, 2001). Kecelakaan kendaraan bermotor, tenggelam, jatuh, dan keracunan berada di urutan tinggi dalam daftar penyebab kematian pada (Brenner dkk, 2001; Chen dkk, 2005; Schnake, Peterson, &amp; Corden, 2005).</a:t>
            </a:r>
            <a:endParaRPr lang="id-ID" dirty="0"/>
          </a:p>
        </p:txBody>
      </p:sp>
      <p:sp>
        <p:nvSpPr>
          <p:cNvPr id="4" name="Slide Number Placeholder 3"/>
          <p:cNvSpPr>
            <a:spLocks noGrp="1"/>
          </p:cNvSpPr>
          <p:nvPr>
            <p:ph type="sldNum" sz="quarter" idx="12"/>
          </p:nvPr>
        </p:nvSpPr>
        <p:spPr/>
        <p:txBody>
          <a:bodyPr/>
          <a:lstStyle/>
          <a:p>
            <a:fld id="{BFEBEB0A-9E3D-4B14-9782-E2AE3DA60D96}" type="slidenum">
              <a:rPr lang="en-US" smtClean="0"/>
              <a:pPr/>
              <a:t>9</a:t>
            </a:fld>
            <a:endParaRPr lang="en-US"/>
          </a:p>
        </p:txBody>
      </p:sp>
    </p:spTree>
    <p:extLst>
      <p:ext uri="{BB962C8B-B14F-4D97-AF65-F5344CB8AC3E}">
        <p14:creationId xmlns:p14="http://schemas.microsoft.com/office/powerpoint/2010/main" val="240490898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43</TotalTime>
  <Words>660</Words>
  <Application>Microsoft Office PowerPoint</Application>
  <PresentationFormat>On-screen Show (4:3)</PresentationFormat>
  <Paragraphs>47</Paragraphs>
  <Slides>12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 Black</vt:lpstr>
      <vt:lpstr>Bookman Old Style</vt:lpstr>
      <vt:lpstr>Brush Script MT</vt:lpstr>
      <vt:lpstr>Constantia</vt:lpstr>
      <vt:lpstr>Franklin Gothic Book</vt:lpstr>
      <vt:lpstr>Rage Italic</vt:lpstr>
      <vt:lpstr>Times New Roman</vt:lpstr>
      <vt:lpstr>Wingdings</vt:lpstr>
      <vt:lpstr>Pushpin</vt:lpstr>
      <vt:lpstr>Infancy</vt:lpstr>
      <vt:lpstr>PowerPoint Presentation</vt:lpstr>
      <vt:lpstr>PowerPoint Presentation</vt:lpstr>
      <vt:lpstr>PowerPoint Presentation</vt:lpstr>
      <vt:lpstr>AWAL MASA KANAK-KANAK</vt:lpstr>
      <vt:lpstr>PowerPoint Presentation</vt:lpstr>
      <vt:lpstr>PowerPoint Presentation</vt:lpstr>
      <vt:lpstr>PowerPoint Presentation</vt:lpstr>
      <vt:lpstr>PowerPoint Presentation</vt:lpstr>
      <vt:lpstr> Sosialisasi pada awal  Masa kanak-kanak </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Masa Bayi dan Masa Kanak-Kanak</dc:title>
  <dc:creator>Hp</dc:creator>
  <cp:lastModifiedBy>Muhammad Dandy</cp:lastModifiedBy>
  <cp:revision>9</cp:revision>
  <dcterms:created xsi:type="dcterms:W3CDTF">2017-11-15T01:50:43Z</dcterms:created>
  <dcterms:modified xsi:type="dcterms:W3CDTF">2020-07-31T15:59:59Z</dcterms:modified>
</cp:coreProperties>
</file>