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96" r:id="rId3"/>
    <p:sldMasterId id="214748370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5D48070-6A81-47D0-9810-1540B9FEFF61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z="4400"/>
              <a:t>Introduction to Developmental Psychology</a:t>
            </a:r>
            <a:endParaRPr lang="id-ID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7698432" cy="990600"/>
          </a:xfrm>
        </p:spPr>
        <p:txBody>
          <a:bodyPr/>
          <a:lstStyle/>
          <a:p>
            <a:r>
              <a:rPr lang="id-ID" dirty="0"/>
              <a:t>Pengampu : Laili Alfita, S.Psi. MM. M.Psi, Psikolog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345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/>
              <a:t>Dari 20 </a:t>
            </a:r>
            <a:r>
              <a:rPr lang="en-US" dirty="0" err="1"/>
              <a:t>gigi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en-US" dirty="0"/>
              <a:t>, </a:t>
            </a:r>
            <a:r>
              <a:rPr lang="en-US" dirty="0" err="1"/>
              <a:t>kira-kira</a:t>
            </a:r>
            <a:r>
              <a:rPr lang="en-US" dirty="0"/>
              <a:t> 16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berakhir</a:t>
            </a:r>
            <a:r>
              <a:rPr lang="en-US" dirty="0"/>
              <a:t>.</a:t>
            </a:r>
            <a:r>
              <a:rPr lang="id-ID" dirty="0"/>
              <a:t> </a:t>
            </a:r>
            <a:r>
              <a:rPr lang="en-US" dirty="0"/>
              <a:t> Gigi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kira-kira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6-8 </a:t>
            </a:r>
            <a:r>
              <a:rPr lang="en-US" dirty="0" err="1"/>
              <a:t>bulan</a:t>
            </a:r>
            <a:endParaRPr lang="id-ID" dirty="0"/>
          </a:p>
          <a:p>
            <a:pPr>
              <a:buNone/>
            </a:pPr>
            <a:r>
              <a:rPr lang="en-US" dirty="0"/>
              <a:t>Gigi </a:t>
            </a:r>
            <a:r>
              <a:rPr lang="en-US" dirty="0" err="1"/>
              <a:t>seri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menyusul</a:t>
            </a:r>
            <a:r>
              <a:rPr lang="en-US" dirty="0"/>
              <a:t> </a:t>
            </a:r>
            <a:r>
              <a:rPr lang="en-US" dirty="0" err="1"/>
              <a:t>tumbuhnya</a:t>
            </a:r>
            <a:r>
              <a:rPr lang="en-US" dirty="0"/>
              <a:t> </a:t>
            </a:r>
            <a:r>
              <a:rPr lang="en-US" dirty="0" err="1"/>
              <a:t>gigi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.</a:t>
            </a:r>
            <a:r>
              <a:rPr lang="id-ID"/>
              <a:t> </a:t>
            </a:r>
            <a:r>
              <a:rPr lang="en-US"/>
              <a:t>  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1 </a:t>
            </a:r>
            <a:r>
              <a:rPr lang="en-US" dirty="0" err="1"/>
              <a:t>tahun</a:t>
            </a:r>
            <a:r>
              <a:rPr lang="en-US" dirty="0"/>
              <a:t> rata-rata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4 </a:t>
            </a:r>
            <a:r>
              <a:rPr lang="en-US" dirty="0" err="1"/>
              <a:t>sampai</a:t>
            </a:r>
            <a:r>
              <a:rPr lang="en-US" dirty="0"/>
              <a:t> 6 </a:t>
            </a:r>
            <a:r>
              <a:rPr lang="en-US" dirty="0" err="1"/>
              <a:t>gigi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2 </a:t>
            </a:r>
            <a:r>
              <a:rPr lang="en-US" dirty="0" err="1"/>
              <a:t>tahun</a:t>
            </a:r>
            <a:r>
              <a:rPr lang="en-US" dirty="0"/>
              <a:t> 16 </a:t>
            </a:r>
            <a:r>
              <a:rPr lang="en-US" dirty="0" err="1"/>
              <a:t>gigi</a:t>
            </a:r>
            <a:r>
              <a:rPr lang="en-US" dirty="0"/>
              <a:t>.</a:t>
            </a:r>
          </a:p>
          <a:p>
            <a:pPr algn="just">
              <a:buNone/>
            </a:pPr>
            <a:endParaRPr lang="en-US" dirty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79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1" y="4372168"/>
            <a:ext cx="7694240" cy="1143000"/>
          </a:xfrm>
        </p:spPr>
        <p:txBody>
          <a:bodyPr/>
          <a:lstStyle/>
          <a:p>
            <a:r>
              <a:rPr lang="en-US" sz="3600" dirty="0"/>
              <a:t>PERKEMBANGAN (DEVELOPMENT</a:t>
            </a:r>
            <a:r>
              <a:rPr lang="id-ID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064896" cy="3474720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POLA PERUBAHAN YANG DIMULAI SEJAK PEMBUAHAN , YANG BERLANJUT SEPANJANG RENTANG HIDUP.</a:t>
            </a:r>
            <a:r>
              <a:rPr lang="id-ID" sz="2400" dirty="0"/>
              <a:t>                   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(John W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Santrock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algn="just"/>
            <a:r>
              <a:rPr lang="en-US" sz="2400" b="1" i="1" dirty="0">
                <a:solidFill>
                  <a:schemeClr val="accent3">
                    <a:lumMod val="50000"/>
                  </a:schemeClr>
                </a:solidFill>
              </a:rPr>
              <a:t>PERKEMBANGAN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id-ID" sz="2400" b="1" dirty="0"/>
              <a:t> </a:t>
            </a:r>
            <a:r>
              <a:rPr lang="en-US" sz="2400" dirty="0"/>
              <a:t>MERUPAKAN SERANGKAIAN PERUBAHAN PROGRESIFF YANG  TERJADI SEBAGAI AKIBAT DARI</a:t>
            </a:r>
            <a:r>
              <a:rPr lang="id-ID" sz="2400" dirty="0"/>
              <a:t> </a:t>
            </a:r>
            <a:r>
              <a:rPr lang="en-US" sz="2400" dirty="0"/>
              <a:t>PROSES  KEMATANGAN (MATURATION)DAN PENGALAMAN </a:t>
            </a:r>
            <a:r>
              <a:rPr lang="en-US" sz="1800" b="1" i="1" dirty="0"/>
              <a:t>(ELIZABETH B.HURLOCK)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03164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9" y="4869160"/>
            <a:ext cx="7622232" cy="646008"/>
          </a:xfrm>
        </p:spPr>
        <p:txBody>
          <a:bodyPr/>
          <a:lstStyle/>
          <a:p>
            <a:r>
              <a:rPr lang="en-US" sz="2800" dirty="0"/>
              <a:t>PROSES DAN PERIODE PERKEMBANGAN</a:t>
            </a:r>
            <a:endParaRPr lang="id-ID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7848872" cy="41376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i="1" dirty="0" err="1">
                <a:solidFill>
                  <a:schemeClr val="accent2">
                    <a:lumMod val="75000"/>
                  </a:schemeClr>
                </a:solidFill>
              </a:rPr>
              <a:t>Masa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2">
                    <a:lumMod val="75000"/>
                  </a:schemeClr>
                </a:solidFill>
              </a:rPr>
              <a:t>Bayi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 (infancy)</a:t>
            </a:r>
          </a:p>
          <a:p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kelahiran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18 </a:t>
            </a:r>
            <a:r>
              <a:rPr lang="en-US" dirty="0" err="1"/>
              <a:t>hingga</a:t>
            </a:r>
            <a:r>
              <a:rPr lang="en-US" dirty="0"/>
              <a:t> 24 </a:t>
            </a:r>
            <a:r>
              <a:rPr lang="en-US" dirty="0" err="1"/>
              <a:t>bulan</a:t>
            </a:r>
            <a:r>
              <a:rPr lang="en-US" dirty="0"/>
              <a:t>.</a:t>
            </a:r>
          </a:p>
          <a:p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ketergantungan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 </a:t>
            </a:r>
            <a:r>
              <a:rPr lang="en-US" dirty="0" err="1"/>
              <a:t>dewasa</a:t>
            </a:r>
            <a:r>
              <a:rPr lang="en-US" dirty="0"/>
              <a:t>.</a:t>
            </a:r>
          </a:p>
          <a:p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:</a:t>
            </a:r>
          </a:p>
          <a:p>
            <a:r>
              <a:rPr lang="en-US" dirty="0"/>
              <a:t>-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berbicara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indra-indera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fisik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simbol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Meniru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lain </a:t>
            </a:r>
          </a:p>
        </p:txBody>
      </p:sp>
    </p:spTree>
    <p:extLst>
      <p:ext uri="{BB962C8B-B14F-4D97-AF65-F5344CB8AC3E}">
        <p14:creationId xmlns:p14="http://schemas.microsoft.com/office/powerpoint/2010/main" val="3120500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459290"/>
          </a:xfrm>
        </p:spPr>
        <p:txBody>
          <a:bodyPr>
            <a:noAutofit/>
          </a:bodyPr>
          <a:lstStyle/>
          <a:p>
            <a:r>
              <a:rPr lang="en-US" sz="2800" dirty="0" err="1"/>
              <a:t>Gerakan</a:t>
            </a:r>
            <a:r>
              <a:rPr lang="en-US" sz="2800" dirty="0"/>
              <a:t> </a:t>
            </a:r>
            <a:r>
              <a:rPr lang="en-US" sz="2800" dirty="0" err="1"/>
              <a:t>bayi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saat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di </a:t>
            </a:r>
            <a:r>
              <a:rPr lang="en-US" sz="2800" dirty="0" err="1"/>
              <a:t>dominasi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gerakan</a:t>
            </a:r>
            <a:r>
              <a:rPr lang="en-US" sz="2800" dirty="0"/>
              <a:t> </a:t>
            </a:r>
            <a:r>
              <a:rPr lang="en-US" sz="2800" dirty="0" err="1"/>
              <a:t>refleks</a:t>
            </a:r>
            <a:br>
              <a:rPr lang="en-US" sz="2800" dirty="0"/>
            </a:br>
            <a:r>
              <a:rPr lang="en-US" sz="2800" b="1" i="1" dirty="0">
                <a:solidFill>
                  <a:srgbClr val="FF0000"/>
                </a:solidFill>
              </a:rPr>
              <a:t>Ada 14 </a:t>
            </a:r>
            <a:r>
              <a:rPr lang="en-US" sz="2800" b="1" i="1" dirty="0" err="1">
                <a:solidFill>
                  <a:srgbClr val="FF0000"/>
                </a:solidFill>
              </a:rPr>
              <a:t>refleks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bayi</a:t>
            </a:r>
            <a:r>
              <a:rPr lang="en-US" sz="2800" b="1" i="1" dirty="0">
                <a:solidFill>
                  <a:srgbClr val="FF0000"/>
                </a:solidFill>
              </a:rPr>
              <a:t> :</a:t>
            </a:r>
            <a:br>
              <a:rPr lang="en-US" sz="2800" b="1" i="1" dirty="0">
                <a:solidFill>
                  <a:srgbClr val="FF0000"/>
                </a:solidFill>
              </a:rPr>
            </a:br>
            <a:endParaRPr lang="id-ID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5576" y="2420888"/>
            <a:ext cx="7920880" cy="3302181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1.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Refleks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menghisap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(suckling reflex)</a:t>
            </a:r>
            <a:endParaRPr lang="id-ID" sz="8000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marL="0" indent="0" algn="just">
              <a:buNone/>
            </a:pPr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      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(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usia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0 – 2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bulan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)</a:t>
            </a:r>
            <a:endParaRPr lang="id-ID" sz="8000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2.Refleks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menggenggam</a:t>
            </a:r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</a:t>
            </a:r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almar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G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rasp</a:t>
            </a:r>
            <a:endParaRPr lang="id-ID" sz="8000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marL="0" indent="0" algn="just">
              <a:buNone/>
            </a:pPr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     R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efleks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atau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grasping reflex/ Babinski</a:t>
            </a:r>
            <a:endParaRPr lang="id-ID" sz="8000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 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refleks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.)</a:t>
            </a:r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(U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sia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 3-4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bulan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.</a:t>
            </a:r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)</a:t>
            </a:r>
          </a:p>
          <a:p>
            <a:pPr algn="just"/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3.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Refleks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mencari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(Rooting Reflex)</a:t>
            </a:r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(Usia 0-4 bulan)</a:t>
            </a:r>
          </a:p>
          <a:p>
            <a:pPr algn="just"/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4. </a:t>
            </a:r>
            <a:r>
              <a:rPr lang="en-US" sz="8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Refleks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Moro</a:t>
            </a:r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(Usia 0 – 5 bulan)</a:t>
            </a:r>
          </a:p>
          <a:p>
            <a:pPr algn="just"/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5. </a:t>
            </a:r>
            <a:r>
              <a:rPr lang="en-US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Swallowing Reflex</a:t>
            </a:r>
            <a:endParaRPr lang="id-ID" sz="8000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id-ID" sz="8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6.</a:t>
            </a:r>
            <a:r>
              <a:rPr lang="en-US" sz="8000" dirty="0">
                <a:latin typeface="Batang" pitchFamily="18" charset="-127"/>
                <a:ea typeface="Batang" pitchFamily="18" charset="-127"/>
              </a:rPr>
              <a:t> Breathing Reflex.</a:t>
            </a:r>
            <a:endParaRPr lang="id-ID" sz="8000" dirty="0"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id-ID" sz="8000" dirty="0">
                <a:latin typeface="Batang" pitchFamily="18" charset="-127"/>
                <a:ea typeface="Batang" pitchFamily="18" charset="-127"/>
              </a:rPr>
              <a:t>7.</a:t>
            </a:r>
            <a:r>
              <a:rPr lang="en-US" sz="8000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>
                <a:latin typeface="Batang" pitchFamily="18" charset="-127"/>
                <a:ea typeface="Batang" pitchFamily="18" charset="-127"/>
              </a:rPr>
              <a:t>Eyeblink</a:t>
            </a:r>
            <a:r>
              <a:rPr lang="en-US" sz="8000" dirty="0">
                <a:latin typeface="Batang" pitchFamily="18" charset="-127"/>
                <a:ea typeface="Batang" pitchFamily="18" charset="-127"/>
              </a:rPr>
              <a:t>  Reflex</a:t>
            </a:r>
            <a:endParaRPr lang="id-ID" sz="8000" dirty="0"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id-ID" sz="8000" dirty="0">
                <a:latin typeface="Batang" pitchFamily="18" charset="-127"/>
                <a:ea typeface="Batang" pitchFamily="18" charset="-127"/>
              </a:rPr>
              <a:t>8.</a:t>
            </a:r>
            <a:r>
              <a:rPr lang="en-US" sz="8000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>
                <a:latin typeface="Batang" pitchFamily="18" charset="-127"/>
                <a:ea typeface="Batang" pitchFamily="18" charset="-127"/>
              </a:rPr>
              <a:t>Puppilary</a:t>
            </a:r>
            <a:r>
              <a:rPr lang="en-US" sz="8000" dirty="0">
                <a:latin typeface="Batang" pitchFamily="18" charset="-127"/>
                <a:ea typeface="Batang" pitchFamily="18" charset="-127"/>
              </a:rPr>
              <a:t> </a:t>
            </a:r>
            <a:r>
              <a:rPr lang="en-US" sz="8000" dirty="0" err="1">
                <a:latin typeface="Batang" pitchFamily="18" charset="-127"/>
                <a:ea typeface="Batang" pitchFamily="18" charset="-127"/>
              </a:rPr>
              <a:t>Refleks</a:t>
            </a:r>
            <a:endParaRPr lang="id-ID" sz="8000" dirty="0">
              <a:latin typeface="Batang" pitchFamily="18" charset="-127"/>
              <a:ea typeface="Batang" pitchFamily="18" charset="-127"/>
            </a:endParaRPr>
          </a:p>
          <a:p>
            <a:pPr algn="just"/>
            <a:br>
              <a:rPr lang="en-US" sz="8000" dirty="0"/>
            </a:br>
            <a:r>
              <a:rPr lang="id-ID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b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</a:b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endParaRPr lang="id-ID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47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9. </a:t>
            </a:r>
            <a:r>
              <a:rPr lang="en-US" dirty="0" err="1"/>
              <a:t>Refleks</a:t>
            </a:r>
            <a:r>
              <a:rPr lang="en-US" dirty="0"/>
              <a:t> Tonic Neck</a:t>
            </a:r>
            <a:endParaRPr lang="id-ID" dirty="0"/>
          </a:p>
          <a:p>
            <a:r>
              <a:rPr lang="id-ID" dirty="0"/>
              <a:t>10. </a:t>
            </a:r>
            <a:r>
              <a:rPr lang="en-US" dirty="0" err="1"/>
              <a:t>Refleks</a:t>
            </a:r>
            <a:r>
              <a:rPr lang="en-US" dirty="0"/>
              <a:t> Tonic Labyrinthine</a:t>
            </a:r>
            <a:endParaRPr lang="id-ID" dirty="0"/>
          </a:p>
          <a:p>
            <a:r>
              <a:rPr lang="id-ID" dirty="0"/>
              <a:t>11.</a:t>
            </a:r>
            <a:r>
              <a:rPr lang="en-US" dirty="0"/>
              <a:t> </a:t>
            </a:r>
            <a:r>
              <a:rPr lang="en-US" dirty="0" err="1"/>
              <a:t>Refleks</a:t>
            </a:r>
            <a:r>
              <a:rPr lang="en-US" dirty="0"/>
              <a:t> </a:t>
            </a:r>
            <a:r>
              <a:rPr lang="en-US" dirty="0" err="1"/>
              <a:t>Merangkak</a:t>
            </a:r>
            <a:r>
              <a:rPr lang="en-US" dirty="0"/>
              <a:t> (crawling)</a:t>
            </a:r>
            <a:endParaRPr lang="id-ID" dirty="0"/>
          </a:p>
          <a:p>
            <a:r>
              <a:rPr lang="id-ID" dirty="0"/>
              <a:t>12. </a:t>
            </a:r>
            <a:r>
              <a:rPr lang="en-US" dirty="0"/>
              <a:t>. </a:t>
            </a:r>
            <a:r>
              <a:rPr lang="en-US" dirty="0" err="1"/>
              <a:t>Refleks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melangkah</a:t>
            </a:r>
            <a:r>
              <a:rPr lang="en-US" dirty="0"/>
              <a:t> ( stepping reflex)</a:t>
            </a:r>
            <a:endParaRPr lang="id-ID" dirty="0"/>
          </a:p>
          <a:p>
            <a:r>
              <a:rPr lang="id-ID" dirty="0"/>
              <a:t>13. </a:t>
            </a:r>
            <a:r>
              <a:rPr lang="en-US" dirty="0" err="1"/>
              <a:t>Refleks</a:t>
            </a:r>
            <a:r>
              <a:rPr lang="en-US" dirty="0"/>
              <a:t> Yawning</a:t>
            </a:r>
            <a:endParaRPr lang="id-ID" dirty="0"/>
          </a:p>
          <a:p>
            <a:r>
              <a:rPr lang="id-ID" dirty="0"/>
              <a:t>14. </a:t>
            </a:r>
            <a:r>
              <a:rPr lang="en-US" dirty="0" err="1"/>
              <a:t>Refleks</a:t>
            </a:r>
            <a:r>
              <a:rPr lang="en-US" dirty="0"/>
              <a:t> Swimming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33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PERKEMBANGAN KEMAMPUAN BICARA DAN BAHASA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096832" cy="4800600"/>
          </a:xfrm>
        </p:spPr>
        <p:txBody>
          <a:bodyPr/>
          <a:lstStyle/>
          <a:p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usia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FF0000"/>
                </a:solidFill>
              </a:rPr>
              <a:t>8  - 24 </a:t>
            </a:r>
            <a:r>
              <a:rPr lang="en-US" sz="4000" dirty="0" err="1">
                <a:solidFill>
                  <a:srgbClr val="FF0000"/>
                </a:solidFill>
              </a:rPr>
              <a:t>minggu</a:t>
            </a:r>
            <a:endParaRPr lang="en-US" sz="4000" dirty="0">
              <a:solidFill>
                <a:srgbClr val="FF0000"/>
              </a:solidFill>
            </a:endParaRPr>
          </a:p>
          <a:p>
            <a:pPr algn="just"/>
            <a:r>
              <a:rPr lang="en-US" sz="4000" b="1" dirty="0" err="1"/>
              <a:t>Setelah</a:t>
            </a:r>
            <a:r>
              <a:rPr lang="en-US" sz="4000" b="1" dirty="0"/>
              <a:t> </a:t>
            </a:r>
            <a:r>
              <a:rPr lang="en-US" sz="4000" b="1" dirty="0" err="1"/>
              <a:t>seorang</a:t>
            </a:r>
            <a:r>
              <a:rPr lang="en-US" sz="4000" b="1" dirty="0"/>
              <a:t> </a:t>
            </a:r>
            <a:r>
              <a:rPr lang="en-US" sz="4000" b="1" dirty="0" err="1"/>
              <a:t>bayi</a:t>
            </a:r>
            <a:r>
              <a:rPr lang="en-US" sz="4000" b="1" dirty="0"/>
              <a:t> </a:t>
            </a:r>
            <a:r>
              <a:rPr lang="en-US" sz="4000" b="1" dirty="0" err="1"/>
              <a:t>bisa</a:t>
            </a:r>
            <a:r>
              <a:rPr lang="en-US" sz="4000" b="1" dirty="0"/>
              <a:t> </a:t>
            </a:r>
            <a:r>
              <a:rPr lang="en-US" sz="4000" b="1" dirty="0" err="1"/>
              <a:t>tersenyum</a:t>
            </a:r>
            <a:r>
              <a:rPr lang="en-US" sz="4000" b="1" dirty="0"/>
              <a:t>, </a:t>
            </a:r>
            <a:r>
              <a:rPr lang="en-US" sz="4000" b="1" dirty="0" err="1"/>
              <a:t>ia</a:t>
            </a:r>
            <a:r>
              <a:rPr lang="en-US" sz="4000" b="1" dirty="0"/>
              <a:t> </a:t>
            </a:r>
            <a:r>
              <a:rPr lang="en-US" sz="4000" b="1" dirty="0" err="1"/>
              <a:t>akan</a:t>
            </a:r>
            <a:r>
              <a:rPr lang="en-US" sz="4000" b="1" dirty="0"/>
              <a:t> </a:t>
            </a:r>
            <a:r>
              <a:rPr lang="en-US" sz="4000" b="1" dirty="0" err="1"/>
              <a:t>belajar</a:t>
            </a:r>
            <a:r>
              <a:rPr lang="en-US" sz="4000" b="1" dirty="0"/>
              <a:t> </a:t>
            </a:r>
            <a:r>
              <a:rPr lang="en-US" sz="4000" b="1" dirty="0" err="1"/>
              <a:t>mengekspresikan</a:t>
            </a:r>
            <a:r>
              <a:rPr lang="en-US" sz="4000" b="1" dirty="0"/>
              <a:t> </a:t>
            </a:r>
            <a:r>
              <a:rPr lang="en-US" sz="4000" b="1" dirty="0" err="1"/>
              <a:t>dirinya</a:t>
            </a:r>
            <a:r>
              <a:rPr lang="en-US" sz="4000" b="1" dirty="0"/>
              <a:t> </a:t>
            </a:r>
            <a:r>
              <a:rPr lang="en-US" sz="4000" b="1" dirty="0" err="1"/>
              <a:t>melalui</a:t>
            </a:r>
            <a:r>
              <a:rPr lang="en-US" sz="4000" b="1" dirty="0"/>
              <a:t> </a:t>
            </a:r>
            <a:r>
              <a:rPr lang="en-US" sz="4000" b="1" dirty="0" err="1"/>
              <a:t>suara-suara</a:t>
            </a:r>
            <a:r>
              <a:rPr lang="en-US" sz="4000" b="1" dirty="0"/>
              <a:t> yang </a:t>
            </a:r>
            <a:r>
              <a:rPr lang="en-US" sz="4000" b="1" dirty="0" err="1"/>
              <a:t>sangat</a:t>
            </a:r>
            <a:r>
              <a:rPr lang="en-US" sz="4000" b="1" dirty="0"/>
              <a:t> </a:t>
            </a:r>
            <a:r>
              <a:rPr lang="en-US" sz="4000" b="1" dirty="0" err="1"/>
              <a:t>lucu</a:t>
            </a:r>
            <a:r>
              <a:rPr lang="en-US" sz="4000" b="1" dirty="0"/>
              <a:t> </a:t>
            </a:r>
            <a:r>
              <a:rPr lang="en-US" sz="4000" b="1" dirty="0" err="1"/>
              <a:t>dan</a:t>
            </a:r>
            <a:r>
              <a:rPr lang="en-US" sz="4000" b="1" dirty="0"/>
              <a:t> </a:t>
            </a:r>
            <a:r>
              <a:rPr lang="en-US" sz="4000" b="1" dirty="0" err="1"/>
              <a:t>sederhana</a:t>
            </a:r>
            <a:r>
              <a:rPr lang="en-US" sz="4000" b="1" dirty="0"/>
              <a:t> , </a:t>
            </a:r>
            <a:r>
              <a:rPr lang="en-US" sz="4000" b="1" dirty="0" err="1"/>
              <a:t>seperti</a:t>
            </a:r>
            <a:r>
              <a:rPr lang="en-US" sz="4000" b="1" dirty="0"/>
              <a:t> “eh” ah” uh” oh “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71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8680"/>
            <a:ext cx="6952816" cy="56997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/>
              <a:t>Usia</a:t>
            </a:r>
            <a:r>
              <a:rPr lang="en-US" b="1" dirty="0"/>
              <a:t> 12 </a:t>
            </a:r>
            <a:r>
              <a:rPr lang="en-US" b="1" dirty="0" err="1"/>
              <a:t>Minggu</a:t>
            </a:r>
            <a:r>
              <a:rPr lang="en-US" b="1" dirty="0"/>
              <a:t>  </a:t>
            </a:r>
            <a:r>
              <a:rPr lang="en-US" b="1" dirty="0" err="1"/>
              <a:t>sudah</a:t>
            </a:r>
            <a:r>
              <a:rPr lang="en-US" b="1" dirty="0"/>
              <a:t> </a:t>
            </a:r>
            <a:r>
              <a:rPr lang="en-US" b="1" dirty="0" err="1"/>
              <a:t>memulai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percakapan</a:t>
            </a:r>
            <a:r>
              <a:rPr lang="en-US" b="1" dirty="0"/>
              <a:t> </a:t>
            </a:r>
            <a:r>
              <a:rPr lang="en-US" b="1" dirty="0" err="1"/>
              <a:t>tunggal</a:t>
            </a:r>
            <a:r>
              <a:rPr lang="en-US" b="1" dirty="0"/>
              <a:t>,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menyuarakan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 “ </a:t>
            </a:r>
            <a:r>
              <a:rPr lang="en-US" b="1" dirty="0" err="1"/>
              <a:t>gaga”ah”gogo</a:t>
            </a:r>
            <a:r>
              <a:rPr lang="en-US" b="1" dirty="0"/>
              <a:t>”.</a:t>
            </a:r>
          </a:p>
          <a:p>
            <a:pPr algn="just"/>
            <a:r>
              <a:rPr lang="en-US" b="1" dirty="0" err="1"/>
              <a:t>Usia</a:t>
            </a:r>
            <a:r>
              <a:rPr lang="en-US" b="1" dirty="0"/>
              <a:t> 16 </a:t>
            </a:r>
            <a:r>
              <a:rPr lang="en-US" b="1" dirty="0" err="1"/>
              <a:t>minggu</a:t>
            </a:r>
            <a:r>
              <a:rPr lang="en-US" b="1" dirty="0"/>
              <a:t>, </a:t>
            </a:r>
            <a:r>
              <a:rPr lang="en-US" b="1" dirty="0" err="1"/>
              <a:t>ia</a:t>
            </a:r>
            <a:r>
              <a:rPr lang="en-US" b="1" dirty="0"/>
              <a:t> </a:t>
            </a:r>
            <a:r>
              <a:rPr lang="en-US" b="1" dirty="0" err="1"/>
              <a:t>semakin</a:t>
            </a:r>
            <a:r>
              <a:rPr lang="en-US" b="1" dirty="0"/>
              <a:t> </a:t>
            </a:r>
            <a:r>
              <a:rPr lang="en-US" b="1" dirty="0" err="1"/>
              <a:t>mampu</a:t>
            </a:r>
            <a:r>
              <a:rPr lang="en-US" b="1" dirty="0"/>
              <a:t> </a:t>
            </a:r>
            <a:r>
              <a:rPr lang="en-US" b="1" dirty="0" err="1"/>
              <a:t>mengeluarkan</a:t>
            </a:r>
            <a:r>
              <a:rPr lang="en-US" b="1" dirty="0"/>
              <a:t> </a:t>
            </a:r>
            <a:r>
              <a:rPr lang="en-US" b="1" dirty="0" err="1"/>
              <a:t>suara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 “</a:t>
            </a:r>
            <a:r>
              <a:rPr lang="en-US" b="1" dirty="0" err="1"/>
              <a:t>ma”ka”da</a:t>
            </a:r>
            <a:r>
              <a:rPr lang="en-US" b="1" dirty="0"/>
              <a:t>.</a:t>
            </a:r>
          </a:p>
          <a:p>
            <a:pPr algn="just"/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Usia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28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Minggu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– 1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Tahun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mengucapka</a:t>
            </a:r>
            <a:r>
              <a:rPr lang="en-US" dirty="0"/>
              <a:t> kata “</a:t>
            </a:r>
            <a:r>
              <a:rPr lang="en-US" dirty="0" err="1"/>
              <a:t>ba”da”ka</a:t>
            </a:r>
            <a:r>
              <a:rPr lang="en-US" dirty="0"/>
              <a:t>”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dirty="0" err="1"/>
              <a:t>Usia</a:t>
            </a:r>
            <a:r>
              <a:rPr lang="en-US" dirty="0"/>
              <a:t> 48 </a:t>
            </a:r>
            <a:r>
              <a:rPr lang="en-US" dirty="0" err="1"/>
              <a:t>minggu</a:t>
            </a:r>
            <a:r>
              <a:rPr lang="en-US" dirty="0"/>
              <a:t>, </a:t>
            </a:r>
            <a:r>
              <a:rPr lang="en-US" dirty="0" err="1"/>
              <a:t>muali</a:t>
            </a:r>
            <a:r>
              <a:rPr lang="en-US" dirty="0"/>
              <a:t> </a:t>
            </a:r>
            <a:r>
              <a:rPr lang="en-US" dirty="0" err="1"/>
              <a:t>mengucapkan</a:t>
            </a:r>
            <a:r>
              <a:rPr lang="en-US" dirty="0"/>
              <a:t> </a:t>
            </a:r>
            <a:r>
              <a:rPr lang="en-US" dirty="0" err="1"/>
              <a:t>sepatah</a:t>
            </a:r>
            <a:r>
              <a:rPr lang="en-US" dirty="0"/>
              <a:t>  kata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4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476672"/>
            <a:ext cx="7344816" cy="577172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Usia</a:t>
            </a:r>
            <a:r>
              <a:rPr lang="en-US" dirty="0"/>
              <a:t> 1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anak</a:t>
            </a:r>
            <a:r>
              <a:rPr lang="en-US" dirty="0"/>
              <a:t> 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mengucapkan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patah</a:t>
            </a:r>
            <a:r>
              <a:rPr lang="en-US" dirty="0"/>
              <a:t> kata yang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Usia</a:t>
            </a:r>
            <a:r>
              <a:rPr lang="en-US" dirty="0"/>
              <a:t> 15 </a:t>
            </a:r>
            <a:r>
              <a:rPr lang="en-US" dirty="0" err="1"/>
              <a:t>bulan</a:t>
            </a:r>
            <a:r>
              <a:rPr lang="en-US" dirty="0"/>
              <a:t>,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mengucap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meniru</a:t>
            </a:r>
            <a:r>
              <a:rPr lang="en-US" dirty="0"/>
              <a:t> kata yang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di </a:t>
            </a:r>
            <a:r>
              <a:rPr lang="en-US" dirty="0" err="1"/>
              <a:t>dengarnya</a:t>
            </a:r>
            <a:r>
              <a:rPr lang="en-US" dirty="0"/>
              <a:t>,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porsi</a:t>
            </a:r>
            <a:r>
              <a:rPr lang="en-US" dirty="0"/>
              <a:t>/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Usia</a:t>
            </a:r>
            <a:r>
              <a:rPr lang="en-US" dirty="0"/>
              <a:t> 18 </a:t>
            </a:r>
            <a:r>
              <a:rPr lang="en-US" dirty="0" err="1"/>
              <a:t>bulan</a:t>
            </a:r>
            <a:r>
              <a:rPr lang="en-US" dirty="0"/>
              <a:t>, 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 </a:t>
            </a:r>
            <a:r>
              <a:rPr lang="en-US" dirty="0" err="1"/>
              <a:t>obyek-obyek</a:t>
            </a:r>
            <a:r>
              <a:rPr lang="en-US" dirty="0"/>
              <a:t> yang </a:t>
            </a:r>
            <a:r>
              <a:rPr lang="en-US" dirty="0" err="1"/>
              <a:t>dilihatnya</a:t>
            </a:r>
            <a:r>
              <a:rPr lang="en-US" dirty="0"/>
              <a:t> di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dijumpainya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.</a:t>
            </a:r>
          </a:p>
          <a:p>
            <a:pPr algn="just"/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84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476672"/>
            <a:ext cx="7632848" cy="577172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18 bulan-2 </a:t>
            </a:r>
            <a:r>
              <a:rPr lang="en-US" dirty="0" err="1"/>
              <a:t>tahun</a:t>
            </a:r>
            <a:r>
              <a:rPr lang="id-ID" dirty="0"/>
              <a:t>, </a:t>
            </a:r>
            <a:r>
              <a:rPr lang="en-US" dirty="0" err="1"/>
              <a:t>Pembendaharaan</a:t>
            </a:r>
            <a:r>
              <a:rPr lang="en-US" dirty="0"/>
              <a:t> kata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30 kata.</a:t>
            </a:r>
            <a:r>
              <a:rPr lang="id-ID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bertanya</a:t>
            </a:r>
            <a:r>
              <a:rPr lang="en-US" dirty="0"/>
              <a:t> “</a:t>
            </a:r>
            <a:r>
              <a:rPr lang="en-US" dirty="0" err="1"/>
              <a:t>apa</a:t>
            </a:r>
            <a:r>
              <a:rPr lang="en-US" dirty="0"/>
              <a:t>” </a:t>
            </a:r>
            <a:r>
              <a:rPr lang="en-US" dirty="0" err="1"/>
              <a:t>mana</a:t>
            </a:r>
            <a:r>
              <a:rPr lang="en-US" dirty="0"/>
              <a:t>” </a:t>
            </a:r>
            <a:r>
              <a:rPr lang="en-US" dirty="0" err="1"/>
              <a:t>dimana</a:t>
            </a:r>
            <a:r>
              <a:rPr lang="en-US" dirty="0"/>
              <a:t>”.</a:t>
            </a:r>
            <a:endParaRPr lang="id-ID" dirty="0"/>
          </a:p>
          <a:p>
            <a:pPr algn="just"/>
            <a:r>
              <a:rPr lang="en-US" dirty="0"/>
              <a:t>2 </a:t>
            </a:r>
            <a:r>
              <a:rPr lang="en-US" dirty="0" err="1"/>
              <a:t>tahun</a:t>
            </a:r>
            <a:r>
              <a:rPr lang="en-US" dirty="0"/>
              <a:t> – 3 </a:t>
            </a:r>
            <a:r>
              <a:rPr lang="en-US" dirty="0" err="1"/>
              <a:t>tahun</a:t>
            </a:r>
            <a:r>
              <a:rPr lang="id-ID" dirty="0"/>
              <a:t>, </a:t>
            </a:r>
            <a:r>
              <a:rPr lang="en-US" dirty="0"/>
              <a:t>200 – 300 kata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senang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  <a:r>
              <a:rPr lang="id-ID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pesan-pesan.Sudah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kata </a:t>
            </a:r>
            <a:r>
              <a:rPr lang="en-US" dirty="0" err="1"/>
              <a:t>sambung</a:t>
            </a:r>
            <a:r>
              <a:rPr lang="en-US" dirty="0"/>
              <a:t>.</a:t>
            </a:r>
            <a:endParaRPr lang="id-ID" dirty="0"/>
          </a:p>
          <a:p>
            <a:pPr marL="274320" lvl="0" indent="-274320">
              <a:buSzPct val="76000"/>
              <a:buFont typeface="Wingdings 3"/>
              <a:buChar char=""/>
              <a:defRPr/>
            </a:pPr>
            <a:r>
              <a:rPr lang="en-US" dirty="0">
                <a:solidFill>
                  <a:schemeClr val="tx2"/>
                </a:solidFill>
              </a:rPr>
              <a:t>3 </a:t>
            </a:r>
            <a:r>
              <a:rPr lang="en-US" dirty="0" err="1">
                <a:solidFill>
                  <a:schemeClr val="tx2"/>
                </a:solidFill>
              </a:rPr>
              <a:t>tahun</a:t>
            </a:r>
            <a:r>
              <a:rPr lang="en-US" dirty="0">
                <a:solidFill>
                  <a:schemeClr val="tx2"/>
                </a:solidFill>
              </a:rPr>
              <a:t> – 4 </a:t>
            </a:r>
            <a:r>
              <a:rPr lang="en-US" dirty="0" err="1">
                <a:solidFill>
                  <a:schemeClr val="tx2"/>
                </a:solidFill>
              </a:rPr>
              <a:t>tahun</a:t>
            </a:r>
            <a:r>
              <a:rPr lang="id-ID" dirty="0">
                <a:solidFill>
                  <a:schemeClr val="tx2"/>
                </a:solidFill>
              </a:rPr>
              <a:t>, </a:t>
            </a:r>
            <a:r>
              <a:rPr lang="en-US" dirty="0" err="1"/>
              <a:t>Menggunakan</a:t>
            </a:r>
            <a:r>
              <a:rPr lang="en-US" dirty="0"/>
              <a:t> kata-kata </a:t>
            </a:r>
            <a:r>
              <a:rPr lang="en-US" dirty="0" err="1"/>
              <a:t>perintah</a:t>
            </a:r>
            <a:r>
              <a:rPr lang="en-US" dirty="0"/>
              <a:t>.</a:t>
            </a:r>
            <a:r>
              <a:rPr lang="id-ID" dirty="0"/>
              <a:t> </a:t>
            </a:r>
            <a:r>
              <a:rPr lang="en-US" dirty="0" err="1"/>
              <a:t>Perbendaharaan</a:t>
            </a:r>
            <a:r>
              <a:rPr lang="en-US" dirty="0"/>
              <a:t> kata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.</a:t>
            </a:r>
            <a:r>
              <a:rPr lang="id-ID" dirty="0"/>
              <a:t> </a:t>
            </a:r>
            <a:r>
              <a:rPr lang="en-US" dirty="0" err="1"/>
              <a:t>Tumbuhnya</a:t>
            </a:r>
            <a:r>
              <a:rPr lang="en-US" dirty="0"/>
              <a:t> rasa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.</a:t>
            </a:r>
          </a:p>
          <a:p>
            <a:pPr lvl="0" algn="just"/>
            <a:endParaRPr lang="en-US" dirty="0">
              <a:solidFill>
                <a:schemeClr val="tx2"/>
              </a:solidFill>
            </a:endParaRPr>
          </a:p>
          <a:p>
            <a:pPr algn="just"/>
            <a:endParaRPr lang="en-US" dirty="0"/>
          </a:p>
          <a:p>
            <a:endParaRPr lang="en-US" dirty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6330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Default Them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36</TotalTime>
  <Words>572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24" baseType="lpstr">
      <vt:lpstr>Batang</vt:lpstr>
      <vt:lpstr>Arial</vt:lpstr>
      <vt:lpstr>Georgia</vt:lpstr>
      <vt:lpstr>Gill Sans MT</vt:lpstr>
      <vt:lpstr>Impact</vt:lpstr>
      <vt:lpstr>Times New Roman</vt:lpstr>
      <vt:lpstr>Trebuchet MS</vt:lpstr>
      <vt:lpstr>Verdana</vt:lpstr>
      <vt:lpstr>Wingdings 2</vt:lpstr>
      <vt:lpstr>Wingdings 3</vt:lpstr>
      <vt:lpstr>Default Theme</vt:lpstr>
      <vt:lpstr>Slipstream</vt:lpstr>
      <vt:lpstr>NewsPrint</vt:lpstr>
      <vt:lpstr>Solstice</vt:lpstr>
      <vt:lpstr>Introduction to Developmental Psychology</vt:lpstr>
      <vt:lpstr>PERKEMBANGAN (DEVELOPMENT)</vt:lpstr>
      <vt:lpstr>PROSES DAN PERIODE PERKEMBANGAN</vt:lpstr>
      <vt:lpstr>Gerakan bayi pada saat ini di dominasi oleh gerakan refleks Ada 14 refleks bayi : </vt:lpstr>
      <vt:lpstr>PowerPoint Presentation</vt:lpstr>
      <vt:lpstr>PERKEMBANGAN KEMAMPUAN BICARA DAN BAHASA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Psikologi Perkembangan</dc:title>
  <dc:creator>Hp</dc:creator>
  <cp:lastModifiedBy>Muhammad Dandy</cp:lastModifiedBy>
  <cp:revision>7</cp:revision>
  <dcterms:created xsi:type="dcterms:W3CDTF">2017-11-15T01:12:32Z</dcterms:created>
  <dcterms:modified xsi:type="dcterms:W3CDTF">2020-07-31T16:00:37Z</dcterms:modified>
</cp:coreProperties>
</file>