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/>
              <a:t>Pranatal Period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5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91472"/>
          </a:xfrm>
        </p:spPr>
        <p:txBody>
          <a:bodyPr>
            <a:normAutofit/>
          </a:bodyPr>
          <a:lstStyle/>
          <a:p>
            <a:pPr algn="just"/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Periode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Prakelahiran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 (prenatal </a:t>
            </a:r>
            <a:r>
              <a:rPr lang="en-US" b="1" i="1" dirty="0" err="1">
                <a:solidFill>
                  <a:schemeClr val="accent2">
                    <a:lumMod val="75000"/>
                  </a:schemeClr>
                </a:solidFill>
              </a:rPr>
              <a:t>periode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algn="just">
              <a:buNone/>
            </a:pPr>
            <a:r>
              <a:rPr lang="id-ID" dirty="0"/>
              <a:t>Pengertian periode prenatal</a:t>
            </a:r>
          </a:p>
          <a:p>
            <a:pPr algn="just">
              <a:buNone/>
            </a:pPr>
            <a:r>
              <a:rPr lang="id-ID" dirty="0"/>
              <a:t>Masa prenatal adalah masa konsepsi atau pertumbuhan, masa pembuahan sampai dengan masa pertumbuhan dan perkembangan individu. (Elisabeth B. Hurlock)</a:t>
            </a:r>
          </a:p>
          <a:p>
            <a:pPr algn="just"/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pembuahan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,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sembilan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,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berprilaku</a:t>
            </a:r>
            <a:r>
              <a:rPr lang="en-US" dirty="0"/>
              <a:t>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1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TAHAP YANG DILALUI PADA MASA PERIODE PRENATAL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Masa</a:t>
            </a:r>
            <a:r>
              <a:rPr lang="en-US" dirty="0"/>
              <a:t> germinal  (</a:t>
            </a:r>
            <a:r>
              <a:rPr lang="en-US" dirty="0" err="1"/>
              <a:t>minggu</a:t>
            </a:r>
            <a:r>
              <a:rPr lang="en-US" dirty="0"/>
              <a:t> 1 – </a:t>
            </a:r>
            <a:r>
              <a:rPr lang="en-US" dirty="0" err="1"/>
              <a:t>minggu</a:t>
            </a:r>
            <a:r>
              <a:rPr lang="en-US" dirty="0"/>
              <a:t> 2)</a:t>
            </a:r>
          </a:p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Embrionik</a:t>
            </a:r>
            <a:r>
              <a:rPr lang="en-US" dirty="0"/>
              <a:t> (</a:t>
            </a:r>
            <a:r>
              <a:rPr lang="en-US" dirty="0" err="1"/>
              <a:t>Minggu</a:t>
            </a:r>
            <a:r>
              <a:rPr lang="en-US" dirty="0"/>
              <a:t> 2 – </a:t>
            </a:r>
            <a:r>
              <a:rPr lang="en-US" dirty="0" err="1"/>
              <a:t>Minggu</a:t>
            </a:r>
            <a:r>
              <a:rPr lang="en-US" dirty="0"/>
              <a:t> 8)</a:t>
            </a:r>
          </a:p>
          <a:p>
            <a:r>
              <a:rPr lang="en-US" dirty="0" err="1"/>
              <a:t>Masa</a:t>
            </a:r>
            <a:r>
              <a:rPr lang="en-US" dirty="0"/>
              <a:t> fetal (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)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05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62406"/>
              </p:ext>
            </p:extLst>
          </p:nvPr>
        </p:nvGraphicFramePr>
        <p:xfrm>
          <a:off x="228600" y="-24581"/>
          <a:ext cx="9143999" cy="6629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8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4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686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USIA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PERUBAHAN FISIK/BIOLOGI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PERKEMBANGAN PIKIRAN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14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pranatal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094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</a:t>
                      </a:r>
                      <a:r>
                        <a:rPr lang="en-US" sz="2000" dirty="0" err="1"/>
                        <a:t>bulan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dirty="0" err="1"/>
                        <a:t>Pembentukan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embrio</a:t>
                      </a:r>
                      <a:endParaRPr kumimoji="0" lang="en-US" sz="2000" kern="1200" dirty="0"/>
                    </a:p>
                    <a:p>
                      <a:r>
                        <a:rPr kumimoji="0" lang="en-US" sz="2000" kern="1200" dirty="0" err="1"/>
                        <a:t>Awal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pertumbuhan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saraf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94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 </a:t>
                      </a:r>
                      <a:r>
                        <a:rPr lang="en-US" sz="2000" dirty="0" err="1"/>
                        <a:t>bulan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kern="1200" dirty="0" err="1"/>
                        <a:t>dasar-dasar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otak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dan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tulang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punggung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muncul</a:t>
                      </a:r>
                      <a:r>
                        <a:rPr kumimoji="0" lang="en-US" sz="2000" kern="1200" dirty="0"/>
                        <a:t>.</a:t>
                      </a:r>
                    </a:p>
                    <a:p>
                      <a:r>
                        <a:rPr kumimoji="0" lang="en-US" sz="2000" kern="1200" dirty="0" err="1"/>
                        <a:t>telinga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mulai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terbentuk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/>
                        <a:t>respon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refleksif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bereaksi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terhadap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rangsangan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902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bulan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err="1"/>
                        <a:t>semua</a:t>
                      </a:r>
                      <a:r>
                        <a:rPr kumimoji="0" lang="en-US" sz="2000" kern="1200" dirty="0"/>
                        <a:t> organ </a:t>
                      </a:r>
                      <a:r>
                        <a:rPr kumimoji="0" lang="en-US" sz="2000" kern="1200" dirty="0" err="1"/>
                        <a:t>pada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tempatnya</a:t>
                      </a:r>
                      <a:br>
                        <a:rPr kumimoji="0" lang="en-US" sz="2000" kern="1200" dirty="0"/>
                      </a:br>
                      <a:r>
                        <a:rPr kumimoji="0" lang="en-US" sz="2000" kern="1200" dirty="0" err="1"/>
                        <a:t>sel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saraf</a:t>
                      </a:r>
                      <a:br>
                        <a:rPr kumimoji="0" lang="en-US" sz="2000" kern="1200" dirty="0"/>
                      </a:br>
                      <a:r>
                        <a:rPr kumimoji="0" lang="en-US" sz="2000" kern="1200" dirty="0" err="1"/>
                        <a:t>sinapsis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mulai</a:t>
                      </a:r>
                      <a:r>
                        <a:rPr kumimoji="0" lang="en-US" sz="2000" kern="1200" dirty="0"/>
                        <a:t> </a:t>
                      </a:r>
                      <a:r>
                        <a:rPr kumimoji="0" lang="en-US" sz="2000" kern="1200" dirty="0" err="1"/>
                        <a:t>terbentuk</a:t>
                      </a:r>
                      <a:endParaRPr kumimoji="0" lang="en-US" sz="2000" kern="1200" dirty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/>
                        <a:t>sentuhan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refleks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berkembang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mulut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tangan</a:t>
                      </a:r>
                      <a:r>
                        <a:rPr lang="en-US" sz="2000" dirty="0"/>
                        <a:t>, kaki, </a:t>
                      </a:r>
                      <a:r>
                        <a:rPr lang="en-US" sz="2000" dirty="0" err="1"/>
                        <a:t>dan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kelopak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mata</a:t>
                      </a:r>
                      <a:br>
                        <a:rPr lang="en-US" sz="2000" dirty="0"/>
                      </a:br>
                      <a:r>
                        <a:rPr lang="en-US" sz="2000" dirty="0" err="1"/>
                        <a:t>tubuh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janin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bisa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menyentak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bergerak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mengalami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cegukan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02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11753"/>
          <a:ext cx="9143999" cy="65668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4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5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556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4 </a:t>
                      </a:r>
                      <a:r>
                        <a:rPr lang="en-US" sz="1800" b="0" dirty="0" err="1"/>
                        <a:t>bulan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kern="1200" dirty="0" err="1"/>
                        <a:t>sinapsis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berkembang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di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otak</a:t>
                      </a:r>
                      <a:br>
                        <a:rPr kumimoji="0" lang="en-US" sz="1800" b="0" kern="1200" dirty="0"/>
                      </a:br>
                      <a:r>
                        <a:rPr kumimoji="0" lang="en-US" sz="1800" b="0" kern="1200" dirty="0" err="1"/>
                        <a:t>pemodelan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bentuk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wajah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dimulai</a:t>
                      </a:r>
                      <a:br>
                        <a:rPr kumimoji="0" lang="en-US" sz="1800" b="0" kern="1200" dirty="0"/>
                      </a:br>
                      <a:r>
                        <a:rPr kumimoji="0" lang="en-US" sz="1800" b="0" kern="1200" dirty="0" err="1"/>
                        <a:t>kelopak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mata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dekat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/>
                        <a:t>janin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bisa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berkerut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tidak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lurus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meringis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menelan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dan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mengisap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jempol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977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5</a:t>
                      </a:r>
                      <a:r>
                        <a:rPr lang="en-US" sz="1800" b="0" baseline="0" dirty="0"/>
                        <a:t> </a:t>
                      </a:r>
                      <a:r>
                        <a:rPr lang="en-US" sz="1800" b="0" baseline="0" dirty="0" err="1"/>
                        <a:t>bulan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/>
                        <a:t>memperlambat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produksi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sel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saraf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sel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membesar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membuat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koneksi</a:t>
                      </a:r>
                      <a:r>
                        <a:rPr lang="en-US" sz="1800" b="0" dirty="0"/>
                        <a:t> yang </a:t>
                      </a:r>
                      <a:r>
                        <a:rPr lang="en-US" sz="1800" b="0" dirty="0" err="1"/>
                        <a:t>kompleks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0" dirty="0" err="1"/>
                        <a:t>Sel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saraf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otak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berkembang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daerah-daerah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khusus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0" dirty="0" err="1"/>
                        <a:t>Awal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indera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penciuman</a:t>
                      </a:r>
                      <a:r>
                        <a:rPr lang="en-US" sz="1800" b="0" dirty="0"/>
                        <a:t>, rasa, </a:t>
                      </a:r>
                      <a:r>
                        <a:rPr lang="en-US" sz="1800" b="0" dirty="0" err="1"/>
                        <a:t>dan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pendengaran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0" dirty="0" err="1"/>
                        <a:t>Mulai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bereaksi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terhadap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suara</a:t>
                      </a:r>
                      <a:r>
                        <a:rPr lang="en-US" sz="1800" b="0" dirty="0"/>
                        <a:t>.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03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6</a:t>
                      </a:r>
                      <a:r>
                        <a:rPr lang="en-US" sz="1800" b="0" baseline="0" dirty="0"/>
                        <a:t> </a:t>
                      </a:r>
                      <a:r>
                        <a:rPr lang="en-US" sz="1800" b="0" baseline="0" dirty="0" err="1"/>
                        <a:t>bulan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err="1"/>
                        <a:t>Respon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terhadap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suara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en-US" sz="1800" b="0" kern="1200" dirty="0" err="1"/>
                        <a:t>indera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peraba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berkembang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merasakan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gerakan</a:t>
                      </a:r>
                      <a:endParaRPr lang="en-US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39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/>
                        <a:t>7 </a:t>
                      </a:r>
                      <a:r>
                        <a:rPr lang="en-US" sz="1800" b="0" dirty="0" err="1"/>
                        <a:t>bulan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kern="1200" dirty="0" err="1"/>
                        <a:t>saraf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dan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otot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motivasi</a:t>
                      </a:r>
                      <a:r>
                        <a:rPr kumimoji="0" lang="en-US" sz="1800" b="0" kern="1200" dirty="0"/>
                        <a:t>. </a:t>
                      </a:r>
                      <a:r>
                        <a:rPr kumimoji="0" lang="en-US" sz="1800" b="0" kern="1200" dirty="0" err="1"/>
                        <a:t>respon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lebih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konsisten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terhadap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suara</a:t>
                      </a:r>
                      <a:r>
                        <a:rPr kumimoji="0" lang="en-US" sz="1800" b="0" kern="1200" dirty="0"/>
                        <a:t>. </a:t>
                      </a:r>
                      <a:r>
                        <a:rPr kumimoji="0" lang="en-US" sz="1800" b="0" kern="1200" dirty="0" err="1"/>
                        <a:t>Awal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fungsi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saraf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optik</a:t>
                      </a:r>
                      <a:r>
                        <a:rPr kumimoji="0" lang="en-US" sz="1800" b="0" kern="1200" dirty="0"/>
                        <a:t>. </a:t>
                      </a:r>
                      <a:r>
                        <a:rPr kumimoji="0" lang="en-US" sz="1800" b="0" kern="1200" dirty="0" err="1"/>
                        <a:t>Kelopak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mata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terbuka</a:t>
                      </a:r>
                      <a:r>
                        <a:rPr kumimoji="0" lang="en-US" sz="1800" b="0" kern="1200" dirty="0"/>
                        <a:t>. </a:t>
                      </a:r>
                      <a:r>
                        <a:rPr kumimoji="0" lang="en-US" sz="1800" b="0" kern="1200" dirty="0" err="1"/>
                        <a:t>pembangunan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fisik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sudah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hampir</a:t>
                      </a:r>
                      <a:r>
                        <a:rPr kumimoji="0" lang="en-US" sz="1800" b="0" kern="1200" dirty="0"/>
                        <a:t> </a:t>
                      </a:r>
                      <a:r>
                        <a:rPr kumimoji="0" lang="en-US" sz="1800" b="0" kern="1200" dirty="0" err="1"/>
                        <a:t>selesai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13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990600"/>
          <a:ext cx="8305800" cy="26670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9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8</a:t>
                      </a:r>
                      <a:r>
                        <a:rPr lang="en-US" sz="2000" b="0" baseline="0" dirty="0"/>
                        <a:t> </a:t>
                      </a:r>
                      <a:r>
                        <a:rPr lang="en-US" sz="2000" b="0" baseline="0" dirty="0" err="1"/>
                        <a:t>bulan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b="0" kern="1200" dirty="0" err="1"/>
                        <a:t>sirkuit</a:t>
                      </a:r>
                      <a:r>
                        <a:rPr kumimoji="0" lang="en-US" sz="2000" b="0" kern="1200" dirty="0"/>
                        <a:t> neural </a:t>
                      </a:r>
                      <a:r>
                        <a:rPr kumimoji="0" lang="en-US" sz="2000" b="0" kern="1200" dirty="0" err="1"/>
                        <a:t>maju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sebagai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bayi</a:t>
                      </a:r>
                      <a:r>
                        <a:rPr kumimoji="0" lang="en-US" sz="2000" b="0" kern="1200" dirty="0"/>
                        <a:t> yang </a:t>
                      </a:r>
                      <a:r>
                        <a:rPr kumimoji="0" lang="en-US" sz="2000" b="0" kern="1200" dirty="0" err="1"/>
                        <a:t>baru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lahir</a:t>
                      </a:r>
                      <a:r>
                        <a:rPr kumimoji="0" lang="en-US" sz="2000" b="0" kern="1200" dirty="0"/>
                        <a:t>. Scan </a:t>
                      </a:r>
                      <a:r>
                        <a:rPr kumimoji="0" lang="en-US" sz="2000" b="0" kern="1200" dirty="0" err="1"/>
                        <a:t>otak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menunjukkan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periode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tidur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dan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mimpi</a:t>
                      </a:r>
                      <a:r>
                        <a:rPr kumimoji="0" lang="en-US" sz="2000" b="0" kern="1200" dirty="0"/>
                        <a:t>. </a:t>
                      </a:r>
                      <a:r>
                        <a:rPr kumimoji="0" lang="en-US" sz="2000" b="0" kern="1200" dirty="0" err="1"/>
                        <a:t>Kesadaran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dimulai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pada</a:t>
                      </a:r>
                      <a:r>
                        <a:rPr kumimoji="0" lang="en-US" sz="2000" b="0" kern="1200" dirty="0"/>
                        <a:t> 32 </a:t>
                      </a:r>
                      <a:r>
                        <a:rPr kumimoji="0" lang="en-US" sz="2000" b="0" kern="1200" dirty="0" err="1"/>
                        <a:t>minggu</a:t>
                      </a:r>
                      <a:r>
                        <a:rPr kumimoji="0" lang="en-US" sz="2000" b="0" kern="1200" dirty="0"/>
                        <a:t>.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b="0" kern="1200" dirty="0" err="1"/>
                        <a:t>refleks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menggenggam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mengembangkan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56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 </a:t>
                      </a:r>
                      <a:r>
                        <a:rPr lang="en-US" sz="2000" b="0" dirty="0" err="1"/>
                        <a:t>bulan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/>
                        <a:t>pendengaran</a:t>
                      </a:r>
                      <a:r>
                        <a:rPr lang="en-US" sz="2000" b="0" dirty="0"/>
                        <a:t> </a:t>
                      </a:r>
                      <a:r>
                        <a:rPr lang="en-US" sz="2000" b="0" dirty="0" err="1"/>
                        <a:t>dewasa</a:t>
                      </a:r>
                      <a:r>
                        <a:rPr lang="en-US" sz="2000" b="0" dirty="0"/>
                        <a:t> </a:t>
                      </a:r>
                      <a:r>
                        <a:rPr lang="en-US" sz="2000" b="0" dirty="0" err="1"/>
                        <a:t>pada</a:t>
                      </a:r>
                      <a:r>
                        <a:rPr lang="en-US" sz="2000" b="0" dirty="0"/>
                        <a:t> 35 </a:t>
                      </a:r>
                      <a:r>
                        <a:rPr lang="en-US" sz="2000" b="0" dirty="0" err="1"/>
                        <a:t>minggu</a:t>
                      </a:r>
                      <a:r>
                        <a:rPr lang="en-US" sz="2000" b="0" dirty="0"/>
                        <a:t>. </a:t>
                      </a:r>
                      <a:r>
                        <a:rPr lang="en-US" sz="2000" b="0" dirty="0" err="1"/>
                        <a:t>visi</a:t>
                      </a:r>
                      <a:r>
                        <a:rPr lang="en-US" sz="2000" b="0" dirty="0"/>
                        <a:t> </a:t>
                      </a:r>
                      <a:r>
                        <a:rPr lang="en-US" sz="2000" b="0" dirty="0" err="1"/>
                        <a:t>meningkatkan</a:t>
                      </a:r>
                      <a:endParaRPr lang="en-US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en-US" sz="2000" b="0" kern="1200" dirty="0" err="1"/>
                        <a:t>janin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mulai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berkembang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siklus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aktivitas</a:t>
                      </a:r>
                      <a:r>
                        <a:rPr kumimoji="0" lang="en-US" sz="2000" b="0" kern="1200" dirty="0"/>
                        <a:t> </a:t>
                      </a:r>
                      <a:r>
                        <a:rPr kumimoji="0" lang="en-US" sz="2000" b="0" kern="1200" dirty="0" err="1"/>
                        <a:t>harian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95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</TotalTime>
  <Words>316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Times New Roman</vt:lpstr>
      <vt:lpstr>Default Theme</vt:lpstr>
      <vt:lpstr>Pranatal Period</vt:lpstr>
      <vt:lpstr>PowerPoint Presentation</vt:lpstr>
      <vt:lpstr>TAHAP YANG DILALUI PADA MASA PERIODE PRENATAL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Peroide Pranatal</dc:title>
  <dc:creator>Hp</dc:creator>
  <cp:lastModifiedBy>Muhammad Dandy</cp:lastModifiedBy>
  <cp:revision>5</cp:revision>
  <dcterms:created xsi:type="dcterms:W3CDTF">2017-11-15T08:24:04Z</dcterms:created>
  <dcterms:modified xsi:type="dcterms:W3CDTF">2020-07-31T16:01:10Z</dcterms:modified>
</cp:coreProperties>
</file>