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1" r:id="rId6"/>
    <p:sldId id="262" r:id="rId7"/>
    <p:sldId id="263" r:id="rId8"/>
    <p:sldId id="264" r:id="rId9"/>
    <p:sldId id="265" r:id="rId10"/>
    <p:sldId id="266" r:id="rId11"/>
    <p:sldId id="267"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15" autoAdjust="0"/>
    <p:restoredTop sz="94660"/>
  </p:normalViewPr>
  <p:slideViewPr>
    <p:cSldViewPr>
      <p:cViewPr varScale="1">
        <p:scale>
          <a:sx n="63" d="100"/>
          <a:sy n="63" d="100"/>
        </p:scale>
        <p:origin x="1384"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a:t>Click to edit Master title style</a:t>
            </a:r>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25A9E8DA-9B36-4513-8EF4-E28EB93D4827}" type="datetimeFigureOut">
              <a:rPr lang="en-US" smtClean="0"/>
              <a:t>7/31/2020</a:t>
            </a:fld>
            <a:endParaRPr lang="en-US"/>
          </a:p>
        </p:txBody>
      </p:sp>
      <p:sp>
        <p:nvSpPr>
          <p:cNvPr id="16" name="Slide Number Placeholder 15"/>
          <p:cNvSpPr>
            <a:spLocks noGrp="1"/>
          </p:cNvSpPr>
          <p:nvPr>
            <p:ph type="sldNum" sz="quarter" idx="11"/>
          </p:nvPr>
        </p:nvSpPr>
        <p:spPr/>
        <p:txBody>
          <a:bodyPr/>
          <a:lstStyle/>
          <a:p>
            <a:fld id="{057CE24C-CBD7-44D1-9909-D53F0F94AE6A}" type="slidenum">
              <a:rPr lang="en-US" smtClean="0"/>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5A9E8DA-9B36-4513-8EF4-E28EB93D4827}" type="datetimeFigureOut">
              <a:rPr lang="en-US" smtClean="0"/>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7CE24C-CBD7-44D1-9909-D53F0F94AE6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5A9E8DA-9B36-4513-8EF4-E28EB93D4827}" type="datetimeFigureOut">
              <a:rPr lang="en-US" smtClean="0"/>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7CE24C-CBD7-44D1-9909-D53F0F94AE6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4" name="Date Placeholder 13"/>
          <p:cNvSpPr>
            <a:spLocks noGrp="1"/>
          </p:cNvSpPr>
          <p:nvPr>
            <p:ph type="dt" sz="half" idx="14"/>
          </p:nvPr>
        </p:nvSpPr>
        <p:spPr/>
        <p:txBody>
          <a:bodyPr/>
          <a:lstStyle/>
          <a:p>
            <a:fld id="{25A9E8DA-9B36-4513-8EF4-E28EB93D4827}" type="datetimeFigureOut">
              <a:rPr lang="en-US" smtClean="0"/>
              <a:t>7/31/2020</a:t>
            </a:fld>
            <a:endParaRPr lang="en-US"/>
          </a:p>
        </p:txBody>
      </p:sp>
      <p:sp>
        <p:nvSpPr>
          <p:cNvPr id="15" name="Slide Number Placeholder 14"/>
          <p:cNvSpPr>
            <a:spLocks noGrp="1"/>
          </p:cNvSpPr>
          <p:nvPr>
            <p:ph type="sldNum" sz="quarter" idx="15"/>
          </p:nvPr>
        </p:nvSpPr>
        <p:spPr/>
        <p:txBody>
          <a:bodyPr/>
          <a:lstStyle>
            <a:lvl1pPr algn="ctr">
              <a:defRPr/>
            </a:lvl1pPr>
          </a:lstStyle>
          <a:p>
            <a:fld id="{057CE24C-CBD7-44D1-9909-D53F0F94AE6A}" type="slidenum">
              <a:rPr lang="en-US" smtClean="0"/>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5A9E8DA-9B36-4513-8EF4-E28EB93D4827}" type="datetimeFigureOut">
              <a:rPr lang="en-US" smtClean="0"/>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7CE24C-CBD7-44D1-9909-D53F0F94AE6A}" type="slidenum">
              <a:rPr lang="en-US" smtClean="0"/>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a:t>Click to edit Master title style</a:t>
            </a:r>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5A9E8DA-9B36-4513-8EF4-E28EB93D4827}" type="datetimeFigureOut">
              <a:rPr lang="en-US" smtClean="0"/>
              <a:t>7/31/2020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7CE24C-CBD7-44D1-9909-D53F0F94AE6A}" type="slidenum">
              <a:rPr lang="en-US" smtClean="0"/>
              <a:t>‹#›</a:t>
            </a:fld>
            <a:endParaRPr lang="en-US"/>
          </a:p>
        </p:txBody>
      </p:sp>
      <p:sp>
        <p:nvSpPr>
          <p:cNvPr id="2" name="Title 1"/>
          <p:cNvSpPr>
            <a:spLocks noGrp="1"/>
          </p:cNvSpPr>
          <p:nvPr>
            <p:ph type="title"/>
          </p:nvPr>
        </p:nvSpPr>
        <p:spPr/>
        <p:txBody>
          <a:bodyPr/>
          <a:lstStyle/>
          <a:p>
            <a:r>
              <a:rPr kumimoji="0" lang="en-US"/>
              <a:t>Click to edit Master title style</a:t>
            </a:r>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057CE24C-CBD7-44D1-9909-D53F0F94AE6A}" type="slidenum">
              <a:rPr lang="en-US" smtClean="0"/>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25A9E8DA-9B36-4513-8EF4-E28EB93D4827}" type="datetimeFigureOut">
              <a:rPr lang="en-US" smtClean="0"/>
              <a:t>7/31/2020</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a:t>Click to edit Master title style</a:t>
            </a:r>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5A9E8DA-9B36-4513-8EF4-E28EB93D4827}" type="datetimeFigureOut">
              <a:rPr lang="en-US" smtClean="0"/>
              <a:t>7/31/2020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7CE24C-CBD7-44D1-9909-D53F0F94AE6A}" type="slidenum">
              <a:rPr lang="en-US" smtClean="0"/>
              <a:t>‹#›</a:t>
            </a:fld>
            <a:endParaRPr lang="en-US"/>
          </a:p>
        </p:txBody>
      </p:sp>
      <p:sp>
        <p:nvSpPr>
          <p:cNvPr id="2" name="Title 1"/>
          <p:cNvSpPr>
            <a:spLocks noGrp="1"/>
          </p:cNvSpPr>
          <p:nvPr>
            <p:ph type="title"/>
          </p:nvPr>
        </p:nvSpPr>
        <p:spPr/>
        <p:txBody>
          <a:bodyPr/>
          <a:lstStyle/>
          <a:p>
            <a:r>
              <a:rPr kumimoji="0"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A9E8DA-9B36-4513-8EF4-E28EB93D4827}" type="datetimeFigureOut">
              <a:rPr lang="en-US" smtClean="0"/>
              <a:t>7/31/2020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7CE24C-CBD7-44D1-9909-D53F0F94AE6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a:t>Click to edit Master title style</a:t>
            </a:r>
          </a:p>
        </p:txBody>
      </p:sp>
      <p:sp>
        <p:nvSpPr>
          <p:cNvPr id="8" name="Date Placeholder 7"/>
          <p:cNvSpPr>
            <a:spLocks noGrp="1"/>
          </p:cNvSpPr>
          <p:nvPr>
            <p:ph type="dt" sz="half" idx="14"/>
          </p:nvPr>
        </p:nvSpPr>
        <p:spPr/>
        <p:txBody>
          <a:bodyPr/>
          <a:lstStyle/>
          <a:p>
            <a:fld id="{25A9E8DA-9B36-4513-8EF4-E28EB93D4827}" type="datetimeFigureOut">
              <a:rPr lang="en-US" smtClean="0"/>
              <a:t>7/31/2020</a:t>
            </a:fld>
            <a:endParaRPr lang="en-US"/>
          </a:p>
        </p:txBody>
      </p:sp>
      <p:sp>
        <p:nvSpPr>
          <p:cNvPr id="9" name="Slide Number Placeholder 8"/>
          <p:cNvSpPr>
            <a:spLocks noGrp="1"/>
          </p:cNvSpPr>
          <p:nvPr>
            <p:ph type="sldNum" sz="quarter" idx="15"/>
          </p:nvPr>
        </p:nvSpPr>
        <p:spPr/>
        <p:txBody>
          <a:bodyPr/>
          <a:lstStyle/>
          <a:p>
            <a:fld id="{057CE24C-CBD7-44D1-9909-D53F0F94AE6A}" type="slidenum">
              <a:rPr lang="en-US" smtClean="0"/>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a:t>Click to edit Master title style</a:t>
            </a:r>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a:t>Click icon to add picture</a:t>
            </a:r>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8" name="Date Placeholder 7"/>
          <p:cNvSpPr>
            <a:spLocks noGrp="1"/>
          </p:cNvSpPr>
          <p:nvPr>
            <p:ph type="dt" sz="half" idx="10"/>
          </p:nvPr>
        </p:nvSpPr>
        <p:spPr/>
        <p:txBody>
          <a:bodyPr/>
          <a:lstStyle/>
          <a:p>
            <a:fld id="{25A9E8DA-9B36-4513-8EF4-E28EB93D4827}" type="datetimeFigureOut">
              <a:rPr lang="en-US" smtClean="0"/>
              <a:t>7/31/2020</a:t>
            </a:fld>
            <a:endParaRPr lang="en-US"/>
          </a:p>
        </p:txBody>
      </p:sp>
      <p:sp>
        <p:nvSpPr>
          <p:cNvPr id="9" name="Slide Number Placeholder 8"/>
          <p:cNvSpPr>
            <a:spLocks noGrp="1"/>
          </p:cNvSpPr>
          <p:nvPr>
            <p:ph type="sldNum" sz="quarter" idx="11"/>
          </p:nvPr>
        </p:nvSpPr>
        <p:spPr/>
        <p:txBody>
          <a:bodyPr/>
          <a:lstStyle/>
          <a:p>
            <a:fld id="{057CE24C-CBD7-44D1-9909-D53F0F94AE6A}"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25A9E8DA-9B36-4513-8EF4-E28EB93D4827}" type="datetimeFigureOut">
              <a:rPr lang="en-US" smtClean="0"/>
              <a:t>7/31/2020</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057CE24C-CBD7-44D1-9909-D53F0F94AE6A}" type="slidenum">
              <a:rPr lang="en-US" smtClean="0"/>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a:t>Click to edit Master title style</a:t>
            </a:r>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id-ID" sz="1600" b="1" dirty="0"/>
              <a:t>A</a:t>
            </a:r>
            <a:r>
              <a:rPr lang="en-US" sz="1600" b="1" dirty="0"/>
              <a:t>TIKA TANSYA SABILLA (178600034)</a:t>
            </a:r>
            <a:endParaRPr lang="en-US" sz="1600" dirty="0"/>
          </a:p>
          <a:p>
            <a:r>
              <a:rPr lang="en-US" sz="1600" b="1" dirty="0"/>
              <a:t>DEVI WIANA SARI (178600072)</a:t>
            </a:r>
            <a:endParaRPr lang="en-US" sz="1600" dirty="0"/>
          </a:p>
          <a:p>
            <a:r>
              <a:rPr lang="en-US" sz="1600" b="1" dirty="0"/>
              <a:t>EGA VALENIA (178600040)</a:t>
            </a:r>
            <a:endParaRPr lang="en-US" sz="1600" dirty="0"/>
          </a:p>
          <a:p>
            <a:r>
              <a:rPr lang="en-US" sz="1600" b="1" dirty="0"/>
              <a:t>MAILIS DAYANTY( 178600058)</a:t>
            </a:r>
            <a:endParaRPr lang="en-US" sz="1600" dirty="0"/>
          </a:p>
          <a:p>
            <a:r>
              <a:rPr lang="id-ID" sz="1600" b="1" dirty="0"/>
              <a:t>RIZQA NABILAH	</a:t>
            </a:r>
            <a:r>
              <a:rPr lang="en-US" sz="1600" b="1" dirty="0"/>
              <a:t>(</a:t>
            </a:r>
            <a:r>
              <a:rPr lang="id-ID" sz="1600" b="1" dirty="0"/>
              <a:t>178600075)</a:t>
            </a:r>
            <a:endParaRPr lang="en-US" sz="1600" dirty="0"/>
          </a:p>
          <a:p>
            <a:r>
              <a:rPr lang="en-US" sz="1600" b="1" dirty="0"/>
              <a:t>SITI SARAH NASUTION (178600126) </a:t>
            </a:r>
            <a:endParaRPr lang="en-US" sz="1600" dirty="0"/>
          </a:p>
          <a:p>
            <a:r>
              <a:rPr lang="en-US" sz="1600" b="1" dirty="0"/>
              <a:t>SUCI RAHMADILLA (178600069</a:t>
            </a:r>
            <a:r>
              <a:rPr lang="en-US" b="1" dirty="0"/>
              <a:t>) </a:t>
            </a:r>
            <a:endParaRPr lang="en-US" dirty="0"/>
          </a:p>
          <a:p>
            <a:endParaRPr lang="en-US" dirty="0"/>
          </a:p>
        </p:txBody>
      </p:sp>
      <p:sp>
        <p:nvSpPr>
          <p:cNvPr id="2" name="Title 1"/>
          <p:cNvSpPr>
            <a:spLocks noGrp="1"/>
          </p:cNvSpPr>
          <p:nvPr>
            <p:ph type="ctrTitle"/>
          </p:nvPr>
        </p:nvSpPr>
        <p:spPr>
          <a:xfrm>
            <a:off x="457200" y="1433732"/>
            <a:ext cx="8305800" cy="2300068"/>
          </a:xfrm>
        </p:spPr>
        <p:txBody>
          <a:bodyPr/>
          <a:lstStyle/>
          <a:p>
            <a:r>
              <a:rPr lang="en-ID" sz="4000" b="1" dirty="0"/>
              <a:t>INTRODUCTION TO CORRELATIONAL RESEARCH</a:t>
            </a:r>
            <a:br>
              <a:rPr b="1" dirty="0"/>
            </a:br>
            <a:r>
              <a:rPr b="1" dirty="0"/>
              <a:t>( </a:t>
            </a:r>
            <a:r>
              <a:rPr b="1" dirty="0" err="1"/>
              <a:t>Kelompok</a:t>
            </a:r>
            <a:r>
              <a:rPr b="1" dirty="0"/>
              <a:t> 5) </a:t>
            </a:r>
            <a:br>
              <a:rPr dirty="0"/>
            </a:br>
            <a:r>
              <a:rPr dirty="0"/>
              <a:t>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buNone/>
            </a:pPr>
            <a:r>
              <a:rPr lang="en-US" dirty="0"/>
              <a:t>M</a:t>
            </a:r>
            <a:r>
              <a:rPr lang="id-ID" dirty="0"/>
              <a:t>empertimbangkan penelitian korelasional di mana para peneliti memeriksa hubungan antara dua variabel. Dalam kebanyakan situasi, bagaimana pun, variabel individu, terutama perilaku, terkait dengan banyak variabel lainnya. Sebagai contoh, kinerja akademik mungkin terkait dengan IQ serta sejumlah variabel kognitif lain seperti motivasi, harga diri, kompetensi sosial, dan berbagai karakteristik pribadi lainnya.Salah satu teknik yang biasa digunakan untuk mempelajarihubungan multivariat adalah prosedur statistik yang dikenal sebagai regresi berganda</a:t>
            </a:r>
            <a:r>
              <a:rPr lang="en-US" dirty="0"/>
              <a:t>.</a:t>
            </a:r>
          </a:p>
        </p:txBody>
      </p:sp>
      <p:sp>
        <p:nvSpPr>
          <p:cNvPr id="3" name="Title 2"/>
          <p:cNvSpPr>
            <a:spLocks noGrp="1"/>
          </p:cNvSpPr>
          <p:nvPr>
            <p:ph type="title"/>
          </p:nvPr>
        </p:nvSpPr>
        <p:spPr/>
        <p:txBody>
          <a:bodyPr>
            <a:normAutofit/>
          </a:bodyPr>
          <a:lstStyle/>
          <a:p>
            <a:r>
              <a:rPr sz="3600"/>
              <a:t>Hubungan Lebih dari Dua Variabel </a:t>
            </a:r>
            <a:endParaRPr lang="en-US" sz="3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erimaksih gbr 1.jpg"/>
          <p:cNvPicPr>
            <a:picLocks noChangeAspect="1"/>
          </p:cNvPicPr>
          <p:nvPr/>
        </p:nvPicPr>
        <p:blipFill>
          <a:blip r:embed="rId2"/>
          <a:stretch>
            <a:fillRect/>
          </a:stretch>
        </p:blipFill>
        <p:spPr>
          <a:xfrm>
            <a:off x="304800" y="381000"/>
            <a:ext cx="8534400" cy="61722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924800" cy="1752600"/>
          </a:xfrm>
        </p:spPr>
        <p:txBody>
          <a:bodyPr/>
          <a:lstStyle/>
          <a:p>
            <a:r>
              <a:t>DEFENISI : </a:t>
            </a:r>
            <a:endParaRPr lang="en-US" dirty="0"/>
          </a:p>
        </p:txBody>
      </p:sp>
      <p:sp>
        <p:nvSpPr>
          <p:cNvPr id="3" name="Text Placeholder 2"/>
          <p:cNvSpPr>
            <a:spLocks noGrp="1"/>
          </p:cNvSpPr>
          <p:nvPr>
            <p:ph type="body" idx="1"/>
          </p:nvPr>
        </p:nvSpPr>
        <p:spPr>
          <a:xfrm>
            <a:off x="685800" y="2362200"/>
            <a:ext cx="7924800" cy="3581400"/>
          </a:xfrm>
        </p:spPr>
        <p:txBody>
          <a:bodyPr>
            <a:normAutofit/>
          </a:bodyPr>
          <a:lstStyle/>
          <a:p>
            <a:pPr algn="just"/>
            <a:r>
              <a:rPr lang="en-US" sz="2400" dirty="0" err="1"/>
              <a:t>Dalam</a:t>
            </a:r>
            <a:r>
              <a:rPr lang="en-US" sz="2400" dirty="0"/>
              <a:t> </a:t>
            </a:r>
            <a:r>
              <a:rPr lang="en-US" sz="2400" dirty="0" err="1"/>
              <a:t>strategi</a:t>
            </a:r>
            <a:r>
              <a:rPr lang="en-US" sz="2400" dirty="0"/>
              <a:t> </a:t>
            </a:r>
            <a:r>
              <a:rPr lang="en-US" sz="2400" dirty="0" err="1"/>
              <a:t>penelitian</a:t>
            </a:r>
            <a:r>
              <a:rPr lang="en-US" sz="2400" dirty="0"/>
              <a:t> </a:t>
            </a:r>
            <a:r>
              <a:rPr lang="en-US" sz="2400" dirty="0" err="1"/>
              <a:t>korelasional</a:t>
            </a:r>
            <a:r>
              <a:rPr lang="en-US" sz="2400" dirty="0"/>
              <a:t>, </a:t>
            </a:r>
            <a:r>
              <a:rPr lang="en-US" sz="2400" dirty="0" err="1"/>
              <a:t>dua</a:t>
            </a:r>
            <a:r>
              <a:rPr lang="en-US" sz="2400" dirty="0"/>
              <a:t> </a:t>
            </a:r>
            <a:r>
              <a:rPr lang="en-US" sz="2400" dirty="0" err="1"/>
              <a:t>atau</a:t>
            </a:r>
            <a:r>
              <a:rPr lang="en-US" sz="2400" dirty="0"/>
              <a:t> </a:t>
            </a:r>
            <a:r>
              <a:rPr lang="en-US" sz="2400" dirty="0" err="1"/>
              <a:t>lebih</a:t>
            </a:r>
            <a:r>
              <a:rPr lang="en-US" sz="2400" dirty="0"/>
              <a:t> </a:t>
            </a:r>
            <a:r>
              <a:rPr lang="en-US" sz="2400" dirty="0" err="1"/>
              <a:t>dirancang</a:t>
            </a:r>
            <a:r>
              <a:rPr lang="en-US" sz="2400" dirty="0"/>
              <a:t> </a:t>
            </a:r>
            <a:r>
              <a:rPr lang="en-US" sz="2400" dirty="0" err="1"/>
              <a:t>untuk</a:t>
            </a:r>
            <a:r>
              <a:rPr lang="en-US" sz="2400" dirty="0"/>
              <a:t> </a:t>
            </a:r>
            <a:r>
              <a:rPr lang="en-US" sz="2400" dirty="0" err="1"/>
              <a:t>melihat</a:t>
            </a:r>
            <a:r>
              <a:rPr lang="en-US" sz="2400" dirty="0"/>
              <a:t> </a:t>
            </a:r>
            <a:r>
              <a:rPr lang="en-US" sz="2400" dirty="0" err="1"/>
              <a:t>satu</a:t>
            </a:r>
            <a:r>
              <a:rPr lang="en-US" sz="2400" dirty="0"/>
              <a:t> set </a:t>
            </a:r>
            <a:r>
              <a:rPr lang="en-US" sz="2400" dirty="0" err="1"/>
              <a:t>pengukuran</a:t>
            </a:r>
            <a:r>
              <a:rPr lang="en-US" sz="2400" dirty="0"/>
              <a:t> </a:t>
            </a:r>
            <a:r>
              <a:rPr lang="en-US" sz="2400" dirty="0" err="1"/>
              <a:t>untuk</a:t>
            </a:r>
            <a:r>
              <a:rPr lang="en-US" sz="2400" dirty="0"/>
              <a:t> </a:t>
            </a:r>
            <a:r>
              <a:rPr lang="en-US" sz="2400" dirty="0" err="1"/>
              <a:t>setiap</a:t>
            </a:r>
            <a:r>
              <a:rPr lang="en-US" sz="2400" dirty="0"/>
              <a:t> </a:t>
            </a:r>
            <a:r>
              <a:rPr lang="en-US" sz="2400" dirty="0" err="1"/>
              <a:t>individu</a:t>
            </a:r>
            <a:r>
              <a:rPr lang="en-US" sz="2400" dirty="0"/>
              <a:t>. </a:t>
            </a:r>
            <a:r>
              <a:rPr lang="en-US" sz="2400" dirty="0" err="1"/>
              <a:t>Mengidam</a:t>
            </a:r>
            <a:r>
              <a:rPr lang="en-US" sz="2400" dirty="0"/>
              <a:t> </a:t>
            </a:r>
            <a:r>
              <a:rPr lang="en-US" sz="2400" dirty="0" err="1"/>
              <a:t>kemudian</a:t>
            </a:r>
            <a:r>
              <a:rPr lang="en-US" sz="2400" dirty="0"/>
              <a:t> </a:t>
            </a:r>
            <a:r>
              <a:rPr lang="en-US" sz="2400" dirty="0" err="1"/>
              <a:t>disiksa</a:t>
            </a:r>
            <a:r>
              <a:rPr lang="en-US" sz="2400" dirty="0"/>
              <a:t> </a:t>
            </a:r>
            <a:r>
              <a:rPr lang="en-US" sz="2400" dirty="0" err="1"/>
              <a:t>untuk</a:t>
            </a:r>
            <a:r>
              <a:rPr lang="en-US" sz="2400" dirty="0"/>
              <a:t> </a:t>
            </a:r>
            <a:r>
              <a:rPr lang="en-US" sz="2400" dirty="0" err="1"/>
              <a:t>mendambakan</a:t>
            </a:r>
            <a:r>
              <a:rPr lang="en-US" sz="2400" dirty="0"/>
              <a:t> </a:t>
            </a:r>
            <a:r>
              <a:rPr lang="en-US" sz="2400" dirty="0" err="1"/>
              <a:t>setiap</a:t>
            </a:r>
            <a:r>
              <a:rPr lang="en-US" sz="2400" dirty="0"/>
              <a:t> </a:t>
            </a:r>
            <a:r>
              <a:rPr lang="en-US" sz="2400" dirty="0" err="1"/>
              <a:t>hubungan</a:t>
            </a:r>
            <a:r>
              <a:rPr lang="en-US" sz="2400" dirty="0"/>
              <a:t> yang </a:t>
            </a:r>
            <a:r>
              <a:rPr lang="en-US" sz="2400" dirty="0" err="1"/>
              <a:t>ada</a:t>
            </a:r>
            <a:r>
              <a:rPr lang="en-US" sz="2400" dirty="0"/>
              <a:t> yang </a:t>
            </a:r>
            <a:r>
              <a:rPr lang="en-US" sz="2400" dirty="0" err="1"/>
              <a:t>ada</a:t>
            </a:r>
            <a:r>
              <a:rPr lang="en-US" sz="2400" dirty="0"/>
              <a:t> </a:t>
            </a:r>
            <a:r>
              <a:rPr lang="en-US" sz="2400" dirty="0" err="1"/>
              <a:t>antara</a:t>
            </a:r>
            <a:r>
              <a:rPr lang="en-US" sz="2400" dirty="0"/>
              <a:t> </a:t>
            </a:r>
            <a:r>
              <a:rPr lang="en-US" sz="2400" dirty="0" err="1"/>
              <a:t>kerinduan</a:t>
            </a:r>
            <a:r>
              <a:rPr lang="en-US" sz="2400" dirty="0"/>
              <a:t> </a:t>
            </a:r>
            <a:r>
              <a:rPr lang="en-US" sz="2400" dirty="0" err="1"/>
              <a:t>dan</a:t>
            </a:r>
            <a:r>
              <a:rPr lang="en-US" sz="2400" dirty="0"/>
              <a:t> </a:t>
            </a:r>
            <a:r>
              <a:rPr lang="en-US" sz="2400" dirty="0" err="1"/>
              <a:t>untuk</a:t>
            </a:r>
            <a:r>
              <a:rPr lang="en-US" sz="2400" dirty="0"/>
              <a:t> </a:t>
            </a:r>
            <a:r>
              <a:rPr lang="en-US" sz="2400" dirty="0" err="1"/>
              <a:t>mempromosikan</a:t>
            </a:r>
            <a:r>
              <a:rPr lang="en-US" sz="2400" dirty="0"/>
              <a:t> </a:t>
            </a:r>
            <a:r>
              <a:rPr lang="en-US" sz="2400" dirty="0" err="1"/>
              <a:t>kekuatan</a:t>
            </a:r>
            <a:r>
              <a:rPr lang="en-US" sz="2400" dirty="0"/>
              <a:t> </a:t>
            </a:r>
            <a:r>
              <a:rPr lang="en-US" sz="2400" dirty="0" err="1"/>
              <a:t>hubungan</a:t>
            </a:r>
            <a:r>
              <a:rPr lang="en-US" sz="2400" dirty="0"/>
              <a:t>.</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dirty="0"/>
              <a:t>1. </a:t>
            </a:r>
            <a:r>
              <a:rPr lang="id-ID" b="1" dirty="0"/>
              <a:t>Mengukur Hubungan</a:t>
            </a:r>
            <a:endParaRPr lang="en-US" dirty="0"/>
          </a:p>
          <a:p>
            <a:pPr algn="just">
              <a:buNone/>
            </a:pPr>
            <a:r>
              <a:rPr lang="id-ID" dirty="0"/>
              <a:t>Para peneliti biasanya menghitung nilai numerik yang dikenal sebagai korelasi, atau koefisien korelasi, untuk mengukur dan menggambarkan hubungan antara dua variabel.  Korelasi menggambarkan tiga karakteristik relasi.</a:t>
            </a:r>
            <a:endParaRPr lang="en-US" dirty="0"/>
          </a:p>
          <a:p>
            <a:pPr algn="just"/>
            <a:r>
              <a:rPr lang="id-ID" dirty="0"/>
              <a:t>Arah hubungan</a:t>
            </a:r>
            <a:r>
              <a:rPr lang="en-US" dirty="0"/>
              <a:t>,</a:t>
            </a:r>
            <a:r>
              <a:rPr lang="id-ID" dirty="0"/>
              <a:t> Misalnya, ada hubungan positif antara tinggi dan berat badan untuk mahasiswa;  siswa taler juga cenderung lebih berat.</a:t>
            </a:r>
            <a:endParaRPr lang="en-US" dirty="0"/>
          </a:p>
          <a:p>
            <a:pPr>
              <a:buNone/>
            </a:pPr>
            <a:endParaRPr lang="en-US" dirty="0"/>
          </a:p>
          <a:p>
            <a:endParaRPr lang="en-US" dirty="0"/>
          </a:p>
        </p:txBody>
      </p:sp>
      <p:sp>
        <p:nvSpPr>
          <p:cNvPr id="3" name="Title 2"/>
          <p:cNvSpPr>
            <a:spLocks noGrp="1"/>
          </p:cNvSpPr>
          <p:nvPr>
            <p:ph type="title"/>
          </p:nvPr>
        </p:nvSpPr>
        <p:spPr/>
        <p:txBody>
          <a:bodyPr/>
          <a:lstStyle/>
          <a:p>
            <a:r>
              <a:rPr lang="id-ID" b="1" dirty="0"/>
              <a:t>Strategi Penelitian Korelasi</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half" idx="1"/>
          </p:nvPr>
        </p:nvSpPr>
        <p:spPr/>
        <p:txBody>
          <a:bodyPr>
            <a:normAutofit fontScale="92500" lnSpcReduction="10000"/>
          </a:bodyPr>
          <a:lstStyle/>
          <a:p>
            <a:r>
              <a:rPr lang="id-ID" dirty="0"/>
              <a:t>Bentuk hubungan.  Biasanya, tescarchers mencari pola dalam data yang menunjukkan hubungan yang konsisten dan dapat diprediksi antara kedua variabel.  Dalam kebanyakan situasi, peneliti mencari hubungan lincar, di mana titik data dalam plot pencar cenderung mengelompok di sekitar garis lurus.</a:t>
            </a:r>
            <a:endParaRPr lang="en-US" dirty="0"/>
          </a:p>
        </p:txBody>
      </p:sp>
      <p:sp>
        <p:nvSpPr>
          <p:cNvPr id="4" name="Content Placeholder 3"/>
          <p:cNvSpPr>
            <a:spLocks noGrp="1"/>
          </p:cNvSpPr>
          <p:nvPr>
            <p:ph sz="half" idx="2"/>
          </p:nvPr>
        </p:nvSpPr>
        <p:spPr/>
        <p:txBody>
          <a:bodyPr>
            <a:noAutofit/>
          </a:bodyPr>
          <a:lstStyle/>
          <a:p>
            <a:pPr algn="just"/>
            <a:r>
              <a:rPr lang="id-ID" sz="1600" dirty="0"/>
              <a:t>Konsistensi atau kekuatan hubungan. Dalam studi korelasional, konsistensi sebuah telationship biasanya diukur dan dijelaskan oleh nilai numerik yang diperoleh untuk koefisien korelasi.  Korelasi +1.00 (atau -1.00) menunjukkan sempurna.  Strategi Penelitian Korelasional hubungan yang konsisten, dan nilai nol menunjukkan tidak ada konsistensi apa pun.  Nilai menengah menunjukkan derajat konsistensi yang berbeda, Sebagai contoh, koefisien korelasi Pearson 0,8 (atau -0,8) menunjukkan hubungan linier yang hampir sempurna di mana titik-titik data mengelompok erat di sekitar garis lurus. </a:t>
            </a:r>
            <a:endParaRPr lang="en-US"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a:t>2. </a:t>
            </a:r>
            <a:r>
              <a:rPr lang="id-ID" dirty="0"/>
              <a:t>Hubungan untuk Skor Non-numerik</a:t>
            </a:r>
            <a:endParaRPr lang="en-US" dirty="0"/>
          </a:p>
        </p:txBody>
      </p:sp>
      <p:sp>
        <p:nvSpPr>
          <p:cNvPr id="3" name="Content Placeholder 2"/>
          <p:cNvSpPr>
            <a:spLocks noGrp="1"/>
          </p:cNvSpPr>
          <p:nvPr>
            <p:ph sz="half" idx="2"/>
          </p:nvPr>
        </p:nvSpPr>
        <p:spPr/>
        <p:txBody>
          <a:bodyPr>
            <a:normAutofit fontScale="85000" lnSpcReduction="20000"/>
          </a:bodyPr>
          <a:lstStyle/>
          <a:p>
            <a:r>
              <a:rPr lang="en-US" dirty="0" err="1"/>
              <a:t>Mengeva</a:t>
            </a:r>
            <a:r>
              <a:rPr lang="id-ID" dirty="0"/>
              <a:t>luasi hubungan</a:t>
            </a:r>
            <a:r>
              <a:rPr lang="en-US" dirty="0"/>
              <a:t>, </a:t>
            </a:r>
            <a:r>
              <a:rPr lang="id-ID" dirty="0"/>
              <a:t>Jika salah satu skornya numerik, seperti IQ, dan yang lainnya non-numerik, seperti gender, strategi yang paling umum adalah menggunakan variabel non-aumerik untuk mengatur skor menjadi kelompok-kelompok yang terpisah.  Untuk contoh ini, data akan terdiri dari kelompok skor IQ untuk laki-laki dan kelompok skor untuk perempuan.</a:t>
            </a:r>
            <a:endParaRPr lang="en-US" b="1" dirty="0"/>
          </a:p>
          <a:p>
            <a:pPr algn="just"/>
            <a:endParaRPr lang="en-US" dirty="0"/>
          </a:p>
        </p:txBody>
      </p:sp>
      <p:sp>
        <p:nvSpPr>
          <p:cNvPr id="4" name="Content Placeholder 3"/>
          <p:cNvSpPr>
            <a:spLocks noGrp="1"/>
          </p:cNvSpPr>
          <p:nvPr>
            <p:ph sz="quarter" idx="4"/>
          </p:nvPr>
        </p:nvSpPr>
        <p:spPr/>
        <p:txBody>
          <a:bodyPr>
            <a:normAutofit fontScale="92500" lnSpcReduction="20000"/>
          </a:bodyPr>
          <a:lstStyle/>
          <a:p>
            <a:r>
              <a:rPr lang="id-ID" dirty="0"/>
              <a:t>Sebuah studi korelasional yang menguji hubungan yang sama pertama-tama akan mengukur skor harga diri dan skor kinerja akademik untuk setiap siswa, dan kemudian mencari partern dalam set skor.  Perhatikan bahwa studi korelasional melibatkan satu kelompok peserta dengan dua skor untuk setiap individu.</a:t>
            </a:r>
            <a:endParaRPr lang="en-US" dirty="0"/>
          </a:p>
        </p:txBody>
      </p:sp>
      <p:sp>
        <p:nvSpPr>
          <p:cNvPr id="5" name="Title 4"/>
          <p:cNvSpPr>
            <a:spLocks noGrp="1"/>
          </p:cNvSpPr>
          <p:nvPr>
            <p:ph type="title"/>
          </p:nvPr>
        </p:nvSpPr>
        <p:spPr/>
        <p:txBody>
          <a:bodyPr/>
          <a:lstStyle/>
          <a:p>
            <a:endParaRPr lang="en-US"/>
          </a:p>
        </p:txBody>
      </p:sp>
      <p:sp>
        <p:nvSpPr>
          <p:cNvPr id="6" name="Text Placeholder 5"/>
          <p:cNvSpPr>
            <a:spLocks noGrp="1"/>
          </p:cNvSpPr>
          <p:nvPr>
            <p:ph type="body" idx="3"/>
          </p:nvPr>
        </p:nvSpPr>
        <p:spPr/>
        <p:txBody>
          <a:bodyPr/>
          <a:lstStyle/>
          <a:p>
            <a:r>
              <a:rPr lang="en-US" dirty="0"/>
              <a:t>3. </a:t>
            </a:r>
            <a:r>
              <a:rPr lang="id-ID" dirty="0"/>
              <a:t>Aplikasi Strategi</a:t>
            </a:r>
            <a:r>
              <a:rPr lang="en-US" dirty="0"/>
              <a:t> </a:t>
            </a:r>
            <a:r>
              <a:rPr lang="en-US" dirty="0" err="1"/>
              <a:t>Korelasi</a:t>
            </a:r>
            <a:r>
              <a:rPr lang="en-US" dirty="0"/>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id-ID" dirty="0"/>
              <a:t>Keandalan dan Validitas</a:t>
            </a:r>
            <a:endParaRPr lang="en-US" dirty="0"/>
          </a:p>
        </p:txBody>
      </p:sp>
      <p:sp>
        <p:nvSpPr>
          <p:cNvPr id="3" name="Content Placeholder 2"/>
          <p:cNvSpPr>
            <a:spLocks noGrp="1"/>
          </p:cNvSpPr>
          <p:nvPr>
            <p:ph sz="half" idx="2"/>
          </p:nvPr>
        </p:nvSpPr>
        <p:spPr/>
        <p:txBody>
          <a:bodyPr>
            <a:normAutofit fontScale="70000" lnSpcReduction="20000"/>
          </a:bodyPr>
          <a:lstStyle/>
          <a:p>
            <a:pPr>
              <a:buNone/>
            </a:pPr>
            <a:r>
              <a:rPr lang="id-ID" dirty="0"/>
              <a:t> Baik reliabilitas dan validitas keduanya biasanya didefinisikan oleh hubungan yang dibangun dengan menggunakan korelasional desain penelitian.  Misalnya, reliabilitas uji ulang ditentukan oleh hubungan antara seperangkat pengukuran asli dan serangkaian tindak lanjut pengukuran.  Jika individu yang sama diukur dua kali dalam kondisi yang sama, dan ada hubungan yang konsisten antara kedua pengukuran, kemudian  prosedur pengukuran dikatakan dapat diandalkan.</a:t>
            </a:r>
            <a:endParaRPr lang="en-US" dirty="0"/>
          </a:p>
          <a:p>
            <a:pPr algn="just"/>
            <a:endParaRPr lang="en-US" dirty="0"/>
          </a:p>
        </p:txBody>
      </p:sp>
      <p:sp>
        <p:nvSpPr>
          <p:cNvPr id="4" name="Content Placeholder 3"/>
          <p:cNvSpPr>
            <a:spLocks noGrp="1"/>
          </p:cNvSpPr>
          <p:nvPr>
            <p:ph sz="quarter" idx="4"/>
          </p:nvPr>
        </p:nvSpPr>
        <p:spPr/>
        <p:txBody>
          <a:bodyPr>
            <a:normAutofit fontScale="77500" lnSpcReduction="20000"/>
          </a:bodyPr>
          <a:lstStyle/>
          <a:p>
            <a:r>
              <a:rPr lang="id-ID" dirty="0"/>
              <a:t>Banyak teori menghasilkan pertanyaan penelitian tentang hubungan antara variabel yang dapat diatasi oleh desain penelitian korelasional.  Baik Contohnya berasal dari pertanyaan kodrat / pengasuhan yang berlaku untuk inteligensi: “Apakah kecerdasan terutama merupakan karakteristik yang diwariskan, atau apakah itu terutama ditentukan oleh lingkungan? "  Sebagian jawaban untuk pertanyaan ini berasal studi korelasional yang </a:t>
            </a:r>
            <a:endParaRPr lang="en-US" dirty="0"/>
          </a:p>
          <a:p>
            <a:endParaRPr lang="en-US" dirty="0"/>
          </a:p>
        </p:txBody>
      </p:sp>
      <p:sp>
        <p:nvSpPr>
          <p:cNvPr id="5" name="Title 4"/>
          <p:cNvSpPr>
            <a:spLocks noGrp="1"/>
          </p:cNvSpPr>
          <p:nvPr>
            <p:ph type="title"/>
          </p:nvPr>
        </p:nvSpPr>
        <p:spPr/>
        <p:txBody>
          <a:bodyPr/>
          <a:lstStyle/>
          <a:p>
            <a:r>
              <a:t>APLIKASI STRATEGI KORELASI </a:t>
            </a:r>
            <a:endParaRPr lang="en-US" dirty="0"/>
          </a:p>
        </p:txBody>
      </p:sp>
      <p:sp>
        <p:nvSpPr>
          <p:cNvPr id="6" name="Text Placeholder 5"/>
          <p:cNvSpPr>
            <a:spLocks noGrp="1"/>
          </p:cNvSpPr>
          <p:nvPr>
            <p:ph type="body" idx="3"/>
          </p:nvPr>
        </p:nvSpPr>
        <p:spPr/>
        <p:txBody>
          <a:bodyPr/>
          <a:lstStyle/>
          <a:p>
            <a:r>
              <a:rPr lang="id-ID" dirty="0"/>
              <a:t>Mengevaluasi Teori</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id-ID" dirty="0"/>
              <a:t>Menafsirkan Korelasi</a:t>
            </a:r>
            <a:endParaRPr lang="en-US" dirty="0"/>
          </a:p>
          <a:p>
            <a:endParaRPr lang="en-US" dirty="0"/>
          </a:p>
        </p:txBody>
      </p:sp>
      <p:sp>
        <p:nvSpPr>
          <p:cNvPr id="3" name="Content Placeholder 2"/>
          <p:cNvSpPr>
            <a:spLocks noGrp="1"/>
          </p:cNvSpPr>
          <p:nvPr>
            <p:ph sz="half" idx="2"/>
          </p:nvPr>
        </p:nvSpPr>
        <p:spPr/>
        <p:txBody>
          <a:bodyPr>
            <a:normAutofit fontScale="62500" lnSpcReduction="20000"/>
          </a:bodyPr>
          <a:lstStyle/>
          <a:p>
            <a:r>
              <a:rPr lang="id-ID" dirty="0"/>
              <a:t>Nilai numerik suatu korelasi, mulai dari 0,00 hingga 1,00, menggambarkan konsistensi hubungan dengan 1,00 (atau -1,00) menunjukkan dengan sempurna hubungan yang konsisten dan 0,00 menunjukkan kurangnya konsistensi. Namun, ada dua faktor tambahan yang harus dipertimbangkan ketika menafsirkan kekuatan suatu hubungan.  Salah satunya adalah koefisien determinasi, ang diperoleh dengan mengkuadratkan korelasinya, dan yang lainnya adalah signifikansi korelasinya.  Masing-masing faktor ini dibahas pada bagian berikut</a:t>
            </a:r>
            <a:endParaRPr lang="en-US" dirty="0"/>
          </a:p>
          <a:p>
            <a:endParaRPr lang="en-US" dirty="0"/>
          </a:p>
        </p:txBody>
      </p:sp>
      <p:sp>
        <p:nvSpPr>
          <p:cNvPr id="4" name="Content Placeholder 3"/>
          <p:cNvSpPr>
            <a:spLocks noGrp="1"/>
          </p:cNvSpPr>
          <p:nvPr>
            <p:ph sz="quarter" idx="4"/>
          </p:nvPr>
        </p:nvSpPr>
        <p:spPr/>
        <p:txBody>
          <a:bodyPr>
            <a:normAutofit fontScale="77500" lnSpcReduction="20000"/>
          </a:bodyPr>
          <a:lstStyle/>
          <a:p>
            <a:r>
              <a:rPr lang="id-ID" dirty="0"/>
              <a:t>Teknik yang paling umum untuk mengukur kekuatan hubungan antara dua variabel adalah untuk menghitung koefisien determinasi, yaitu diperoleh dengan mengkuadratkan nilai numerik korelasi.  Karena korelasi biasanya diidentifikasi oleh huruf r, koefisien determinasi adalah r2.  Koefisien ini mengukur seberapa besar variabilitas dalam satu variabel dapat diprediksi dari hubungannya dengan variabel lainnya. </a:t>
            </a:r>
            <a:endParaRPr lang="en-US" dirty="0"/>
          </a:p>
        </p:txBody>
      </p:sp>
      <p:sp>
        <p:nvSpPr>
          <p:cNvPr id="5" name="Title 4"/>
          <p:cNvSpPr>
            <a:spLocks noGrp="1"/>
          </p:cNvSpPr>
          <p:nvPr>
            <p:ph type="title"/>
          </p:nvPr>
        </p:nvSpPr>
        <p:spPr/>
        <p:txBody>
          <a:bodyPr/>
          <a:lstStyle/>
          <a:p>
            <a:endParaRPr lang="en-US"/>
          </a:p>
        </p:txBody>
      </p:sp>
      <p:sp>
        <p:nvSpPr>
          <p:cNvPr id="6" name="Text Placeholder 5"/>
          <p:cNvSpPr>
            <a:spLocks noGrp="1"/>
          </p:cNvSpPr>
          <p:nvPr>
            <p:ph type="body" idx="3"/>
          </p:nvPr>
        </p:nvSpPr>
        <p:spPr/>
        <p:txBody>
          <a:bodyPr/>
          <a:lstStyle/>
          <a:p>
            <a:r>
              <a:rPr lang="id-ID" dirty="0"/>
              <a:t>Kekuatan suatu Hubungan</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id-ID" b="1" dirty="0"/>
              <a:t>Signifikansi suatu Hubungan</a:t>
            </a:r>
            <a:r>
              <a:rPr lang="en-US" b="1" dirty="0"/>
              <a:t>, </a:t>
            </a:r>
            <a:r>
              <a:rPr lang="id-ID" dirty="0"/>
              <a:t> Signifikansi statistik dari suatu korelasi adalah faktor penting kedua untuk menafsirkan kekuatan suatu korelasi.  Dalam konteks suatu korelasi, the  Istilah sjgnificant berarti korelasi yang ditemukan dalam data sampel sangat tidak mungkin dihasilkan oleh variasi acak.  Sebaliknya, setiap kali  korelasi sampel ditemukan signifikan, Anda dapat menyimpulkannya itu mewakili hubungan nyata yang ada dalam populasi. </a:t>
            </a:r>
            <a:endParaRPr lang="en-US" dirty="0"/>
          </a:p>
          <a:p>
            <a:endParaRPr lang="en-US" dirty="0"/>
          </a:p>
        </p:txBody>
      </p:sp>
      <p:sp>
        <p:nvSpPr>
          <p:cNvPr id="3" name="Title 2"/>
          <p:cNvSpPr>
            <a:spLocks noGrp="1"/>
          </p:cNvSpPr>
          <p:nvPr>
            <p:ph type="title"/>
          </p:nvPr>
        </p:nvSpPr>
        <p:spPr/>
        <p:txBody>
          <a:bodyPr/>
          <a:lstStyle/>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err="1"/>
              <a:t>Kekuatan</a:t>
            </a:r>
            <a:r>
              <a:rPr lang="en-US" dirty="0"/>
              <a:t> </a:t>
            </a:r>
          </a:p>
        </p:txBody>
      </p:sp>
      <p:sp>
        <p:nvSpPr>
          <p:cNvPr id="3" name="Content Placeholder 2"/>
          <p:cNvSpPr>
            <a:spLocks noGrp="1"/>
          </p:cNvSpPr>
          <p:nvPr>
            <p:ph sz="half" idx="2"/>
          </p:nvPr>
        </p:nvSpPr>
        <p:spPr/>
        <p:txBody>
          <a:bodyPr>
            <a:normAutofit fontScale="70000" lnSpcReduction="20000"/>
          </a:bodyPr>
          <a:lstStyle/>
          <a:p>
            <a:r>
              <a:rPr lang="id-ID" dirty="0"/>
              <a:t>Salah satu keuntungan utama penelitian korelasi adalah bahwa sang peneliti sekadar mencatat apa yang ada secara alami. Karena sang peneliti tidak gila — terlambat, terkendali, atau sebaliknya mengganggu variabel-variabel yang sedang diperiksa atau dengan lingkungan sekitarnya, ada alasan kuat untuk mengharapkan bahwa ukuran terdiri dari dan hubungan secara akurat membantah bahwa peristiwa alam yang sedang diuji - dinyatakan. Dalam terminologi riset, penelitian korelasi cenderung memiliki keabsahan eksternal yang tinggi.</a:t>
            </a:r>
            <a:endParaRPr lang="en-US" dirty="0"/>
          </a:p>
        </p:txBody>
      </p:sp>
      <p:sp>
        <p:nvSpPr>
          <p:cNvPr id="4" name="Content Placeholder 3"/>
          <p:cNvSpPr>
            <a:spLocks noGrp="1"/>
          </p:cNvSpPr>
          <p:nvPr>
            <p:ph sz="quarter" idx="4"/>
          </p:nvPr>
        </p:nvSpPr>
        <p:spPr/>
        <p:txBody>
          <a:bodyPr>
            <a:normAutofit fontScale="92500" lnSpcReduction="20000"/>
          </a:bodyPr>
          <a:lstStyle/>
          <a:p>
            <a:r>
              <a:rPr lang="id-ID" dirty="0"/>
              <a:t>penelitian yang berkorelasi biasanya tidak menghasilkan penjelasan yang jelas dan gamblang tentang hubungan itu. Dalam terminologi penelitian, penelitian korelasi cenderung memiliki validitas internal yang rendah. Khususnya, ada dua keterbatasan dalam menjelaskan hasil penelitian korelasi.</a:t>
            </a:r>
            <a:endParaRPr lang="en-US" dirty="0"/>
          </a:p>
          <a:p>
            <a:endParaRPr lang="en-US" dirty="0"/>
          </a:p>
        </p:txBody>
      </p:sp>
      <p:sp>
        <p:nvSpPr>
          <p:cNvPr id="5" name="Title 4"/>
          <p:cNvSpPr>
            <a:spLocks noGrp="1"/>
          </p:cNvSpPr>
          <p:nvPr>
            <p:ph type="title"/>
          </p:nvPr>
        </p:nvSpPr>
        <p:spPr>
          <a:xfrm>
            <a:off x="457200" y="381000"/>
            <a:ext cx="8229600" cy="917448"/>
          </a:xfrm>
        </p:spPr>
        <p:txBody>
          <a:bodyPr>
            <a:normAutofit fontScale="90000"/>
          </a:bodyPr>
          <a:lstStyle/>
          <a:p>
            <a:br>
              <a:rPr/>
            </a:br>
            <a:r>
              <a:rPr lang="id-ID" b="1" dirty="0"/>
              <a:t> Kekuatan dan kelemahan dari strategi penelitian korelonal</a:t>
            </a:r>
            <a:endParaRPr lang="en-US" dirty="0"/>
          </a:p>
        </p:txBody>
      </p:sp>
      <p:sp>
        <p:nvSpPr>
          <p:cNvPr id="6" name="Text Placeholder 5"/>
          <p:cNvSpPr>
            <a:spLocks noGrp="1"/>
          </p:cNvSpPr>
          <p:nvPr>
            <p:ph type="body" idx="3"/>
          </p:nvPr>
        </p:nvSpPr>
        <p:spPr/>
        <p:txBody>
          <a:bodyPr/>
          <a:lstStyle/>
          <a:p>
            <a:r>
              <a:rPr lang="en-US" dirty="0" err="1"/>
              <a:t>Kelemahan</a:t>
            </a:r>
            <a:r>
              <a:rPr lang="en-US" dirty="0"/>
              <a:t> </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40</TotalTime>
  <Words>934</Words>
  <Application>Microsoft Office PowerPoint</Application>
  <PresentationFormat>On-screen Show (4:3)</PresentationFormat>
  <Paragraphs>37</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Constantia</vt:lpstr>
      <vt:lpstr>Wingdings 2</vt:lpstr>
      <vt:lpstr>Paper</vt:lpstr>
      <vt:lpstr>INTRODUCTION TO CORRELATIONAL RESEARCH ( Kelompok 5)   </vt:lpstr>
      <vt:lpstr>DEFENISI : </vt:lpstr>
      <vt:lpstr>Strategi Penelitian Korelasi</vt:lpstr>
      <vt:lpstr>PowerPoint Presentation</vt:lpstr>
      <vt:lpstr>PowerPoint Presentation</vt:lpstr>
      <vt:lpstr>APLIKASI STRATEGI KORELASI </vt:lpstr>
      <vt:lpstr>PowerPoint Presentation</vt:lpstr>
      <vt:lpstr>PowerPoint Presentation</vt:lpstr>
      <vt:lpstr>  Kekuatan dan kelemahan dari strategi penelitian korelonal</vt:lpstr>
      <vt:lpstr>Hubungan Lebih dari Dua Variabel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PENGANTAR PENELITIAN KONRELASIONAL</dc:title>
  <dc:creator>Windows User</dc:creator>
  <cp:lastModifiedBy>Muhammad Dandy</cp:lastModifiedBy>
  <cp:revision>16</cp:revision>
  <dcterms:created xsi:type="dcterms:W3CDTF">2020-05-30T09:53:50Z</dcterms:created>
  <dcterms:modified xsi:type="dcterms:W3CDTF">2020-07-31T16:02:16Z</dcterms:modified>
</cp:coreProperties>
</file>