
<file path=[Content_Types].xml><?xml version="1.0" encoding="utf-8"?>
<Types xmlns="http://schemas.openxmlformats.org/package/2006/content-types">
  <Default Extension="gif" ContentType="image/gif"/>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6"/>
  </p:notesMasterIdLst>
  <p:sldIdLst>
    <p:sldId id="272" r:id="rId2"/>
    <p:sldId id="273" r:id="rId3"/>
    <p:sldId id="274" r:id="rId4"/>
    <p:sldId id="275" r:id="rId5"/>
    <p:sldId id="276" r:id="rId6"/>
    <p:sldId id="277" r:id="rId7"/>
    <p:sldId id="278" r:id="rId8"/>
    <p:sldId id="279" r:id="rId9"/>
    <p:sldId id="280" r:id="rId10"/>
    <p:sldId id="281" r:id="rId11"/>
    <p:sldId id="282" r:id="rId12"/>
    <p:sldId id="283" r:id="rId13"/>
    <p:sldId id="284" r:id="rId14"/>
    <p:sldId id="28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45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644"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63"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64"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65"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66"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667"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68"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104858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104858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04858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t>7/31/2020</a:t>
            </a:fld>
            <a:endParaRPr lang="en-US" dirty="0"/>
          </a:p>
        </p:txBody>
      </p:sp>
      <p:sp>
        <p:nvSpPr>
          <p:cNvPr id="104858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104858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t>‹#›</a:t>
            </a:fld>
            <a:endParaRPr lang="en-US" dirty="0"/>
          </a:p>
        </p:txBody>
      </p:sp>
      <p:grpSp>
        <p:nvGrpSpPr>
          <p:cNvPr id="25" name="Group 6"/>
          <p:cNvGrpSpPr/>
          <p:nvPr/>
        </p:nvGrpSpPr>
        <p:grpSpPr>
          <a:xfrm>
            <a:off x="752858" y="744469"/>
            <a:ext cx="10674117" cy="5349671"/>
            <a:chOff x="752858" y="744469"/>
            <a:chExt cx="10674117" cy="5349671"/>
          </a:xfrm>
        </p:grpSpPr>
        <p:sp>
          <p:nvSpPr>
            <p:cNvPr id="1048587"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048588"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27" name="Title 1"/>
          <p:cNvSpPr>
            <a:spLocks noGrp="1"/>
          </p:cNvSpPr>
          <p:nvPr>
            <p:ph type="title"/>
          </p:nvPr>
        </p:nvSpPr>
        <p:spPr/>
        <p:txBody>
          <a:bodyPr/>
          <a:lstStyle/>
          <a:p>
            <a:r>
              <a:rPr lang="en-US"/>
              <a:t>Click to edit Master title style</a:t>
            </a:r>
            <a:endParaRPr lang="en-US" dirty="0"/>
          </a:p>
        </p:txBody>
      </p:sp>
      <p:sp>
        <p:nvSpPr>
          <p:cNvPr id="1048628"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29" name="Date Placeholder 3"/>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30" name="Footer Placeholder 4"/>
          <p:cNvSpPr>
            <a:spLocks noGrp="1"/>
          </p:cNvSpPr>
          <p:nvPr>
            <p:ph type="ftr" sz="quarter" idx="11"/>
          </p:nvPr>
        </p:nvSpPr>
        <p:spPr/>
        <p:txBody>
          <a:bodyPr/>
          <a:lstStyle/>
          <a:p>
            <a:endParaRPr lang="en-US" dirty="0"/>
          </a:p>
        </p:txBody>
      </p:sp>
      <p:sp>
        <p:nvSpPr>
          <p:cNvPr id="1048631"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614"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1048615"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16" name="Date Placeholder 3"/>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17" name="Footer Placeholder 4"/>
          <p:cNvSpPr>
            <a:spLocks noGrp="1"/>
          </p:cNvSpPr>
          <p:nvPr>
            <p:ph type="ftr" sz="quarter" idx="11"/>
          </p:nvPr>
        </p:nvSpPr>
        <p:spPr/>
        <p:txBody>
          <a:bodyPr/>
          <a:lstStyle/>
          <a:p>
            <a:endParaRPr lang="en-US" dirty="0"/>
          </a:p>
        </p:txBody>
      </p:sp>
      <p:sp>
        <p:nvSpPr>
          <p:cNvPr id="1048618"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4" name="Title 1"/>
          <p:cNvSpPr>
            <a:spLocks noGrp="1"/>
          </p:cNvSpPr>
          <p:nvPr>
            <p:ph type="title"/>
          </p:nvPr>
        </p:nvSpPr>
        <p:spPr/>
        <p:txBody>
          <a:bodyPr/>
          <a:lstStyle/>
          <a:p>
            <a:r>
              <a:rPr lang="en-US"/>
              <a:t>Click to edit Master title style</a:t>
            </a:r>
            <a:endParaRPr lang="en-US" dirty="0"/>
          </a:p>
        </p:txBody>
      </p:sp>
      <p:sp>
        <p:nvSpPr>
          <p:cNvPr id="1048595"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96" name="Date Placeholder 3"/>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597" name="Footer Placeholder 4"/>
          <p:cNvSpPr>
            <a:spLocks noGrp="1"/>
          </p:cNvSpPr>
          <p:nvPr>
            <p:ph type="ftr" sz="quarter" idx="11"/>
          </p:nvPr>
        </p:nvSpPr>
        <p:spPr/>
        <p:txBody>
          <a:bodyPr/>
          <a:lstStyle/>
          <a:p>
            <a:endParaRPr lang="en-US" dirty="0"/>
          </a:p>
        </p:txBody>
      </p:sp>
      <p:sp>
        <p:nvSpPr>
          <p:cNvPr id="1048598"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04863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104863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04863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t>7/31/2020</a:t>
            </a:fld>
            <a:endParaRPr lang="en-US" dirty="0"/>
          </a:p>
        </p:txBody>
      </p:sp>
      <p:sp>
        <p:nvSpPr>
          <p:cNvPr id="104863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104863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t>‹#›</a:t>
            </a:fld>
            <a:endParaRPr lang="en-US" dirty="0"/>
          </a:p>
        </p:txBody>
      </p:sp>
      <p:sp>
        <p:nvSpPr>
          <p:cNvPr id="104863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38"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1048639"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40"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41" name="Date Placeholder 4"/>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42" name="Footer Placeholder 5"/>
          <p:cNvSpPr>
            <a:spLocks noGrp="1"/>
          </p:cNvSpPr>
          <p:nvPr>
            <p:ph type="ftr" sz="quarter" idx="11"/>
          </p:nvPr>
        </p:nvSpPr>
        <p:spPr/>
        <p:txBody>
          <a:bodyPr/>
          <a:lstStyle/>
          <a:p>
            <a:endParaRPr lang="en-US" dirty="0"/>
          </a:p>
        </p:txBody>
      </p:sp>
      <p:sp>
        <p:nvSpPr>
          <p:cNvPr id="1048643"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44"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1048645"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46"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47"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648"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49" name="Date Placeholder 6"/>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50" name="Footer Placeholder 7"/>
          <p:cNvSpPr>
            <a:spLocks noGrp="1"/>
          </p:cNvSpPr>
          <p:nvPr>
            <p:ph type="ftr" sz="quarter" idx="11"/>
          </p:nvPr>
        </p:nvSpPr>
        <p:spPr/>
        <p:txBody>
          <a:bodyPr/>
          <a:lstStyle/>
          <a:p>
            <a:endParaRPr lang="en-US" dirty="0"/>
          </a:p>
        </p:txBody>
      </p:sp>
      <p:sp>
        <p:nvSpPr>
          <p:cNvPr id="1048651"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610" name="Title 1"/>
          <p:cNvSpPr>
            <a:spLocks noGrp="1"/>
          </p:cNvSpPr>
          <p:nvPr>
            <p:ph type="title"/>
          </p:nvPr>
        </p:nvSpPr>
        <p:spPr/>
        <p:txBody>
          <a:bodyPr/>
          <a:lstStyle/>
          <a:p>
            <a:r>
              <a:rPr lang="en-US"/>
              <a:t>Click to edit Master title style</a:t>
            </a:r>
            <a:endParaRPr lang="en-US" dirty="0"/>
          </a:p>
        </p:txBody>
      </p:sp>
      <p:sp>
        <p:nvSpPr>
          <p:cNvPr id="1048611" name="Date Placeholder 2"/>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12" name="Footer Placeholder 3"/>
          <p:cNvSpPr>
            <a:spLocks noGrp="1"/>
          </p:cNvSpPr>
          <p:nvPr>
            <p:ph type="ftr" sz="quarter" idx="11"/>
          </p:nvPr>
        </p:nvSpPr>
        <p:spPr/>
        <p:txBody>
          <a:bodyPr/>
          <a:lstStyle/>
          <a:p>
            <a:endParaRPr lang="en-US" dirty="0"/>
          </a:p>
        </p:txBody>
      </p:sp>
      <p:sp>
        <p:nvSpPr>
          <p:cNvPr id="1048613"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52" name="Date Placeholder 1"/>
          <p:cNvSpPr>
            <a:spLocks noGrp="1"/>
          </p:cNvSpPr>
          <p:nvPr>
            <p:ph type="dt" sz="half" idx="10"/>
          </p:nvPr>
        </p:nvSpPr>
        <p:spPr/>
        <p:txBody>
          <a:bodyPr/>
          <a:lstStyle/>
          <a:p>
            <a:fld id="{87DE6118-2437-4B30-8E3C-4D2BE6020583}" type="datetimeFigureOut">
              <a:rPr lang="en-US" dirty="0"/>
              <a:t>7/31/2020</a:t>
            </a:fld>
            <a:endParaRPr lang="en-US" dirty="0"/>
          </a:p>
        </p:txBody>
      </p:sp>
      <p:sp>
        <p:nvSpPr>
          <p:cNvPr id="1048653" name="Footer Placeholder 2"/>
          <p:cNvSpPr>
            <a:spLocks noGrp="1"/>
          </p:cNvSpPr>
          <p:nvPr>
            <p:ph type="ftr" sz="quarter" idx="11"/>
          </p:nvPr>
        </p:nvSpPr>
        <p:spPr/>
        <p:txBody>
          <a:bodyPr/>
          <a:lstStyle/>
          <a:p>
            <a:endParaRPr lang="en-US" dirty="0"/>
          </a:p>
        </p:txBody>
      </p:sp>
      <p:sp>
        <p:nvSpPr>
          <p:cNvPr id="104865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48655"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8656"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1048657"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658"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59"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t>7/31/2020</a:t>
            </a:fld>
            <a:endParaRPr lang="en-US" dirty="0"/>
          </a:p>
        </p:txBody>
      </p:sp>
      <p:sp>
        <p:nvSpPr>
          <p:cNvPr id="1048660"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1048661"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t>‹#›</a:t>
            </a:fld>
            <a:endParaRPr lang="en-US" dirty="0"/>
          </a:p>
        </p:txBody>
      </p:sp>
      <p:sp>
        <p:nvSpPr>
          <p:cNvPr id="1048662"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48619"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48620"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1048621"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48622"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48623"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t>7/31/2020</a:t>
            </a:fld>
            <a:endParaRPr lang="en-US" dirty="0"/>
          </a:p>
        </p:txBody>
      </p:sp>
      <p:sp>
        <p:nvSpPr>
          <p:cNvPr id="1048624"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1048625"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t>‹#›</a:t>
            </a:fld>
            <a:endParaRPr lang="en-US" dirty="0"/>
          </a:p>
        </p:txBody>
      </p:sp>
      <p:sp>
        <p:nvSpPr>
          <p:cNvPr id="1048626"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48577"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48578"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t>7/31/2020</a:t>
            </a:fld>
            <a:endParaRPr lang="en-US" dirty="0"/>
          </a:p>
        </p:txBody>
      </p:sp>
      <p:sp>
        <p:nvSpPr>
          <p:cNvPr id="1048579"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1048580"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t>‹#›</a:t>
            </a:fld>
            <a:endParaRPr lang="en-US" dirty="0"/>
          </a:p>
        </p:txBody>
      </p:sp>
      <p:sp>
        <p:nvSpPr>
          <p:cNvPr id="1048581"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gif"/><Relationship Id="rId1" Type="http://schemas.openxmlformats.org/officeDocument/2006/relationships/slideLayout" Target="../slideLayouts/slideLayout2.xml"/><Relationship Id="rId4" Type="http://schemas.openxmlformats.org/officeDocument/2006/relationships/image" Target="../media/image13.gif"/></Relationships>
</file>

<file path=ppt/slides/_rels/slide13.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9" name="Title 1"/>
          <p:cNvSpPr>
            <a:spLocks noGrp="1"/>
          </p:cNvSpPr>
          <p:nvPr>
            <p:ph type="ctrTitle"/>
          </p:nvPr>
        </p:nvSpPr>
        <p:spPr>
          <a:xfrm>
            <a:off x="1133341" y="0"/>
            <a:ext cx="9826580" cy="4762444"/>
          </a:xfrm>
        </p:spPr>
        <p:txBody>
          <a:bodyPr/>
          <a:lstStyle/>
          <a:p>
            <a:pPr algn="l"/>
            <a:r>
              <a:rPr lang="en-US" sz="2800" dirty="0">
                <a:solidFill>
                  <a:schemeClr val="tx1"/>
                </a:solidFill>
                <a:latin typeface="Comic Sans MS" pitchFamily="66" charset="0"/>
              </a:rPr>
              <a:t>                               KELOMPOK 8</a:t>
            </a:r>
            <a:br>
              <a:rPr lang="en-US" sz="2800" dirty="0">
                <a:solidFill>
                  <a:schemeClr val="tx1"/>
                </a:solidFill>
                <a:latin typeface="Comic Sans MS" pitchFamily="66" charset="0"/>
              </a:rPr>
            </a:br>
            <a:br>
              <a:rPr lang="en-US" sz="2800" dirty="0">
                <a:solidFill>
                  <a:schemeClr val="tx1"/>
                </a:solidFill>
                <a:latin typeface="Comic Sans MS" pitchFamily="66" charset="0"/>
              </a:rPr>
            </a:br>
            <a:br>
              <a:rPr lang="en-US" sz="2800" dirty="0">
                <a:solidFill>
                  <a:schemeClr val="tx1"/>
                </a:solidFill>
                <a:latin typeface="Comic Sans MS" pitchFamily="66" charset="0"/>
              </a:rPr>
            </a:br>
            <a:r>
              <a:rPr lang="en-US" sz="2800" dirty="0">
                <a:solidFill>
                  <a:schemeClr val="tx1"/>
                </a:solidFill>
                <a:latin typeface="Comic Sans MS" pitchFamily="66" charset="0"/>
              </a:rPr>
              <a:t>            1. </a:t>
            </a:r>
            <a:r>
              <a:rPr lang="en-US" sz="2400" dirty="0" err="1">
                <a:solidFill>
                  <a:schemeClr val="tx1"/>
                </a:solidFill>
                <a:latin typeface="Comic Sans MS" pitchFamily="66" charset="0"/>
              </a:rPr>
              <a:t>zahrani</a:t>
            </a:r>
            <a:r>
              <a:rPr lang="en-US" sz="2400" dirty="0">
                <a:solidFill>
                  <a:schemeClr val="tx1"/>
                </a:solidFill>
                <a:latin typeface="Comic Sans MS" pitchFamily="66" charset="0"/>
              </a:rPr>
              <a:t> </a:t>
            </a:r>
            <a:r>
              <a:rPr lang="en-US" sz="2400" dirty="0" err="1">
                <a:solidFill>
                  <a:schemeClr val="tx1"/>
                </a:solidFill>
                <a:latin typeface="Comic Sans MS" pitchFamily="66" charset="0"/>
              </a:rPr>
              <a:t>oktriya</a:t>
            </a:r>
            <a:r>
              <a:rPr lang="en-US" sz="2400">
                <a:solidFill>
                  <a:schemeClr val="tx1"/>
                </a:solidFill>
                <a:latin typeface="Comic Sans MS" pitchFamily="66" charset="0"/>
              </a:rPr>
              <a:t>                          188600116</a:t>
            </a:r>
            <a:br>
              <a:rPr lang="en-US" sz="2400" dirty="0">
                <a:solidFill>
                  <a:schemeClr val="tx1"/>
                </a:solidFill>
                <a:latin typeface="Comic Sans MS" pitchFamily="66" charset="0"/>
              </a:rPr>
            </a:br>
            <a:r>
              <a:rPr lang="en-US" sz="2400" dirty="0">
                <a:solidFill>
                  <a:schemeClr val="tx1"/>
                </a:solidFill>
                <a:latin typeface="Comic Sans MS" pitchFamily="66" charset="0"/>
              </a:rPr>
              <a:t>              2. m. </a:t>
            </a:r>
            <a:r>
              <a:rPr lang="en-US" sz="2400" dirty="0" err="1">
                <a:solidFill>
                  <a:schemeClr val="tx1"/>
                </a:solidFill>
                <a:latin typeface="Comic Sans MS" pitchFamily="66" charset="0"/>
              </a:rPr>
              <a:t>kahfial</a:t>
            </a:r>
            <a:r>
              <a:rPr lang="en-US" sz="2400" dirty="0">
                <a:solidFill>
                  <a:schemeClr val="tx1"/>
                </a:solidFill>
                <a:latin typeface="Comic Sans MS" pitchFamily="66" charset="0"/>
              </a:rPr>
              <a:t> </a:t>
            </a:r>
            <a:r>
              <a:rPr lang="en-US" sz="2400" dirty="0" err="1">
                <a:solidFill>
                  <a:schemeClr val="tx1"/>
                </a:solidFill>
                <a:latin typeface="Comic Sans MS" pitchFamily="66" charset="0"/>
              </a:rPr>
              <a:t>qausar</a:t>
            </a:r>
            <a:r>
              <a:rPr lang="en-US" sz="2400" dirty="0">
                <a:solidFill>
                  <a:schemeClr val="tx1"/>
                </a:solidFill>
                <a:latin typeface="Comic Sans MS" pitchFamily="66" charset="0"/>
              </a:rPr>
              <a:t> </a:t>
            </a:r>
            <a:r>
              <a:rPr lang="en-US" sz="2400" dirty="0" err="1">
                <a:solidFill>
                  <a:schemeClr val="tx1"/>
                </a:solidFill>
                <a:latin typeface="Comic Sans MS" pitchFamily="66" charset="0"/>
              </a:rPr>
              <a:t>gtg</a:t>
            </a:r>
            <a:r>
              <a:rPr lang="en-US" sz="2400" dirty="0">
                <a:solidFill>
                  <a:schemeClr val="tx1"/>
                </a:solidFill>
                <a:latin typeface="Comic Sans MS" pitchFamily="66" charset="0"/>
              </a:rPr>
              <a:t>               188600130</a:t>
            </a:r>
            <a:br>
              <a:rPr lang="en-US" sz="2400" dirty="0">
                <a:solidFill>
                  <a:schemeClr val="tx1"/>
                </a:solidFill>
                <a:latin typeface="Comic Sans MS" pitchFamily="66" charset="0"/>
              </a:rPr>
            </a:br>
            <a:r>
              <a:rPr lang="en-US" sz="2400" dirty="0">
                <a:solidFill>
                  <a:schemeClr val="tx1"/>
                </a:solidFill>
                <a:latin typeface="Comic Sans MS" pitchFamily="66" charset="0"/>
              </a:rPr>
              <a:t>              3. </a:t>
            </a:r>
            <a:r>
              <a:rPr lang="en-US" sz="2400" dirty="0" err="1">
                <a:solidFill>
                  <a:schemeClr val="tx1"/>
                </a:solidFill>
                <a:latin typeface="Comic Sans MS" pitchFamily="66" charset="0"/>
              </a:rPr>
              <a:t>jessika</a:t>
            </a:r>
            <a:r>
              <a:rPr lang="en-US" sz="2400" dirty="0">
                <a:solidFill>
                  <a:schemeClr val="tx1"/>
                </a:solidFill>
                <a:latin typeface="Comic Sans MS" pitchFamily="66" charset="0"/>
              </a:rPr>
              <a:t> </a:t>
            </a:r>
            <a:r>
              <a:rPr lang="en-US" sz="2400" dirty="0" err="1">
                <a:solidFill>
                  <a:schemeClr val="tx1"/>
                </a:solidFill>
                <a:latin typeface="Comic Sans MS" pitchFamily="66" charset="0"/>
              </a:rPr>
              <a:t>klaudia</a:t>
            </a:r>
            <a:r>
              <a:rPr lang="en-US" sz="2400" dirty="0">
                <a:solidFill>
                  <a:schemeClr val="tx1"/>
                </a:solidFill>
                <a:latin typeface="Comic Sans MS" pitchFamily="66" charset="0"/>
              </a:rPr>
              <a:t> </a:t>
            </a:r>
            <a:r>
              <a:rPr lang="en-US" sz="2400" dirty="0" err="1">
                <a:solidFill>
                  <a:schemeClr val="tx1"/>
                </a:solidFill>
                <a:latin typeface="Comic Sans MS" pitchFamily="66" charset="0"/>
              </a:rPr>
              <a:t>hutagalung</a:t>
            </a:r>
            <a:r>
              <a:rPr lang="en-US" sz="2400" dirty="0">
                <a:solidFill>
                  <a:schemeClr val="tx1"/>
                </a:solidFill>
                <a:latin typeface="Comic Sans MS" pitchFamily="66" charset="0"/>
              </a:rPr>
              <a:t>  188600140</a:t>
            </a:r>
            <a:br>
              <a:rPr lang="en-US" sz="2400" dirty="0">
                <a:solidFill>
                  <a:schemeClr val="tx1"/>
                </a:solidFill>
                <a:latin typeface="Comic Sans MS" pitchFamily="66" charset="0"/>
              </a:rPr>
            </a:br>
            <a:r>
              <a:rPr lang="en-US" sz="2400" dirty="0">
                <a:solidFill>
                  <a:schemeClr val="tx1"/>
                </a:solidFill>
                <a:latin typeface="Comic Sans MS" pitchFamily="66" charset="0"/>
              </a:rPr>
              <a:t>              4. harry </a:t>
            </a:r>
            <a:r>
              <a:rPr lang="en-US" sz="2400" dirty="0" err="1">
                <a:solidFill>
                  <a:schemeClr val="tx1"/>
                </a:solidFill>
                <a:latin typeface="Comic Sans MS" pitchFamily="66" charset="0"/>
              </a:rPr>
              <a:t>gusramli</a:t>
            </a:r>
            <a:r>
              <a:rPr lang="en-US" sz="2400" dirty="0">
                <a:solidFill>
                  <a:schemeClr val="tx1"/>
                </a:solidFill>
                <a:latin typeface="Comic Sans MS" pitchFamily="66" charset="0"/>
              </a:rPr>
              <a:t> </a:t>
            </a:r>
            <a:r>
              <a:rPr lang="en-US" sz="2400" dirty="0" err="1">
                <a:solidFill>
                  <a:schemeClr val="tx1"/>
                </a:solidFill>
                <a:latin typeface="Comic Sans MS" pitchFamily="66" charset="0"/>
              </a:rPr>
              <a:t>rangkuti</a:t>
            </a:r>
            <a:r>
              <a:rPr lang="en-US" sz="2400" dirty="0">
                <a:solidFill>
                  <a:schemeClr val="tx1"/>
                </a:solidFill>
                <a:latin typeface="Comic Sans MS" pitchFamily="66" charset="0"/>
              </a:rPr>
              <a:t>         188600157</a:t>
            </a:r>
            <a:br>
              <a:rPr lang="en-US" sz="2400" dirty="0">
                <a:solidFill>
                  <a:schemeClr val="tx1"/>
                </a:solidFill>
                <a:latin typeface="Comic Sans MS" pitchFamily="66" charset="0"/>
              </a:rPr>
            </a:br>
            <a:r>
              <a:rPr lang="en-US" sz="2400" dirty="0">
                <a:solidFill>
                  <a:schemeClr val="tx1"/>
                </a:solidFill>
                <a:latin typeface="Comic Sans MS" pitchFamily="66" charset="0"/>
              </a:rPr>
              <a:t>              5. </a:t>
            </a:r>
            <a:r>
              <a:rPr lang="en-US" sz="2400" dirty="0" err="1">
                <a:solidFill>
                  <a:schemeClr val="tx1"/>
                </a:solidFill>
                <a:latin typeface="Comic Sans MS" pitchFamily="66" charset="0"/>
              </a:rPr>
              <a:t>siti</a:t>
            </a:r>
            <a:r>
              <a:rPr lang="en-US" sz="2400" dirty="0">
                <a:solidFill>
                  <a:schemeClr val="tx1"/>
                </a:solidFill>
                <a:latin typeface="Comic Sans MS" pitchFamily="66" charset="0"/>
              </a:rPr>
              <a:t> </a:t>
            </a:r>
            <a:r>
              <a:rPr lang="en-US" sz="2400" dirty="0" err="1">
                <a:solidFill>
                  <a:schemeClr val="tx1"/>
                </a:solidFill>
                <a:latin typeface="Comic Sans MS" pitchFamily="66" charset="0"/>
              </a:rPr>
              <a:t>zubaidah</a:t>
            </a:r>
            <a:r>
              <a:rPr lang="en-US" sz="2400" dirty="0">
                <a:solidFill>
                  <a:schemeClr val="tx1"/>
                </a:solidFill>
                <a:latin typeface="Comic Sans MS" pitchFamily="66" charset="0"/>
              </a:rPr>
              <a:t> br. </a:t>
            </a:r>
            <a:r>
              <a:rPr lang="en-US" sz="2400" dirty="0" err="1">
                <a:solidFill>
                  <a:schemeClr val="tx1"/>
                </a:solidFill>
                <a:latin typeface="Comic Sans MS" pitchFamily="66" charset="0"/>
              </a:rPr>
              <a:t>Bangun</a:t>
            </a:r>
            <a:r>
              <a:rPr lang="en-US" sz="2400" dirty="0">
                <a:solidFill>
                  <a:schemeClr val="tx1"/>
                </a:solidFill>
                <a:latin typeface="Comic Sans MS" pitchFamily="66" charset="0"/>
              </a:rPr>
              <a:t>         188600120</a:t>
            </a:r>
            <a:endParaRPr lang="id-ID" sz="2400" dirty="0">
              <a:solidFill>
                <a:schemeClr val="tx1"/>
              </a:solidFill>
              <a:latin typeface="Comic Sans MS" pitchFamily="66" charset="0"/>
            </a:endParaRPr>
          </a:p>
        </p:txBody>
      </p:sp>
    </p:spTree>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Content Placeholder 2"/>
          <p:cNvSpPr>
            <a:spLocks noGrp="1"/>
          </p:cNvSpPr>
          <p:nvPr>
            <p:ph idx="1"/>
          </p:nvPr>
        </p:nvSpPr>
        <p:spPr>
          <a:xfrm>
            <a:off x="1634837" y="318655"/>
            <a:ext cx="9601200" cy="5036127"/>
          </a:xfrm>
          <a:ln>
            <a:solidFill>
              <a:srgbClr val="FFC000"/>
            </a:solidFill>
          </a:ln>
        </p:spPr>
        <p:style>
          <a:lnRef idx="2">
            <a:schemeClr val="accent2"/>
          </a:lnRef>
          <a:fillRef idx="1">
            <a:schemeClr val="lt1"/>
          </a:fillRef>
          <a:effectRef idx="0">
            <a:schemeClr val="accent2"/>
          </a:effectRef>
          <a:fontRef idx="minor">
            <a:schemeClr val="dk1"/>
          </a:fontRef>
        </p:style>
        <p:txBody>
          <a:bodyPr>
            <a:normAutofit fontScale="95000"/>
          </a:bodyPr>
          <a:lstStyle/>
          <a:p>
            <a:pPr marL="0" indent="0" algn="just">
              <a:buNone/>
            </a:pPr>
            <a:r>
              <a:rPr lang="id-ID" dirty="0">
                <a:solidFill>
                  <a:schemeClr val="tx1"/>
                </a:solidFill>
                <a:latin typeface="Comic Sans MS" pitchFamily="66" charset="0"/>
              </a:rPr>
              <a:t>f) Reflektif probe, penyelidikan reflektif secara harfiah mencerminkan jawaban yang diterima untuk mengklarifikasi hal-hal yang ditanyakan sehinggan tidak kebingunggan dengan interpretasi yang responden maksud.</a:t>
            </a:r>
          </a:p>
          <a:p>
            <a:pPr marL="0" indent="0" algn="just">
              <a:buNone/>
            </a:pPr>
            <a:r>
              <a:rPr lang="id-ID" i="1" dirty="0">
                <a:solidFill>
                  <a:schemeClr val="tx1"/>
                </a:solidFill>
                <a:latin typeface="Comic Sans MS" pitchFamily="66" charset="0"/>
              </a:rPr>
              <a:t>g) Mirror Probe, </a:t>
            </a:r>
            <a:r>
              <a:rPr lang="id-ID" dirty="0">
                <a:solidFill>
                  <a:schemeClr val="tx1"/>
                </a:solidFill>
                <a:latin typeface="Comic Sans MS" pitchFamily="66" charset="0"/>
              </a:rPr>
              <a:t> adalah alat yang penting untuk memastikan anda telah memahami serangkaian jawaban atau memiliki sejumlah infromasi akurat.</a:t>
            </a:r>
          </a:p>
          <a:p>
            <a:pPr marL="0" indent="0" algn="just">
              <a:buNone/>
            </a:pPr>
            <a:r>
              <a:rPr lang="id-ID" b="1" u="sng" dirty="0">
                <a:solidFill>
                  <a:schemeClr val="tx1"/>
                </a:solidFill>
                <a:latin typeface="Comic Sans MS" pitchFamily="66" charset="0"/>
              </a:rPr>
              <a:t>4. Pertanyaan Netral dan Pertanyaan Terkemuka </a:t>
            </a:r>
          </a:p>
          <a:p>
            <a:pPr marL="0" indent="0" algn="just">
              <a:buNone/>
            </a:pPr>
            <a:r>
              <a:rPr lang="id-ID" dirty="0">
                <a:solidFill>
                  <a:schemeClr val="tx1"/>
                </a:solidFill>
                <a:latin typeface="Comic Sans MS" pitchFamily="66" charset="0"/>
              </a:rPr>
              <a:t>	Pertanyaan netral memungkinkan responden untuk memutuskan jawaban tanpa arah yang jelas atau tekanan dari kuisioner.</a:t>
            </a:r>
          </a:p>
          <a:p>
            <a:pPr marL="0" indent="0" algn="just">
              <a:buNone/>
            </a:pPr>
            <a:r>
              <a:rPr lang="id-ID" dirty="0">
                <a:solidFill>
                  <a:schemeClr val="tx1"/>
                </a:solidFill>
                <a:latin typeface="Comic Sans MS" pitchFamily="66" charset="0"/>
              </a:rPr>
              <a:t>	Pertanyaan terkemuka menyarankan secara implisit atau eksplisit jawaban yang diharapkan atau diinginkan.</a:t>
            </a:r>
          </a:p>
          <a:p>
            <a:pPr marL="0" indent="0" algn="just">
              <a:buNone/>
            </a:pPr>
            <a:r>
              <a:rPr lang="id-ID" dirty="0">
                <a:solidFill>
                  <a:schemeClr val="tx1"/>
                </a:solidFill>
                <a:latin typeface="Comic Sans MS" pitchFamily="66" charset="0"/>
              </a:rPr>
              <a:t>Perbedaan antara pertanyaan nertal dengan terkemuka diilustrasikan dalam pertanyan berikut:</a:t>
            </a:r>
          </a:p>
          <a:p>
            <a:pPr marL="0" indent="0" algn="just">
              <a:buNone/>
            </a:pPr>
            <a:r>
              <a:rPr lang="id-ID" dirty="0">
                <a:solidFill>
                  <a:schemeClr val="tx1"/>
                </a:solidFill>
                <a:latin typeface="Comic Sans MS" pitchFamily="66" charset="0"/>
              </a:rPr>
              <a:t>Pertanyaan netral : Apakah anda suka film klasik?</a:t>
            </a:r>
          </a:p>
          <a:p>
            <a:pPr marL="0" indent="0" algn="just">
              <a:buNone/>
            </a:pPr>
            <a:r>
              <a:rPr lang="id-ID" dirty="0">
                <a:solidFill>
                  <a:schemeClr val="tx1"/>
                </a:solidFill>
                <a:latin typeface="Comic Sans MS" pitchFamily="66" charset="0"/>
              </a:rPr>
              <a:t>Pertanyaan terkemuka : Mengapa anda suka film klasik?</a:t>
            </a:r>
          </a:p>
          <a:p>
            <a:pPr marL="0" indent="0" algn="just">
              <a:buNone/>
            </a:pPr>
            <a:endParaRPr lang="id-ID" dirty="0">
              <a:solidFill>
                <a:schemeClr val="tx1"/>
              </a:solidFill>
              <a:latin typeface="Comic Sans MS" pitchFamily="66" charset="0"/>
            </a:endParaRPr>
          </a:p>
        </p:txBody>
      </p:sp>
      <p:pic>
        <p:nvPicPr>
          <p:cNvPr id="2097169" name="Picture 3" descr="C:\Program Files (x86)\Microsoft Office\MEDIA\CAGCAT10\j0212661.wmf"/>
          <p:cNvPicPr>
            <a:picLocks noChangeAspect="1" noChangeArrowheads="1"/>
          </p:cNvPicPr>
          <p:nvPr/>
        </p:nvPicPr>
        <p:blipFill>
          <a:blip r:embed="rId2"/>
          <a:srcRect/>
          <a:stretch>
            <a:fillRect/>
          </a:stretch>
        </p:blipFill>
        <p:spPr bwMode="auto">
          <a:xfrm>
            <a:off x="10382125" y="5046574"/>
            <a:ext cx="1782166" cy="1811426"/>
          </a:xfrm>
          <a:prstGeom prst="rect">
            <a:avLst/>
          </a:prstGeom>
          <a:noFill/>
        </p:spPr>
      </p:pic>
    </p:spTree>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8" name="Content Placeholder 2"/>
          <p:cNvSpPr>
            <a:spLocks noGrp="1"/>
          </p:cNvSpPr>
          <p:nvPr>
            <p:ph idx="1"/>
          </p:nvPr>
        </p:nvSpPr>
        <p:spPr>
          <a:xfrm>
            <a:off x="3255817" y="213477"/>
            <a:ext cx="8617527" cy="6490339"/>
          </a:xfrm>
          <a:ln>
            <a:solidFill>
              <a:srgbClr val="002060"/>
            </a:solidFill>
          </a:ln>
        </p:spPr>
        <p:style>
          <a:lnRef idx="2">
            <a:schemeClr val="accent1"/>
          </a:lnRef>
          <a:fillRef idx="1">
            <a:schemeClr val="lt1"/>
          </a:fillRef>
          <a:effectRef idx="0">
            <a:schemeClr val="accent1"/>
          </a:effectRef>
          <a:fontRef idx="minor">
            <a:schemeClr val="dk1"/>
          </a:fontRef>
        </p:style>
        <p:txBody>
          <a:bodyPr>
            <a:normAutofit fontScale="95000"/>
          </a:bodyPr>
          <a:lstStyle/>
          <a:p>
            <a:pPr marL="0" indent="0" algn="just">
              <a:buNone/>
            </a:pPr>
            <a:r>
              <a:rPr lang="id-ID" dirty="0">
                <a:solidFill>
                  <a:schemeClr val="tx1"/>
                </a:solidFill>
                <a:latin typeface="Comic Sans MS" pitchFamily="66" charset="0"/>
              </a:rPr>
              <a:t>B. Wawancara Kelompok Fokus</a:t>
            </a:r>
          </a:p>
          <a:p>
            <a:pPr marL="0" indent="0" algn="just">
              <a:buNone/>
            </a:pPr>
            <a:r>
              <a:rPr lang="id-ID" dirty="0">
                <a:solidFill>
                  <a:schemeClr val="tx1"/>
                </a:solidFill>
                <a:latin typeface="Comic Sans MS" pitchFamily="66" charset="0"/>
              </a:rPr>
              <a:t>	Bila pada suatu wawancara hanya terdapat satu pewawancara dan satu subjek, maka wawancaranya dinamakan wawancara mendalam individual. Bila pada suatu wawancara ada satu pewawancara dan beberapa subjek, maka wawancaranya disebut dengan wawancara kelompok fokus.</a:t>
            </a:r>
          </a:p>
          <a:p>
            <a:pPr marL="0" indent="0" algn="just">
              <a:buNone/>
            </a:pPr>
            <a:r>
              <a:rPr lang="id-ID" dirty="0">
                <a:solidFill>
                  <a:schemeClr val="tx1"/>
                </a:solidFill>
                <a:latin typeface="Comic Sans MS" pitchFamily="66" charset="0"/>
              </a:rPr>
              <a:t>	Subjek pada wawancara kelompok fokus biasanya terdiri atas 8 orang sampai dengan 12 orang. Bila pada wawancara itu ada satu pewawancaranya dan 4 sampai 5 orang, wawancaranya disebut dengan wawancara kelompok kecil.</a:t>
            </a:r>
          </a:p>
          <a:p>
            <a:pPr marL="0" indent="0" algn="just">
              <a:buNone/>
            </a:pPr>
            <a:r>
              <a:rPr lang="id-ID" dirty="0">
                <a:solidFill>
                  <a:schemeClr val="tx1"/>
                </a:solidFill>
                <a:latin typeface="Comic Sans MS" pitchFamily="66" charset="0"/>
              </a:rPr>
              <a:t>	Proses wawancara pada suatu kelompok fokus biasanya dicatat dengan menggunakan alat bantu seperti video. Kemudian hasil rekaman video itulah yang akan dianalisis guna menjawab permasalahan penelitian. Teknik-teknik analisis yang digunakan adalah teknik analisis kualitatif. Pewawancara pada kelompok fokus harus memiliki keterampilan yang tinggi untuk memperlancar jalannya diskusi dan untuk mengungkap hal-hal yang bersifat diagnostik.</a:t>
            </a:r>
          </a:p>
          <a:p>
            <a:pPr marL="0" indent="0" algn="just">
              <a:buNone/>
            </a:pPr>
            <a:r>
              <a:rPr lang="id-ID" dirty="0">
                <a:solidFill>
                  <a:schemeClr val="tx1"/>
                </a:solidFill>
                <a:latin typeface="Comic Sans MS" pitchFamily="66" charset="0"/>
              </a:rPr>
              <a:t>	Tujuan wawancara ini adalah untuk memperoleh pengetahuan yang mendalam dengan mendengar sekelompok orang dari pasar sasaran yang tepat untuk membicarakan isu yang diamati dengan peneliti. Wawancara itu difokuskan pada penghayatan pribadi seseorang dalam menghadapi situasi khusus, seperti dalam mengahadapi pimpinan rapat yang otoriter.</a:t>
            </a:r>
          </a:p>
        </p:txBody>
      </p:sp>
      <p:pic>
        <p:nvPicPr>
          <p:cNvPr id="2097170" name="Picture 2" descr="C:\Program Files (x86)\Microsoft Office\MEDIA\CAGCAT10\j0233018.wmf"/>
          <p:cNvPicPr>
            <a:picLocks noChangeAspect="1" noChangeArrowheads="1"/>
          </p:cNvPicPr>
          <p:nvPr/>
        </p:nvPicPr>
        <p:blipFill>
          <a:blip r:embed="rId2"/>
          <a:srcRect/>
          <a:stretch>
            <a:fillRect/>
          </a:stretch>
        </p:blipFill>
        <p:spPr bwMode="auto">
          <a:xfrm>
            <a:off x="694099" y="168037"/>
            <a:ext cx="2574202" cy="6592981"/>
          </a:xfrm>
          <a:prstGeom prst="rect">
            <a:avLst/>
          </a:prstGeom>
          <a:noFill/>
        </p:spPr>
      </p:pic>
    </p:spTree>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Content Placeholder 2"/>
          <p:cNvSpPr>
            <a:spLocks noGrp="1"/>
          </p:cNvSpPr>
          <p:nvPr>
            <p:ph idx="1"/>
          </p:nvPr>
        </p:nvSpPr>
        <p:spPr>
          <a:xfrm>
            <a:off x="1371600" y="334656"/>
            <a:ext cx="9601200" cy="6329380"/>
          </a:xfrm>
        </p:spPr>
        <p:txBody>
          <a:bodyPr>
            <a:noAutofit/>
          </a:bodyPr>
          <a:lstStyle/>
          <a:p>
            <a:pPr marL="0" indent="0" algn="just">
              <a:buNone/>
            </a:pPr>
            <a:r>
              <a:rPr lang="id-ID" sz="1600" dirty="0">
                <a:solidFill>
                  <a:schemeClr val="tx1"/>
                </a:solidFill>
                <a:latin typeface="Comic Sans MS" pitchFamily="66" charset="0"/>
              </a:rPr>
              <a:t>C. Wawancara Mendalam</a:t>
            </a:r>
          </a:p>
          <a:p>
            <a:pPr marL="0" indent="0" algn="just">
              <a:buNone/>
            </a:pPr>
            <a:r>
              <a:rPr lang="id-ID" sz="1600" dirty="0">
                <a:solidFill>
                  <a:schemeClr val="tx1"/>
                </a:solidFill>
                <a:latin typeface="Comic Sans MS" pitchFamily="66" charset="0"/>
              </a:rPr>
              <a:t>	Wawancara mendalam adalah proses memperoleh keterangan untuk tujuan penelitian dengan cara tanya jawab sambil bertatap muka antara pewawancara dengan informan atau tangapa menggunakan pedoman wawancara, dimana pewawancara dan informan terlibat dalam kehidupan sosial yang relatif lama. Keunggulannya adalah memungkinkan peneliti mendapatkan jumlah data yang banyak, sebaliknya kelemahannya adalah karena wawancara melibatkan aspek emosi, maka kerjasama yang baik antara pewawancara dan yang diwawancarai sangat diperluakn.</a:t>
            </a:r>
          </a:p>
          <a:p>
            <a:pPr marL="0" indent="0" algn="just">
              <a:buNone/>
            </a:pPr>
            <a:r>
              <a:rPr lang="id-ID" sz="1600" dirty="0">
                <a:solidFill>
                  <a:schemeClr val="tx1"/>
                </a:solidFill>
                <a:latin typeface="Comic Sans MS" pitchFamily="66" charset="0"/>
              </a:rPr>
              <a:t>	Kapan dilakukan wawancara mendalam?</a:t>
            </a:r>
          </a:p>
          <a:p>
            <a:pPr marL="457200" indent="-457200" algn="just">
              <a:buFont typeface="+mj-lt"/>
              <a:buAutoNum type="arabicPeriod"/>
            </a:pPr>
            <a:r>
              <a:rPr lang="id-ID" sz="1600" dirty="0">
                <a:solidFill>
                  <a:schemeClr val="tx1"/>
                </a:solidFill>
                <a:latin typeface="Comic Sans MS" pitchFamily="66" charset="0"/>
              </a:rPr>
              <a:t>Ketika topik yang akan diteliti adalah topik yang kompleks, tidak sederhana dan perlu mendapat informasi yang sebanyak-banyaknya, serta mengikutsertakan responden yang berpendidikan tinggi.</a:t>
            </a:r>
          </a:p>
          <a:p>
            <a:pPr marL="457200" indent="-457200" algn="just">
              <a:buFont typeface="+mj-lt"/>
              <a:buAutoNum type="arabicPeriod"/>
            </a:pPr>
            <a:r>
              <a:rPr lang="id-ID" sz="1600" dirty="0">
                <a:solidFill>
                  <a:schemeClr val="tx1"/>
                </a:solidFill>
                <a:latin typeface="Comic Sans MS" pitchFamily="66" charset="0"/>
              </a:rPr>
              <a:t>Bila topik yang diteliti merupakan topik yang sangat sensitif.</a:t>
            </a:r>
          </a:p>
          <a:p>
            <a:pPr marL="457200" indent="-457200" algn="just">
              <a:buFont typeface="+mj-lt"/>
              <a:buAutoNum type="arabicPeriod"/>
            </a:pPr>
            <a:r>
              <a:rPr lang="id-ID" sz="1600" dirty="0">
                <a:solidFill>
                  <a:schemeClr val="tx1"/>
                </a:solidFill>
                <a:latin typeface="Comic Sans MS" pitchFamily="66" charset="0"/>
              </a:rPr>
              <a:t>Bila responden terpisah jauh secara geografis.</a:t>
            </a:r>
          </a:p>
          <a:p>
            <a:pPr marL="457200" indent="-457200" algn="just">
              <a:buFont typeface="+mj-lt"/>
              <a:buAutoNum type="arabicPeriod"/>
            </a:pPr>
            <a:r>
              <a:rPr lang="id-ID" sz="1600" dirty="0">
                <a:solidFill>
                  <a:schemeClr val="tx1"/>
                </a:solidFill>
                <a:latin typeface="Comic Sans MS" pitchFamily="66" charset="0"/>
              </a:rPr>
              <a:t>Bila ada tekanan kelompok.</a:t>
            </a:r>
          </a:p>
          <a:p>
            <a:pPr marL="457200" indent="-457200" algn="just">
              <a:buFont typeface="+mj-lt"/>
              <a:buAutoNum type="arabicPeriod"/>
            </a:pPr>
            <a:r>
              <a:rPr lang="id-ID" sz="1600" dirty="0">
                <a:solidFill>
                  <a:schemeClr val="tx1"/>
                </a:solidFill>
                <a:latin typeface="Comic Sans MS" pitchFamily="66" charset="0"/>
              </a:rPr>
              <a:t>Bila pewawancara ingin menanyakan sesuatu secara lebih mendalam lagi pada seorang subjek tertentu.</a:t>
            </a:r>
          </a:p>
          <a:p>
            <a:pPr marL="457200" indent="-457200" algn="just">
              <a:buFont typeface="+mj-lt"/>
              <a:buAutoNum type="arabicPeriod"/>
            </a:pPr>
            <a:r>
              <a:rPr lang="id-ID" sz="1600" dirty="0">
                <a:solidFill>
                  <a:schemeClr val="tx1"/>
                </a:solidFill>
                <a:latin typeface="Comic Sans MS" pitchFamily="66" charset="0"/>
              </a:rPr>
              <a:t>Bila pewawancara menyelenggarakan kegiatan yang bersifta penemuan.</a:t>
            </a:r>
          </a:p>
          <a:p>
            <a:pPr marL="457200" indent="-457200" algn="just">
              <a:buFont typeface="+mj-lt"/>
              <a:buAutoNum type="arabicPeriod"/>
            </a:pPr>
            <a:r>
              <a:rPr lang="id-ID" sz="1600" dirty="0">
                <a:solidFill>
                  <a:schemeClr val="tx1"/>
                </a:solidFill>
                <a:latin typeface="Comic Sans MS" pitchFamily="66" charset="0"/>
              </a:rPr>
              <a:t>Bila pewawancara tertarik untuk mengungkapkan motivasi, maksud atau penjelasan dari responden.</a:t>
            </a:r>
          </a:p>
          <a:p>
            <a:pPr marL="457200" indent="-457200" algn="just">
              <a:buFont typeface="+mj-lt"/>
              <a:buAutoNum type="arabicPeriod"/>
            </a:pPr>
            <a:r>
              <a:rPr lang="id-ID" sz="1600" dirty="0">
                <a:solidFill>
                  <a:schemeClr val="tx1"/>
                </a:solidFill>
                <a:latin typeface="Comic Sans MS" pitchFamily="66" charset="0"/>
              </a:rPr>
              <a:t>Bila peneliti mau mencoba mengungkapkan pengertian suatu peristiwa, situasi atau keadaan tertentu.</a:t>
            </a:r>
          </a:p>
        </p:txBody>
      </p:sp>
      <p:pic>
        <p:nvPicPr>
          <p:cNvPr id="2097171" name="Picture 3" descr="C:\Program Files (x86)\Microsoft Office\MEDIA\OFFICE14\Lines\BD14997_.gif"/>
          <p:cNvPicPr>
            <a:picLocks noChangeAspect="1" noChangeArrowheads="1"/>
          </p:cNvPicPr>
          <p:nvPr/>
        </p:nvPicPr>
        <p:blipFill>
          <a:blip r:embed="rId2"/>
          <a:srcRect/>
          <a:stretch>
            <a:fillRect/>
          </a:stretch>
        </p:blipFill>
        <p:spPr bwMode="auto">
          <a:xfrm>
            <a:off x="1104899" y="0"/>
            <a:ext cx="10643755" cy="470189"/>
          </a:xfrm>
          <a:prstGeom prst="rect">
            <a:avLst/>
          </a:prstGeom>
          <a:noFill/>
        </p:spPr>
      </p:pic>
      <p:pic>
        <p:nvPicPr>
          <p:cNvPr id="2097172" name="Picture 4" descr="C:\Program Files (x86)\Microsoft Office\MEDIA\OFFICE14\Lines\BD14996_.gif"/>
          <p:cNvPicPr>
            <a:picLocks noChangeAspect="1" noChangeArrowheads="1"/>
          </p:cNvPicPr>
          <p:nvPr/>
        </p:nvPicPr>
        <p:blipFill>
          <a:blip r:embed="rId3"/>
          <a:srcRect/>
          <a:stretch>
            <a:fillRect/>
          </a:stretch>
        </p:blipFill>
        <p:spPr bwMode="auto">
          <a:xfrm>
            <a:off x="855517" y="6456650"/>
            <a:ext cx="10643755" cy="470189"/>
          </a:xfrm>
          <a:prstGeom prst="rect">
            <a:avLst/>
          </a:prstGeom>
          <a:noFill/>
        </p:spPr>
      </p:pic>
      <p:pic>
        <p:nvPicPr>
          <p:cNvPr id="2097173" name="Picture 5" descr="C:\Program Files (x86)\Microsoft Office\MEDIA\OFFICE14\Lines\BD14882_.gif"/>
          <p:cNvPicPr>
            <a:picLocks noChangeAspect="1" noChangeArrowheads="1"/>
          </p:cNvPicPr>
          <p:nvPr/>
        </p:nvPicPr>
        <p:blipFill>
          <a:blip r:embed="rId4"/>
          <a:srcRect/>
          <a:stretch>
            <a:fillRect/>
          </a:stretch>
        </p:blipFill>
        <p:spPr bwMode="auto">
          <a:xfrm rot="16200000">
            <a:off x="8794604" y="3366654"/>
            <a:ext cx="5715000" cy="248516"/>
          </a:xfrm>
          <a:prstGeom prst="rect">
            <a:avLst/>
          </a:prstGeom>
          <a:noFill/>
        </p:spPr>
      </p:pic>
    </p:spTree>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Content Placeholder 2"/>
          <p:cNvSpPr>
            <a:spLocks noGrp="1"/>
          </p:cNvSpPr>
          <p:nvPr>
            <p:ph idx="1"/>
          </p:nvPr>
        </p:nvSpPr>
        <p:spPr>
          <a:xfrm>
            <a:off x="1524000" y="845128"/>
            <a:ext cx="9601200" cy="5133109"/>
          </a:xfrm>
          <a:ln>
            <a:solidFill>
              <a:srgbClr val="00B0F0"/>
            </a:solidFill>
          </a:ln>
        </p:spPr>
        <p:style>
          <a:lnRef idx="2">
            <a:schemeClr val="accent2"/>
          </a:lnRef>
          <a:fillRef idx="1">
            <a:schemeClr val="lt1"/>
          </a:fillRef>
          <a:effectRef idx="0">
            <a:schemeClr val="accent2"/>
          </a:effectRef>
          <a:fontRef idx="minor">
            <a:schemeClr val="dk1"/>
          </a:fontRef>
        </p:style>
        <p:txBody>
          <a:bodyPr>
            <a:normAutofit lnSpcReduction="10000"/>
          </a:bodyPr>
          <a:lstStyle/>
          <a:p>
            <a:pPr marL="0" indent="0" algn="just">
              <a:buNone/>
            </a:pPr>
            <a:r>
              <a:rPr lang="id-ID" b="1" dirty="0">
                <a:solidFill>
                  <a:schemeClr val="tx1"/>
                </a:solidFill>
                <a:latin typeface="Comic Sans MS" pitchFamily="66" charset="0"/>
              </a:rPr>
              <a:t>D. Wawancara Terstuktur dan Tidak Terstruktur</a:t>
            </a:r>
          </a:p>
          <a:p>
            <a:pPr marL="0" indent="0" algn="just">
              <a:buNone/>
            </a:pPr>
            <a:r>
              <a:rPr lang="id-ID" b="1" dirty="0">
                <a:solidFill>
                  <a:schemeClr val="tx1"/>
                </a:solidFill>
                <a:latin typeface="Comic Sans MS" pitchFamily="66" charset="0"/>
              </a:rPr>
              <a:t>	</a:t>
            </a:r>
            <a:r>
              <a:rPr lang="id-ID" dirty="0">
                <a:solidFill>
                  <a:schemeClr val="tx1"/>
                </a:solidFill>
                <a:latin typeface="Comic Sans MS" pitchFamily="66" charset="0"/>
              </a:rPr>
              <a:t>Wawancara terstruktur biasanya digunakan kuisioner yang telah disusun sedemikian rupa dan biasanya sudah dengan jawaban tertutup atau ada pilihan jawaban atau dapat juga pertanyaan dengan jawaban singkat. Wawancara terstruktur adalah kuisioner yang diverbalkan.</a:t>
            </a:r>
          </a:p>
          <a:p>
            <a:pPr marL="0" indent="0" algn="just">
              <a:buNone/>
            </a:pPr>
            <a:r>
              <a:rPr lang="id-ID" b="1" dirty="0">
                <a:solidFill>
                  <a:schemeClr val="tx1"/>
                </a:solidFill>
                <a:latin typeface="Comic Sans MS" pitchFamily="66" charset="0"/>
              </a:rPr>
              <a:t>	</a:t>
            </a:r>
            <a:r>
              <a:rPr lang="id-ID" dirty="0">
                <a:solidFill>
                  <a:schemeClr val="tx1"/>
                </a:solidFill>
                <a:latin typeface="Comic Sans MS" pitchFamily="66" charset="0"/>
              </a:rPr>
              <a:t>Wawancara tak terstruktur yang terfokus mempunyai pokok atau tema tertentu yang ingin dicapai. Sedangkan wawancara yang bebas pembicaraannya dapat beralih dari satu topik ke topik yang lain.</a:t>
            </a:r>
          </a:p>
          <a:p>
            <a:pPr marL="0" indent="0" algn="just">
              <a:buNone/>
            </a:pPr>
            <a:r>
              <a:rPr lang="id-ID" b="1" dirty="0">
                <a:solidFill>
                  <a:schemeClr val="tx1"/>
                </a:solidFill>
                <a:latin typeface="Comic Sans MS" pitchFamily="66" charset="0"/>
              </a:rPr>
              <a:t>E. Wawancara Tertutup dan Terbuka</a:t>
            </a:r>
          </a:p>
          <a:p>
            <a:pPr marL="0" indent="0" algn="just">
              <a:buNone/>
            </a:pPr>
            <a:r>
              <a:rPr lang="id-ID" b="1" dirty="0">
                <a:solidFill>
                  <a:schemeClr val="tx1"/>
                </a:solidFill>
                <a:latin typeface="Comic Sans MS" pitchFamily="66" charset="0"/>
              </a:rPr>
              <a:t>	</a:t>
            </a:r>
            <a:r>
              <a:rPr lang="id-ID" dirty="0">
                <a:solidFill>
                  <a:schemeClr val="tx1"/>
                </a:solidFill>
                <a:latin typeface="Comic Sans MS" pitchFamily="66" charset="0"/>
              </a:rPr>
              <a:t>Pada wawancara tertutup, baik yang diwawancarai atau pewawancara betul-betul terikat pada struktur susunan pertanyaan wawancara. Model pertanyaan seperti ini seringkali digunakan pada survey dan tidak memberikan peluang bagi responden untuk mengembangkan jawaban lebih dalam. Sebalinya, model pertanyaan terbuka pewawancara dapat melakukan observasi jawaban jauh lebih dalam dan leluasa karena tidak terikat pada satu struktur susunan tertentu.</a:t>
            </a:r>
            <a:endParaRPr lang="id-ID" b="1" dirty="0">
              <a:solidFill>
                <a:schemeClr val="tx1"/>
              </a:solidFill>
              <a:latin typeface="Comic Sans MS" pitchFamily="66" charset="0"/>
            </a:endParaRPr>
          </a:p>
        </p:txBody>
      </p:sp>
      <p:pic>
        <p:nvPicPr>
          <p:cNvPr id="2097154" name="Picture 2" descr="C:\Program Files (x86)\Microsoft Office\MEDIA\OFFICE14\Lines\BD21303_.gif"/>
          <p:cNvPicPr>
            <a:picLocks noChangeAspect="1" noChangeArrowheads="1"/>
          </p:cNvPicPr>
          <p:nvPr/>
        </p:nvPicPr>
        <p:blipFill>
          <a:blip r:embed="rId2"/>
          <a:srcRect/>
          <a:stretch>
            <a:fillRect/>
          </a:stretch>
        </p:blipFill>
        <p:spPr bwMode="auto">
          <a:xfrm>
            <a:off x="634710" y="109970"/>
            <a:ext cx="11363325" cy="250997"/>
          </a:xfrm>
          <a:prstGeom prst="rect">
            <a:avLst/>
          </a:prstGeom>
          <a:noFill/>
        </p:spPr>
      </p:pic>
      <p:pic>
        <p:nvPicPr>
          <p:cNvPr id="2097155" name="Picture 3" descr="C:\Program Files (x86)\Microsoft Office\MEDIA\CAGCAT10\j0205582.wmf"/>
          <p:cNvPicPr>
            <a:picLocks noChangeAspect="1" noChangeArrowheads="1"/>
          </p:cNvPicPr>
          <p:nvPr/>
        </p:nvPicPr>
        <p:blipFill>
          <a:blip r:embed="rId3"/>
          <a:srcRect/>
          <a:stretch>
            <a:fillRect/>
          </a:stretch>
        </p:blipFill>
        <p:spPr bwMode="auto">
          <a:xfrm>
            <a:off x="10303183" y="5227625"/>
            <a:ext cx="1776679" cy="1630375"/>
          </a:xfrm>
          <a:prstGeom prst="rect">
            <a:avLst/>
          </a:prstGeom>
          <a:noFill/>
        </p:spPr>
      </p:pic>
    </p:spTree>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Title 1048668"/>
          <p:cNvSpPr>
            <a:spLocks noGrp="1"/>
          </p:cNvSpPr>
          <p:nvPr>
            <p:ph type="ctrTitle"/>
          </p:nvPr>
        </p:nvSpPr>
        <p:spPr/>
        <p:txBody>
          <a:bodyPr/>
          <a:lstStyle/>
          <a:p>
            <a:r>
              <a:rPr lang="en-US"/>
              <a:t>Terima kasih</a:t>
            </a:r>
            <a:endParaRPr lang="in-ID"/>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0" name="Title 1"/>
          <p:cNvSpPr>
            <a:spLocks noGrp="1"/>
          </p:cNvSpPr>
          <p:nvPr>
            <p:ph type="ctrTitle"/>
          </p:nvPr>
        </p:nvSpPr>
        <p:spPr>
          <a:xfrm>
            <a:off x="1915128" y="1788453"/>
            <a:ext cx="8361229" cy="2744909"/>
          </a:xfrm>
        </p:spPr>
        <p:txBody>
          <a:bodyPr/>
          <a:lstStyle/>
          <a:p>
            <a:r>
              <a:rPr lang="en-US"/>
              <a:t>Types of interviews</a:t>
            </a:r>
            <a:endParaRPr lang="en-US" dirty="0"/>
          </a:p>
        </p:txBody>
      </p:sp>
      <p:sp>
        <p:nvSpPr>
          <p:cNvPr id="1048591" name="Subtitle 2"/>
          <p:cNvSpPr>
            <a:spLocks noGrp="1"/>
          </p:cNvSpPr>
          <p:nvPr>
            <p:ph type="subTitle" idx="1"/>
          </p:nvPr>
        </p:nvSpPr>
        <p:spPr>
          <a:xfrm flipV="1">
            <a:off x="0" y="6857999"/>
            <a:ext cx="4198513" cy="45719"/>
          </a:xfrm>
        </p:spPr>
        <p:txBody>
          <a:bodyPr>
            <a:normAutofit fontScale="25000" lnSpcReduction="20000"/>
          </a:bodyPr>
          <a:lstStyle/>
          <a:p>
            <a:endParaRPr lang="en-US" dirty="0"/>
          </a:p>
        </p:txBody>
      </p:sp>
      <p:sp>
        <p:nvSpPr>
          <p:cNvPr id="1048592" name="L-Shape 4"/>
          <p:cNvSpPr/>
          <p:nvPr/>
        </p:nvSpPr>
        <p:spPr>
          <a:xfrm flipH="1" flipV="1">
            <a:off x="4198513" y="734093"/>
            <a:ext cx="7212168" cy="785611"/>
          </a:xfrm>
          <a:prstGeom prst="corner">
            <a:avLst/>
          </a:prstGeom>
          <a:solidFill>
            <a:srgbClr val="00B050"/>
          </a:solidFill>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sp>
        <p:nvSpPr>
          <p:cNvPr id="1048593" name="L-Shape 5"/>
          <p:cNvSpPr/>
          <p:nvPr/>
        </p:nvSpPr>
        <p:spPr>
          <a:xfrm>
            <a:off x="759854" y="5318975"/>
            <a:ext cx="7212169" cy="759853"/>
          </a:xfrm>
          <a:prstGeom prst="corner">
            <a:avLst/>
          </a:prstGeom>
          <a:solidFill>
            <a:schemeClr val="bg2">
              <a:lumMod val="50000"/>
            </a:schemeClr>
          </a:solidFill>
          <a:scene3d>
            <a:camera prst="orthographicFront"/>
            <a:lightRig rig="threePt" dir="t"/>
          </a:scene3d>
          <a:sp3d>
            <a:bevelT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Content Placeholder 2"/>
          <p:cNvSpPr>
            <a:spLocks noGrp="1"/>
          </p:cNvSpPr>
          <p:nvPr>
            <p:ph idx="1"/>
          </p:nvPr>
        </p:nvSpPr>
        <p:spPr>
          <a:xfrm>
            <a:off x="1371600" y="553792"/>
            <a:ext cx="9601200" cy="4470836"/>
          </a:xfrm>
          <a:ln>
            <a:solidFill>
              <a:srgbClr val="FFFF00"/>
            </a:solidFill>
          </a:ln>
        </p:spPr>
        <p:style>
          <a:lnRef idx="2">
            <a:schemeClr val="accent1"/>
          </a:lnRef>
          <a:fillRef idx="1">
            <a:schemeClr val="lt1"/>
          </a:fillRef>
          <a:effectRef idx="0">
            <a:schemeClr val="accent1"/>
          </a:effectRef>
          <a:fontRef idx="minor">
            <a:schemeClr val="dk1"/>
          </a:fontRef>
        </p:style>
        <p:txBody>
          <a:bodyPr>
            <a:noAutofit/>
          </a:bodyPr>
          <a:lstStyle/>
          <a:p>
            <a:pPr marL="457200" indent="-457200" algn="just">
              <a:buAutoNum type="alphaUcPeriod"/>
            </a:pPr>
            <a:r>
              <a:rPr lang="id-ID" b="1" dirty="0">
                <a:latin typeface="Comic Sans MS" pitchFamily="66" charset="0"/>
              </a:rPr>
              <a:t>Wawancara Psikologi</a:t>
            </a:r>
          </a:p>
          <a:p>
            <a:pPr marL="0" indent="0" algn="just">
              <a:buNone/>
            </a:pPr>
            <a:r>
              <a:rPr lang="id-ID" dirty="0">
                <a:latin typeface="Comic Sans MS" pitchFamily="66" charset="0"/>
              </a:rPr>
              <a:t>Interview merupakan salah satu metode yang kompeten dan secara bertanggung jawab bisa digunakan untuk memahami perilaku dan proses mental manusia. Interview menjadi metode yang kompeten karena beberapa alasan, yaitu :</a:t>
            </a:r>
          </a:p>
          <a:p>
            <a:pPr marL="457200" indent="-457200" algn="just">
              <a:buFont typeface="+mj-lt"/>
              <a:buAutoNum type="arabicPeriod"/>
            </a:pPr>
            <a:r>
              <a:rPr lang="id-ID" dirty="0">
                <a:latin typeface="Comic Sans MS" pitchFamily="66" charset="0"/>
              </a:rPr>
              <a:t>Proses interview yang merupakan interaksi langsung (face to face) antara interviewer dan narasumber.</a:t>
            </a:r>
          </a:p>
          <a:p>
            <a:pPr marL="457200" indent="-457200" algn="just">
              <a:buFont typeface="+mj-lt"/>
              <a:buAutoNum type="arabicPeriod"/>
            </a:pPr>
            <a:r>
              <a:rPr lang="id-ID" dirty="0">
                <a:latin typeface="Comic Sans MS" pitchFamily="66" charset="0"/>
              </a:rPr>
              <a:t>Karena diucapkan secara lisan, narasumber lebih bebas mengekspresikan pendapatnya, sehingga informasi yang diperoleh akan lebih bervariasi dan lebih jelas.</a:t>
            </a:r>
          </a:p>
          <a:p>
            <a:pPr marL="457200" indent="-457200" algn="just">
              <a:buFont typeface="+mj-lt"/>
              <a:buAutoNum type="arabicPeriod"/>
            </a:pPr>
            <a:r>
              <a:rPr lang="id-ID" dirty="0">
                <a:latin typeface="Comic Sans MS" pitchFamily="66" charset="0"/>
              </a:rPr>
              <a:t>Meski menghabiskan lebih banyak waktu dari metode pencarian data psikologi yang lain, informasi yang diperoleh dari metode interview mampu lebih akurat.</a:t>
            </a:r>
          </a:p>
        </p:txBody>
      </p:sp>
      <p:pic>
        <p:nvPicPr>
          <p:cNvPr id="2097152" name="Picture 2" descr="C:\Program Files (x86)\Microsoft Office\MEDIA\CAGCAT10\j0195384.wmf"/>
          <p:cNvPicPr>
            <a:picLocks noChangeAspect="1" noChangeArrowheads="1"/>
          </p:cNvPicPr>
          <p:nvPr/>
        </p:nvPicPr>
        <p:blipFill>
          <a:blip r:embed="rId2"/>
          <a:srcRect/>
          <a:stretch>
            <a:fillRect/>
          </a:stretch>
        </p:blipFill>
        <p:spPr bwMode="auto">
          <a:xfrm>
            <a:off x="10396118" y="5024628"/>
            <a:ext cx="1795882" cy="1833372"/>
          </a:xfrm>
          <a:prstGeom prst="rect">
            <a:avLst/>
          </a:prstGeom>
          <a:noFill/>
        </p:spPr>
      </p:pic>
    </p:spTree>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0" name="Content Placeholder 2"/>
          <p:cNvSpPr>
            <a:spLocks noGrp="1"/>
          </p:cNvSpPr>
          <p:nvPr>
            <p:ph idx="1"/>
          </p:nvPr>
        </p:nvSpPr>
        <p:spPr>
          <a:xfrm>
            <a:off x="2078183" y="249382"/>
            <a:ext cx="9601200" cy="5105400"/>
          </a:xfrm>
          <a:ln>
            <a:solidFill>
              <a:srgbClr val="92D050"/>
            </a:solidFill>
          </a:ln>
        </p:spPr>
        <p:style>
          <a:lnRef idx="2">
            <a:schemeClr val="accent2"/>
          </a:lnRef>
          <a:fillRef idx="1">
            <a:schemeClr val="lt1"/>
          </a:fillRef>
          <a:effectRef idx="0">
            <a:schemeClr val="accent2"/>
          </a:effectRef>
          <a:fontRef idx="minor">
            <a:schemeClr val="dk1"/>
          </a:fontRef>
        </p:style>
        <p:txBody>
          <a:bodyPr/>
          <a:lstStyle/>
          <a:p>
            <a:pPr marL="0" indent="0" algn="just">
              <a:buNone/>
            </a:pPr>
            <a:r>
              <a:rPr lang="id-ID" dirty="0">
                <a:solidFill>
                  <a:schemeClr val="tx1"/>
                </a:solidFill>
                <a:latin typeface="Comic Sans MS" pitchFamily="66" charset="0"/>
              </a:rPr>
              <a:t>Pertanyaan merupakan alat yang digunakan dalam wawancara. Penggunaan pertanyaan yang tidak tepat, sering kali menyebabkan tidak tercapainya tujuan dari wawancara. Berikut akan dijelaskan karakteristik pertanyaan yang digunakan saat melakukan wawancara :</a:t>
            </a:r>
          </a:p>
          <a:p>
            <a:pPr marL="457200" indent="-457200" algn="just">
              <a:buFont typeface="+mj-lt"/>
              <a:buAutoNum type="arabicPeriod"/>
            </a:pPr>
            <a:r>
              <a:rPr lang="id-ID" b="1" u="sng" dirty="0">
                <a:solidFill>
                  <a:schemeClr val="tx1"/>
                </a:solidFill>
                <a:latin typeface="Comic Sans MS" pitchFamily="66" charset="0"/>
              </a:rPr>
              <a:t>Pertanyaan Terbuka</a:t>
            </a:r>
          </a:p>
          <a:p>
            <a:pPr marL="530352" lvl="1" indent="0" algn="just">
              <a:buNone/>
            </a:pPr>
            <a:r>
              <a:rPr lang="id-ID" dirty="0">
                <a:solidFill>
                  <a:schemeClr val="tx1"/>
                </a:solidFill>
                <a:latin typeface="Comic Sans MS" pitchFamily="66" charset="0"/>
              </a:rPr>
              <a:t>	</a:t>
            </a:r>
            <a:r>
              <a:rPr lang="id-ID" i="0" dirty="0">
                <a:solidFill>
                  <a:schemeClr val="tx1"/>
                </a:solidFill>
                <a:latin typeface="Comic Sans MS" pitchFamily="66" charset="0"/>
              </a:rPr>
              <a:t>Merupakan pertanyaan yang menginginkan jawaban yang luas, seringkali hanya menentukan sebuah topik dan memungkinkan kebebasan responden yang cukup besar dalam menentukan jumlah dan jenis informasi yang ditawarkan.</a:t>
            </a:r>
          </a:p>
          <a:p>
            <a:pPr marL="530352" lvl="1" indent="0" algn="just">
              <a:buNone/>
            </a:pPr>
            <a:r>
              <a:rPr lang="id-ID" i="0" dirty="0">
                <a:solidFill>
                  <a:schemeClr val="tx1"/>
                </a:solidFill>
                <a:latin typeface="Comic Sans MS" pitchFamily="66" charset="0"/>
              </a:rPr>
              <a:t>Pertanyaan sangat terbuka dengan hampir tanpa batasan, seperti :</a:t>
            </a:r>
          </a:p>
          <a:p>
            <a:pPr marL="987552" lvl="1" indent="-457200" algn="just">
              <a:buFont typeface="+mj-lt"/>
              <a:buAutoNum type="alphaLcPeriod"/>
            </a:pPr>
            <a:r>
              <a:rPr lang="id-ID" i="0" dirty="0">
                <a:solidFill>
                  <a:schemeClr val="tx1"/>
                </a:solidFill>
                <a:latin typeface="Comic Sans MS" pitchFamily="66" charset="0"/>
              </a:rPr>
              <a:t>Apa yang anda ketahui tentang produk kami?</a:t>
            </a:r>
          </a:p>
          <a:p>
            <a:pPr marL="987552" lvl="1" indent="-457200" algn="just">
              <a:buFont typeface="+mj-lt"/>
              <a:buAutoNum type="alphaLcPeriod"/>
            </a:pPr>
            <a:r>
              <a:rPr lang="id-ID" i="0" dirty="0">
                <a:solidFill>
                  <a:schemeClr val="tx1"/>
                </a:solidFill>
                <a:latin typeface="Comic Sans MS" pitchFamily="66" charset="0"/>
              </a:rPr>
              <a:t>Bagaimana perasaan anda tentang kloning binatang?</a:t>
            </a:r>
          </a:p>
          <a:p>
            <a:pPr marL="987552" lvl="1" indent="-457200" algn="just">
              <a:buFont typeface="+mj-lt"/>
              <a:buAutoNum type="alphaLcPeriod"/>
            </a:pPr>
            <a:r>
              <a:rPr lang="id-ID" i="0" dirty="0">
                <a:solidFill>
                  <a:schemeClr val="tx1"/>
                </a:solidFill>
                <a:latin typeface="Comic Sans MS" pitchFamily="66" charset="0"/>
              </a:rPr>
              <a:t>Ceritakan tentang diri anda?</a:t>
            </a:r>
          </a:p>
        </p:txBody>
      </p:sp>
      <p:pic>
        <p:nvPicPr>
          <p:cNvPr id="2097153" name="Picture 2" descr="C:\Program Files (x86)\Microsoft Office\MEDIA\CAGCAT10\j0216724.wmf"/>
          <p:cNvPicPr>
            <a:picLocks noChangeAspect="1" noChangeArrowheads="1"/>
          </p:cNvPicPr>
          <p:nvPr/>
        </p:nvPicPr>
        <p:blipFill>
          <a:blip r:embed="rId2"/>
          <a:srcRect/>
          <a:stretch>
            <a:fillRect/>
          </a:stretch>
        </p:blipFill>
        <p:spPr bwMode="auto">
          <a:xfrm>
            <a:off x="18537" y="5034686"/>
            <a:ext cx="1450238" cy="1823314"/>
          </a:xfrm>
          <a:prstGeom prst="rect">
            <a:avLst/>
          </a:prstGeom>
          <a:noFill/>
        </p:spPr>
      </p:pic>
    </p:spTree>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Content Placeholder 2"/>
          <p:cNvSpPr>
            <a:spLocks noGrp="1"/>
          </p:cNvSpPr>
          <p:nvPr>
            <p:ph idx="1"/>
          </p:nvPr>
        </p:nvSpPr>
        <p:spPr>
          <a:xfrm>
            <a:off x="2105891" y="277091"/>
            <a:ext cx="9601200" cy="4980709"/>
          </a:xfrm>
          <a:ln>
            <a:solidFill>
              <a:srgbClr val="00B050"/>
            </a:solidFill>
          </a:ln>
        </p:spPr>
        <p:style>
          <a:lnRef idx="2">
            <a:schemeClr val="accent3"/>
          </a:lnRef>
          <a:fillRef idx="1">
            <a:schemeClr val="lt1"/>
          </a:fillRef>
          <a:effectRef idx="0">
            <a:schemeClr val="accent3"/>
          </a:effectRef>
          <a:fontRef idx="minor">
            <a:schemeClr val="dk1"/>
          </a:fontRef>
        </p:style>
        <p:txBody>
          <a:bodyPr>
            <a:normAutofit fontScale="95000"/>
          </a:bodyPr>
          <a:lstStyle/>
          <a:p>
            <a:pPr marL="0" indent="0" algn="just">
              <a:buNone/>
            </a:pPr>
            <a:r>
              <a:rPr lang="id-ID" dirty="0">
                <a:solidFill>
                  <a:schemeClr val="tx1"/>
                </a:solidFill>
                <a:latin typeface="Comic Sans MS" pitchFamily="66" charset="0"/>
              </a:rPr>
              <a:t>	Pertanyaan cukup terbuka mengandung beberapa pembatasan tetapi memberikan responden peluang yang cukup besar untuk memberikan informasi yang luas. Pertanyaan yang diberikan mungkin menyempit, seperti :</a:t>
            </a:r>
          </a:p>
          <a:p>
            <a:pPr marL="457200" indent="-457200" algn="just">
              <a:buFont typeface="+mj-lt"/>
              <a:buAutoNum type="alphaLcPeriod"/>
            </a:pPr>
            <a:r>
              <a:rPr lang="id-ID" dirty="0">
                <a:solidFill>
                  <a:schemeClr val="tx1"/>
                </a:solidFill>
                <a:latin typeface="Comic Sans MS" pitchFamily="66" charset="0"/>
              </a:rPr>
              <a:t>Apa yang anda ketahui tentang manfaat dari produk kami?</a:t>
            </a:r>
          </a:p>
          <a:p>
            <a:pPr marL="457200" indent="-457200" algn="just">
              <a:buFont typeface="+mj-lt"/>
              <a:buAutoNum type="alphaLcPeriod"/>
            </a:pPr>
            <a:r>
              <a:rPr lang="id-ID" dirty="0">
                <a:solidFill>
                  <a:schemeClr val="tx1"/>
                </a:solidFill>
                <a:latin typeface="Comic Sans MS" pitchFamily="66" charset="0"/>
              </a:rPr>
              <a:t>Bagaimana perasaan anda tentang kloning domba di Inggris?</a:t>
            </a:r>
          </a:p>
          <a:p>
            <a:pPr marL="457200" indent="-457200" algn="just">
              <a:buFont typeface="+mj-lt"/>
              <a:buAutoNum type="alphaLcPeriod"/>
            </a:pPr>
            <a:r>
              <a:rPr lang="id-ID" dirty="0">
                <a:solidFill>
                  <a:schemeClr val="tx1"/>
                </a:solidFill>
                <a:latin typeface="Comic Sans MS" pitchFamily="66" charset="0"/>
              </a:rPr>
              <a:t>Ceritakan tentang hobi anda.</a:t>
            </a:r>
          </a:p>
          <a:p>
            <a:pPr marL="0" indent="0" algn="just">
              <a:buNone/>
            </a:pPr>
            <a:r>
              <a:rPr lang="id-ID" u="sng" dirty="0">
                <a:solidFill>
                  <a:schemeClr val="tx1"/>
                </a:solidFill>
                <a:latin typeface="Comic Sans MS" pitchFamily="66" charset="0"/>
              </a:rPr>
              <a:t>Pertanyaan terbuka memiliki keuntungan</a:t>
            </a:r>
          </a:p>
          <a:p>
            <a:pPr marL="0" indent="0" algn="just">
              <a:buNone/>
            </a:pPr>
            <a:r>
              <a:rPr lang="id-ID" dirty="0">
                <a:solidFill>
                  <a:schemeClr val="tx1"/>
                </a:solidFill>
                <a:latin typeface="Comic Sans MS" pitchFamily="66" charset="0"/>
              </a:rPr>
              <a:t>	Pertanyaan terbuka mengundang responden untuk melakukan pembicaraan dan untuk menentukan sifat dan jumlah informasi untuk diberikan, jawaban yang panjang mengungkapkan apa yang menurut responden penting dan mendorong mereka untuk menjadi sukarelawan informasi penting. Pertanyaan terbuka memancing minat dan kepercayaan dalam penilaian responden. Mereka biasanya lebih mudah untuk menjawab dan jawaban bisa mengungkapkan tingkat pengetahuan, ketidakpastian, intensitas perasaan, persepsi, dan prasangka responden.</a:t>
            </a:r>
          </a:p>
        </p:txBody>
      </p:sp>
      <p:pic>
        <p:nvPicPr>
          <p:cNvPr id="2097156" name="Picture 2" descr="C:\Program Files (x86)\Microsoft Office\MEDIA\CAGCAT10\j0251301.wmf"/>
          <p:cNvPicPr>
            <a:picLocks noChangeAspect="1" noChangeArrowheads="1"/>
          </p:cNvPicPr>
          <p:nvPr/>
        </p:nvPicPr>
        <p:blipFill>
          <a:blip r:embed="rId2"/>
          <a:srcRect/>
          <a:stretch>
            <a:fillRect/>
          </a:stretch>
        </p:blipFill>
        <p:spPr bwMode="auto">
          <a:xfrm>
            <a:off x="651619" y="5468582"/>
            <a:ext cx="1163325" cy="1389418"/>
          </a:xfrm>
          <a:prstGeom prst="rect">
            <a:avLst/>
          </a:prstGeom>
          <a:noFill/>
        </p:spPr>
      </p:pic>
      <p:pic>
        <p:nvPicPr>
          <p:cNvPr id="2097157" name="Picture 3" descr="C:\Program Files (x86)\Microsoft Office\MEDIA\CAGCAT10\j0251301.wmf"/>
          <p:cNvPicPr>
            <a:picLocks noChangeAspect="1" noChangeArrowheads="1"/>
          </p:cNvPicPr>
          <p:nvPr/>
        </p:nvPicPr>
        <p:blipFill>
          <a:blip r:embed="rId2"/>
          <a:srcRect/>
          <a:stretch>
            <a:fillRect/>
          </a:stretch>
        </p:blipFill>
        <p:spPr bwMode="auto">
          <a:xfrm rot="987527">
            <a:off x="1579875" y="5832765"/>
            <a:ext cx="913486" cy="1025236"/>
          </a:xfrm>
          <a:prstGeom prst="rect">
            <a:avLst/>
          </a:prstGeom>
          <a:noFill/>
        </p:spPr>
      </p:pic>
      <p:pic>
        <p:nvPicPr>
          <p:cNvPr id="2097158" name="Picture 4" descr="C:\Program Files (x86)\Microsoft Office\MEDIA\CAGCAT10\j0251301.wmf"/>
          <p:cNvPicPr>
            <a:picLocks noChangeAspect="1" noChangeArrowheads="1"/>
          </p:cNvPicPr>
          <p:nvPr/>
        </p:nvPicPr>
        <p:blipFill>
          <a:blip r:embed="rId2"/>
          <a:srcRect/>
          <a:stretch>
            <a:fillRect/>
          </a:stretch>
        </p:blipFill>
        <p:spPr bwMode="auto">
          <a:xfrm rot="20884044">
            <a:off x="2368869" y="5991159"/>
            <a:ext cx="979605" cy="769925"/>
          </a:xfrm>
          <a:prstGeom prst="rect">
            <a:avLst/>
          </a:prstGeom>
          <a:noFill/>
        </p:spPr>
      </p:pic>
      <p:pic>
        <p:nvPicPr>
          <p:cNvPr id="2097159" name="Picture 5" descr="C:\Program Files (x86)\Microsoft Office\MEDIA\CAGCAT10\j0251301.wmf"/>
          <p:cNvPicPr>
            <a:picLocks noChangeAspect="1" noChangeArrowheads="1"/>
          </p:cNvPicPr>
          <p:nvPr/>
        </p:nvPicPr>
        <p:blipFill>
          <a:blip r:embed="rId2"/>
          <a:srcRect/>
          <a:stretch>
            <a:fillRect/>
          </a:stretch>
        </p:blipFill>
        <p:spPr bwMode="auto">
          <a:xfrm>
            <a:off x="3090021" y="6084113"/>
            <a:ext cx="913486" cy="769925"/>
          </a:xfrm>
          <a:prstGeom prst="rect">
            <a:avLst/>
          </a:prstGeom>
          <a:noFill/>
        </p:spPr>
      </p:pic>
    </p:spTree>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3" name="Content Placeholder 2"/>
          <p:cNvSpPr>
            <a:spLocks noGrp="1"/>
          </p:cNvSpPr>
          <p:nvPr>
            <p:ph idx="1"/>
          </p:nvPr>
        </p:nvSpPr>
        <p:spPr>
          <a:xfrm>
            <a:off x="1163781" y="264212"/>
            <a:ext cx="9601200" cy="4965879"/>
          </a:xfrm>
          <a:ln>
            <a:solidFill>
              <a:schemeClr val="tx2"/>
            </a:solidFill>
          </a:ln>
        </p:spPr>
        <p:style>
          <a:lnRef idx="2">
            <a:schemeClr val="accent1"/>
          </a:lnRef>
          <a:fillRef idx="1">
            <a:schemeClr val="lt1"/>
          </a:fillRef>
          <a:effectRef idx="0">
            <a:schemeClr val="accent1"/>
          </a:effectRef>
          <a:fontRef idx="minor">
            <a:schemeClr val="dk1"/>
          </a:fontRef>
        </p:style>
        <p:txBody>
          <a:bodyPr>
            <a:normAutofit fontScale="95000" lnSpcReduction="10000"/>
          </a:bodyPr>
          <a:lstStyle/>
          <a:p>
            <a:pPr marL="0" indent="0" algn="just">
              <a:buNone/>
            </a:pPr>
            <a:r>
              <a:rPr lang="id-ID" u="sng" dirty="0">
                <a:latin typeface="Comic Sans MS" pitchFamily="66" charset="0"/>
              </a:rPr>
              <a:t>Pertanyaan terbuka memiliki kekurangan</a:t>
            </a:r>
          </a:p>
          <a:p>
            <a:pPr marL="0" indent="0" algn="just">
              <a:buNone/>
            </a:pPr>
            <a:r>
              <a:rPr lang="id-ID" dirty="0">
                <a:latin typeface="Comic Sans MS" pitchFamily="66" charset="0"/>
              </a:rPr>
              <a:t>	Jawaban tunggal bisa mengkonsumsi sebagian besar waktu wawancara karena responden menentukan panjang dan sifat setiap jawaban. Di satu sisi, responden dapat memberikan informasi penting atau tidak relevan, dan disis lain mungkin menahan informasi penting mereka karena merasa tidak relevan atau terlalu jelas, sensitif, atau berbahaya. Anda harus menjadi terampil dalam menjaga ritme responden dan mempertahankan kontrol dengan bijaksana dengan campur tangan untuk pindah ke topik lain, jawaban panjang bertele-tele sulit untuk merekam dan mereplikasi ketika mewawancarai beberapa orang</a:t>
            </a:r>
          </a:p>
          <a:p>
            <a:pPr marL="0" indent="0" algn="just">
              <a:buNone/>
            </a:pPr>
            <a:r>
              <a:rPr lang="id-ID" b="1" u="sng" dirty="0">
                <a:latin typeface="Comic Sans MS" pitchFamily="66" charset="0"/>
              </a:rPr>
              <a:t>2. Pertanyaan Tertutup</a:t>
            </a:r>
          </a:p>
          <a:p>
            <a:pPr marL="0" indent="0" algn="just">
              <a:buNone/>
            </a:pPr>
            <a:r>
              <a:rPr lang="id-ID" dirty="0">
                <a:latin typeface="Comic Sans MS" pitchFamily="66" charset="0"/>
              </a:rPr>
              <a:t>	Pertanyaan tertutup yang sempit dalam fokus dan membatasi kebebasan orang yang diwawancarai untuk menentukan jumlah dan jenis informasi yang ditawarkan.</a:t>
            </a:r>
          </a:p>
          <a:p>
            <a:pPr marL="0" indent="0" algn="just">
              <a:buNone/>
            </a:pPr>
            <a:r>
              <a:rPr lang="id-ID" u="sng" dirty="0">
                <a:latin typeface="Comic Sans MS" pitchFamily="66" charset="0"/>
              </a:rPr>
              <a:t>Pertanyaan cukup tertutup </a:t>
            </a:r>
          </a:p>
          <a:p>
            <a:pPr marL="0" indent="0" algn="just">
              <a:buNone/>
            </a:pPr>
            <a:r>
              <a:rPr lang="id-ID" dirty="0">
                <a:latin typeface="Comic Sans MS" pitchFamily="66" charset="0"/>
              </a:rPr>
              <a:t>	Pertanyaan cukup tertutup meminta jawaban yang spesifik, potongan informasi atau satu bit informasi, contoh :</a:t>
            </a:r>
          </a:p>
        </p:txBody>
      </p:sp>
      <p:pic>
        <p:nvPicPr>
          <p:cNvPr id="2097160" name="Picture 2" descr="C:\Program Files (x86)\Microsoft Office\MEDIA\CAGCAT10\j0286034.wmf"/>
          <p:cNvPicPr>
            <a:picLocks noChangeAspect="1" noChangeArrowheads="1"/>
          </p:cNvPicPr>
          <p:nvPr/>
        </p:nvPicPr>
        <p:blipFill>
          <a:blip r:embed="rId2"/>
          <a:srcRect/>
          <a:stretch>
            <a:fillRect/>
          </a:stretch>
        </p:blipFill>
        <p:spPr bwMode="auto">
          <a:xfrm>
            <a:off x="11273028" y="5694219"/>
            <a:ext cx="918972" cy="1163782"/>
          </a:xfrm>
          <a:prstGeom prst="rect">
            <a:avLst/>
          </a:prstGeom>
          <a:noFill/>
        </p:spPr>
      </p:pic>
      <p:pic>
        <p:nvPicPr>
          <p:cNvPr id="2097161" name="Picture 3" descr="C:\Program Files (x86)\Microsoft Office\MEDIA\CAGCAT10\j0286034.wmf"/>
          <p:cNvPicPr>
            <a:picLocks noChangeAspect="1" noChangeArrowheads="1"/>
          </p:cNvPicPr>
          <p:nvPr/>
        </p:nvPicPr>
        <p:blipFill>
          <a:blip r:embed="rId2"/>
          <a:srcRect/>
          <a:stretch>
            <a:fillRect/>
          </a:stretch>
        </p:blipFill>
        <p:spPr bwMode="auto">
          <a:xfrm rot="20697893">
            <a:off x="10239603" y="5799311"/>
            <a:ext cx="918972" cy="1003678"/>
          </a:xfrm>
          <a:prstGeom prst="rect">
            <a:avLst/>
          </a:prstGeom>
          <a:noFill/>
        </p:spPr>
      </p:pic>
      <p:pic>
        <p:nvPicPr>
          <p:cNvPr id="2097162" name="Picture 4" descr="C:\Program Files (x86)\Microsoft Office\MEDIA\CAGCAT10\j0286034.wmf"/>
          <p:cNvPicPr>
            <a:picLocks noChangeAspect="1" noChangeArrowheads="1"/>
          </p:cNvPicPr>
          <p:nvPr/>
        </p:nvPicPr>
        <p:blipFill>
          <a:blip r:embed="rId2"/>
          <a:srcRect/>
          <a:stretch>
            <a:fillRect/>
          </a:stretch>
        </p:blipFill>
        <p:spPr bwMode="auto">
          <a:xfrm rot="1115839">
            <a:off x="9224841" y="5896440"/>
            <a:ext cx="918972" cy="885139"/>
          </a:xfrm>
          <a:prstGeom prst="rect">
            <a:avLst/>
          </a:prstGeom>
          <a:noFill/>
        </p:spPr>
      </p:pic>
      <p:pic>
        <p:nvPicPr>
          <p:cNvPr id="2097163" name="Picture 5" descr="C:\Program Files (x86)\Microsoft Office\MEDIA\CAGCAT10\j0286034.wmf"/>
          <p:cNvPicPr>
            <a:picLocks noChangeAspect="1" noChangeArrowheads="1"/>
          </p:cNvPicPr>
          <p:nvPr/>
        </p:nvPicPr>
        <p:blipFill>
          <a:blip r:embed="rId2"/>
          <a:srcRect/>
          <a:stretch>
            <a:fillRect/>
          </a:stretch>
        </p:blipFill>
        <p:spPr bwMode="auto">
          <a:xfrm>
            <a:off x="8188719" y="5972862"/>
            <a:ext cx="918972" cy="885139"/>
          </a:xfrm>
          <a:prstGeom prst="rect">
            <a:avLst/>
          </a:prstGeom>
          <a:noFill/>
        </p:spPr>
      </p:pic>
    </p:spTree>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4" name="Content Placeholder 2"/>
          <p:cNvSpPr>
            <a:spLocks noGrp="1"/>
          </p:cNvSpPr>
          <p:nvPr>
            <p:ph idx="1"/>
          </p:nvPr>
        </p:nvSpPr>
        <p:spPr>
          <a:xfrm>
            <a:off x="1593273" y="203915"/>
            <a:ext cx="9601200" cy="4901485"/>
          </a:xfrm>
          <a:ln>
            <a:solidFill>
              <a:srgbClr val="7030A0"/>
            </a:solidFill>
          </a:ln>
        </p:spPr>
        <p:style>
          <a:lnRef idx="2">
            <a:schemeClr val="accent3"/>
          </a:lnRef>
          <a:fillRef idx="1">
            <a:schemeClr val="lt1"/>
          </a:fillRef>
          <a:effectRef idx="0">
            <a:schemeClr val="accent3"/>
          </a:effectRef>
          <a:fontRef idx="minor">
            <a:schemeClr val="dk1"/>
          </a:fontRef>
        </p:style>
        <p:txBody>
          <a:bodyPr>
            <a:normAutofit/>
          </a:bodyPr>
          <a:lstStyle/>
          <a:p>
            <a:pPr marL="457200" indent="-457200" algn="just">
              <a:buFont typeface="+mj-lt"/>
              <a:buAutoNum type="alphaLcPeriod"/>
            </a:pPr>
            <a:r>
              <a:rPr lang="id-ID" dirty="0">
                <a:latin typeface="Comic Sans MS" pitchFamily="66" charset="0"/>
              </a:rPr>
              <a:t>Kursus akuntasi apa yang pernah anda ikuti?</a:t>
            </a:r>
          </a:p>
          <a:p>
            <a:pPr marL="457200" indent="-457200" algn="just">
              <a:buFont typeface="+mj-lt"/>
              <a:buAutoNum type="alphaLcPeriod"/>
            </a:pPr>
            <a:r>
              <a:rPr lang="id-ID" dirty="0">
                <a:latin typeface="Comic Sans MS" pitchFamily="66" charset="0"/>
              </a:rPr>
              <a:t>Berapa usia anda?</a:t>
            </a:r>
          </a:p>
          <a:p>
            <a:pPr marL="0" indent="0" algn="just">
              <a:buNone/>
            </a:pPr>
            <a:r>
              <a:rPr lang="id-ID" u="sng" dirty="0">
                <a:latin typeface="Comic Sans MS" pitchFamily="66" charset="0"/>
              </a:rPr>
              <a:t>Pertanyaan sangat tertutup</a:t>
            </a:r>
          </a:p>
          <a:p>
            <a:pPr marL="0" indent="0" algn="just">
              <a:buNone/>
            </a:pPr>
            <a:r>
              <a:rPr lang="id-ID" dirty="0">
                <a:latin typeface="Comic Sans MS" pitchFamily="66" charset="0"/>
              </a:rPr>
              <a:t>	Pertanyaan sangat tertutup membuat responden harus memilih jawaban yang sesuai daftar, mirip dengan tes pilihan ganda. Pertanyaan sangat tertutup mungkin muncul di kuisioner kerja yang meminta pelamar untuk memeriksa penyakit atau penyakit yang mereka alami. Yang diwawancarai harus memilih daftar yang ditentukan tanpa kebebasan untuk memberikan alasan.</a:t>
            </a:r>
          </a:p>
          <a:p>
            <a:pPr marL="0" indent="0" algn="just">
              <a:buNone/>
            </a:pPr>
            <a:r>
              <a:rPr lang="id-ID" dirty="0">
                <a:latin typeface="Comic Sans MS" pitchFamily="66" charset="0"/>
              </a:rPr>
              <a:t>	Pertanyaan sangat tertutup sering meminta jawaban antara dua pilihan, seperti :</a:t>
            </a:r>
          </a:p>
          <a:p>
            <a:pPr marL="457200" indent="-457200" algn="just">
              <a:buFont typeface="+mj-lt"/>
              <a:buAutoNum type="alphaLcPeriod"/>
            </a:pPr>
            <a:r>
              <a:rPr lang="id-ID" dirty="0">
                <a:latin typeface="Comic Sans MS" pitchFamily="66" charset="0"/>
              </a:rPr>
              <a:t>Apakah anda membeli minuman reguler atau diet?</a:t>
            </a:r>
          </a:p>
          <a:p>
            <a:pPr marL="457200" indent="-457200" algn="just">
              <a:buFont typeface="+mj-lt"/>
              <a:buAutoNum type="alphaLcPeriod"/>
            </a:pPr>
            <a:r>
              <a:rPr lang="id-ID" dirty="0">
                <a:latin typeface="Comic Sans MS" pitchFamily="66" charset="0"/>
              </a:rPr>
              <a:t>Apakah anda biasanya membeli minum ringan dengan atau tanpa kafein?</a:t>
            </a:r>
          </a:p>
        </p:txBody>
      </p:sp>
      <p:pic>
        <p:nvPicPr>
          <p:cNvPr id="2097164" name="Picture 2" descr="C:\Program Files (x86)\Microsoft Office\MEDIA\CAGCAT10\j0291984.wmf"/>
          <p:cNvPicPr>
            <a:picLocks noChangeAspect="1" noChangeArrowheads="1"/>
          </p:cNvPicPr>
          <p:nvPr/>
        </p:nvPicPr>
        <p:blipFill>
          <a:blip r:embed="rId2"/>
          <a:srcRect/>
          <a:stretch>
            <a:fillRect/>
          </a:stretch>
        </p:blipFill>
        <p:spPr bwMode="auto">
          <a:xfrm>
            <a:off x="0" y="4833325"/>
            <a:ext cx="1807769" cy="1913839"/>
          </a:xfrm>
          <a:prstGeom prst="rect">
            <a:avLst/>
          </a:prstGeom>
          <a:noFill/>
        </p:spPr>
      </p:pic>
      <p:pic>
        <p:nvPicPr>
          <p:cNvPr id="2097165" name="Picture 4" descr="C:\Program Files (x86)\Microsoft Office\MEDIA\OFFICE14\Lines\BD14710_.gif"/>
          <p:cNvPicPr>
            <a:picLocks noChangeAspect="1" noChangeArrowheads="1"/>
          </p:cNvPicPr>
          <p:nvPr/>
        </p:nvPicPr>
        <p:blipFill>
          <a:blip r:embed="rId3"/>
          <a:srcRect/>
          <a:stretch>
            <a:fillRect/>
          </a:stretch>
        </p:blipFill>
        <p:spPr bwMode="auto">
          <a:xfrm>
            <a:off x="1676400" y="5650739"/>
            <a:ext cx="10321636" cy="369335"/>
          </a:xfrm>
          <a:prstGeom prst="rect">
            <a:avLst/>
          </a:prstGeom>
          <a:noFill/>
        </p:spPr>
      </p:pic>
      <p:pic>
        <p:nvPicPr>
          <p:cNvPr id="2097166" name="Picture 5" descr="C:\Program Files (x86)\Microsoft Office\MEDIA\OFFICE14\Lines\BD14710_.gif"/>
          <p:cNvPicPr>
            <a:picLocks noChangeAspect="1" noChangeArrowheads="1"/>
          </p:cNvPicPr>
          <p:nvPr/>
        </p:nvPicPr>
        <p:blipFill>
          <a:blip r:embed="rId3"/>
          <a:srcRect/>
          <a:stretch>
            <a:fillRect/>
          </a:stretch>
        </p:blipFill>
        <p:spPr bwMode="auto">
          <a:xfrm rot="5400000">
            <a:off x="8922760" y="2760130"/>
            <a:ext cx="5715000" cy="435552"/>
          </a:xfrm>
          <a:prstGeom prst="rect">
            <a:avLst/>
          </a:prstGeom>
          <a:noFill/>
        </p:spPr>
      </p:pic>
    </p:spTree>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Content Placeholder 2"/>
          <p:cNvSpPr>
            <a:spLocks noGrp="1"/>
          </p:cNvSpPr>
          <p:nvPr>
            <p:ph idx="1"/>
          </p:nvPr>
        </p:nvSpPr>
        <p:spPr>
          <a:xfrm>
            <a:off x="1731818" y="147521"/>
            <a:ext cx="9601200" cy="5726806"/>
          </a:xfrm>
          <a:ln>
            <a:solidFill>
              <a:srgbClr val="FF0000"/>
            </a:solidFill>
          </a:ln>
        </p:spPr>
        <p:style>
          <a:lnRef idx="2">
            <a:schemeClr val="accent6"/>
          </a:lnRef>
          <a:fillRef idx="1">
            <a:schemeClr val="lt1"/>
          </a:fillRef>
          <a:effectRef idx="0">
            <a:schemeClr val="accent6"/>
          </a:effectRef>
          <a:fontRef idx="minor">
            <a:schemeClr val="dk1"/>
          </a:fontRef>
        </p:style>
        <p:txBody>
          <a:bodyPr>
            <a:noAutofit/>
          </a:bodyPr>
          <a:lstStyle/>
          <a:p>
            <a:pPr marL="0" indent="0" algn="just">
              <a:buNone/>
            </a:pPr>
            <a:r>
              <a:rPr lang="id-ID" u="sng" dirty="0">
                <a:latin typeface="Comic Sans MS" pitchFamily="66" charset="0"/>
              </a:rPr>
              <a:t>Pertanyaan tertutup memiliki keuntungan</a:t>
            </a:r>
          </a:p>
          <a:p>
            <a:pPr marL="0" indent="0" algn="just">
              <a:buNone/>
            </a:pPr>
            <a:r>
              <a:rPr lang="id-ID" dirty="0">
                <a:latin typeface="Comic Sans MS" pitchFamily="66" charset="0"/>
              </a:rPr>
              <a:t>	Dengan pertanyaan tertutup, pewawancara dapat mengontrol panjang responden menjawab dan paduan untuk informasi spesifik yang diperlukan. Pertanyaan tertutup memerlukan sedikit usaha dari salah satu pihak dan memungkinkan anda untuk mengajukan pertanyaan lagi pada area yang lebih dalam waktu yang sedikit dan jawaban mudah untuk ditiru, ditabulasi, dan dianalisis dari satu wawnacara ke wawancara yang lain. inilah mengapa kebanyakan survey menggunakan pertanyaan tertutup.</a:t>
            </a:r>
          </a:p>
          <a:p>
            <a:pPr marL="0" indent="0" algn="just">
              <a:buNone/>
            </a:pPr>
            <a:r>
              <a:rPr lang="id-ID" u="sng" dirty="0">
                <a:latin typeface="Comic Sans MS" pitchFamily="66" charset="0"/>
              </a:rPr>
              <a:t>Pertanyaan tertutup memiliki kekurangan</a:t>
            </a:r>
          </a:p>
          <a:p>
            <a:pPr marL="0" indent="0" algn="just">
              <a:buNone/>
            </a:pPr>
            <a:r>
              <a:rPr lang="id-ID" dirty="0">
                <a:latin typeface="Comic Sans MS" pitchFamily="66" charset="0"/>
              </a:rPr>
              <a:t>	Jawaban untuk pertanyaan tertutup sering mengandung informasi yang terlalu sedikit, yang membutuhkan anda untuk mengajukan beberapa pertanyaan. Mereka tidak mengungkapkan mengapa seseorang memiliki sikap tertentu atau biasanya membuat pilihan tertentu. Pewawancara cenderung berbicara lebih dari narasumber ketika meminta pertanyaan tertutup, sehingga informasi kurang dipertukarkan. Yang diwawancarai tidak memiliki kesempatan untuk menjadi sukarelawan atau menjelaskan informasi. Responden dapat menilai, peringkat, pilih jawaban, atau mengatakan ya atau tidak tanpa mengetahui apa-apa tentang topik pembicaraan.</a:t>
            </a:r>
          </a:p>
        </p:txBody>
      </p:sp>
      <p:pic>
        <p:nvPicPr>
          <p:cNvPr id="2097167" name="Picture 2" descr="C:\Program Files (x86)\Microsoft Office\MEDIA\OFFICE14\Lines\BD21313_.gif"/>
          <p:cNvPicPr>
            <a:picLocks noChangeAspect="1" noChangeArrowheads="1"/>
          </p:cNvPicPr>
          <p:nvPr/>
        </p:nvPicPr>
        <p:blipFill>
          <a:blip r:embed="rId2"/>
          <a:srcRect/>
          <a:stretch>
            <a:fillRect/>
          </a:stretch>
        </p:blipFill>
        <p:spPr bwMode="auto">
          <a:xfrm>
            <a:off x="1260764" y="6054436"/>
            <a:ext cx="10612581" cy="443345"/>
          </a:xfrm>
          <a:prstGeom prst="rect">
            <a:avLst/>
          </a:prstGeom>
          <a:noFill/>
        </p:spPr>
      </p:pic>
    </p:spTree>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6" name="Content Placeholder 2"/>
          <p:cNvSpPr>
            <a:spLocks noGrp="1"/>
          </p:cNvSpPr>
          <p:nvPr>
            <p:ph idx="1"/>
          </p:nvPr>
        </p:nvSpPr>
        <p:spPr>
          <a:xfrm>
            <a:off x="1759527" y="236308"/>
            <a:ext cx="9601200" cy="6289183"/>
          </a:xfrm>
          <a:ln>
            <a:solidFill>
              <a:srgbClr val="C00000"/>
            </a:solidFill>
          </a:ln>
        </p:spPr>
        <p:style>
          <a:lnRef idx="2">
            <a:schemeClr val="accent4"/>
          </a:lnRef>
          <a:fillRef idx="1">
            <a:schemeClr val="lt1"/>
          </a:fillRef>
          <a:effectRef idx="0">
            <a:schemeClr val="accent4"/>
          </a:effectRef>
          <a:fontRef idx="minor">
            <a:schemeClr val="dk1"/>
          </a:fontRef>
        </p:style>
        <p:txBody>
          <a:bodyPr>
            <a:noAutofit/>
          </a:bodyPr>
          <a:lstStyle/>
          <a:p>
            <a:pPr marL="0" indent="0" algn="just">
              <a:lnSpc>
                <a:spcPct val="100000"/>
              </a:lnSpc>
              <a:buNone/>
            </a:pPr>
            <a:r>
              <a:rPr lang="id-ID" sz="1800" b="1" u="sng" dirty="0">
                <a:latin typeface="Comic Sans MS" pitchFamily="66" charset="0"/>
              </a:rPr>
              <a:t>3. Pertanyaan Primer dan Sekunder</a:t>
            </a:r>
          </a:p>
          <a:p>
            <a:pPr marL="0" indent="0" algn="just">
              <a:lnSpc>
                <a:spcPct val="100000"/>
              </a:lnSpc>
              <a:buNone/>
            </a:pPr>
            <a:r>
              <a:rPr lang="id-ID" sz="1800" dirty="0">
                <a:latin typeface="Comic Sans MS" pitchFamily="66" charset="0"/>
              </a:rPr>
              <a:t>	Pertanyaan primer memperkenalkan topik atau daerah baru dalam topik. Pertanyaan primer dan sekunder digunakan untuk menemukan informasi tambahan, sehingga mereka sering disebut menyelidiki, atau tindak lanjut pertanyaan.</a:t>
            </a:r>
          </a:p>
          <a:p>
            <a:pPr marL="0" indent="0" algn="just">
              <a:lnSpc>
                <a:spcPct val="100000"/>
              </a:lnSpc>
              <a:buNone/>
            </a:pPr>
            <a:r>
              <a:rPr lang="id-ID" sz="1800" dirty="0">
                <a:latin typeface="Comic Sans MS" pitchFamily="66" charset="0"/>
              </a:rPr>
              <a:t>	Pertanyaan sekunder sangat penting ketika seorang responden tidak menanggapi pertanyaan atau jawaban yang tampaknya tidak lengkap, dangkal, tidak jelas, tidak akurat.</a:t>
            </a:r>
          </a:p>
          <a:p>
            <a:pPr marL="0" indent="0" algn="just">
              <a:lnSpc>
                <a:spcPct val="100000"/>
              </a:lnSpc>
              <a:buNone/>
            </a:pPr>
            <a:r>
              <a:rPr lang="id-ID" sz="1800" u="sng" dirty="0">
                <a:latin typeface="Comic Sans MS" pitchFamily="66" charset="0"/>
              </a:rPr>
              <a:t>Jenis pertanyaan sekunder </a:t>
            </a:r>
          </a:p>
          <a:p>
            <a:pPr marL="457200" indent="-457200" algn="just">
              <a:lnSpc>
                <a:spcPct val="100000"/>
              </a:lnSpc>
              <a:buFont typeface="+mj-lt"/>
              <a:buAutoNum type="alphaLcParenR"/>
            </a:pPr>
            <a:r>
              <a:rPr lang="id-ID" sz="1800" i="1" dirty="0">
                <a:latin typeface="Comic Sans MS" pitchFamily="66" charset="0"/>
              </a:rPr>
              <a:t>Silent Probe, </a:t>
            </a:r>
            <a:r>
              <a:rPr lang="id-ID" sz="1800" dirty="0">
                <a:latin typeface="Comic Sans MS" pitchFamily="66" charset="0"/>
              </a:rPr>
              <a:t>digunakan apabila responden menjawab tidak lengkap atau responden tampaknya ragu untuk melanjutkan.</a:t>
            </a:r>
          </a:p>
          <a:p>
            <a:pPr marL="457200" indent="-457200" algn="just">
              <a:lnSpc>
                <a:spcPct val="100000"/>
              </a:lnSpc>
              <a:buFont typeface="+mj-lt"/>
              <a:buAutoNum type="alphaLcParenR"/>
            </a:pPr>
            <a:r>
              <a:rPr lang="id-ID" sz="1800" i="1" dirty="0">
                <a:latin typeface="Comic Sans MS" pitchFamily="66" charset="0"/>
              </a:rPr>
              <a:t>Nudging Probe, </a:t>
            </a:r>
            <a:r>
              <a:rPr lang="id-ID" sz="1800" dirty="0">
                <a:latin typeface="Comic Sans MS" pitchFamily="66" charset="0"/>
              </a:rPr>
              <a:t>digunakan apabila </a:t>
            </a:r>
            <a:r>
              <a:rPr lang="id-ID" sz="1800" i="1" dirty="0">
                <a:latin typeface="Comic Sans MS" pitchFamily="66" charset="0"/>
              </a:rPr>
              <a:t>silent probe </a:t>
            </a:r>
            <a:r>
              <a:rPr lang="id-ID" sz="1800" dirty="0">
                <a:latin typeface="Comic Sans MS" pitchFamily="66" charset="0"/>
              </a:rPr>
              <a:t>gagal atau kata-kata yang tampaknya perlu untuk endaptkan jawaban lebih.</a:t>
            </a:r>
          </a:p>
          <a:p>
            <a:pPr marL="457200" indent="-457200" algn="just">
              <a:lnSpc>
                <a:spcPct val="100000"/>
              </a:lnSpc>
              <a:buFont typeface="+mj-lt"/>
              <a:buAutoNum type="alphaLcParenR"/>
            </a:pPr>
            <a:r>
              <a:rPr lang="id-ID" sz="1800" i="1" dirty="0">
                <a:latin typeface="Comic Sans MS" pitchFamily="66" charset="0"/>
              </a:rPr>
              <a:t>Clearinghouse Probe, </a:t>
            </a:r>
            <a:r>
              <a:rPr lang="id-ID" sz="1800" dirty="0">
                <a:latin typeface="Comic Sans MS" pitchFamily="66" charset="0"/>
              </a:rPr>
              <a:t>adalah alat yang penting untuk menemukan apakah serangkaian pertanyaan telah menemukan segala sesuatu yang penting pada sebuah pertanyaan atau isu.</a:t>
            </a:r>
          </a:p>
          <a:p>
            <a:pPr marL="457200" indent="-457200" algn="just">
              <a:lnSpc>
                <a:spcPct val="100000"/>
              </a:lnSpc>
              <a:buFont typeface="+mj-lt"/>
              <a:buAutoNum type="alphaLcParenR"/>
            </a:pPr>
            <a:r>
              <a:rPr lang="id-ID" sz="1800" i="1" dirty="0">
                <a:latin typeface="Comic Sans MS" pitchFamily="66" charset="0"/>
              </a:rPr>
              <a:t>Probling Informational, </a:t>
            </a:r>
            <a:r>
              <a:rPr lang="id-ID" sz="1800" dirty="0">
                <a:latin typeface="Comic Sans MS" pitchFamily="66" charset="0"/>
              </a:rPr>
              <a:t>adalah alat penting untuk mendapatkan infromasi tambahan.</a:t>
            </a:r>
          </a:p>
          <a:p>
            <a:pPr marL="457200" indent="-457200" algn="just">
              <a:lnSpc>
                <a:spcPct val="100000"/>
              </a:lnSpc>
              <a:buFont typeface="+mj-lt"/>
              <a:buAutoNum type="alphaLcParenR"/>
            </a:pPr>
            <a:r>
              <a:rPr lang="id-ID" sz="1800" dirty="0">
                <a:latin typeface="Comic Sans MS" pitchFamily="66" charset="0"/>
              </a:rPr>
              <a:t>Penyajian kembali probe, respon mungkin memberikan informasi yang tidak ada hubungannya dengan pertanyaan atau hanya menjawab sebagian pertanyaan.</a:t>
            </a:r>
          </a:p>
          <a:p>
            <a:pPr marL="0" indent="0" algn="just">
              <a:lnSpc>
                <a:spcPct val="100000"/>
              </a:lnSpc>
              <a:buNone/>
            </a:pPr>
            <a:endParaRPr lang="id-ID" sz="1800" i="1" dirty="0">
              <a:latin typeface="Comic Sans MS" pitchFamily="66" charset="0"/>
            </a:endParaRPr>
          </a:p>
        </p:txBody>
      </p:sp>
      <p:pic>
        <p:nvPicPr>
          <p:cNvPr id="2097168" name="Picture 3" descr="C:\Program Files (x86)\Microsoft Office\MEDIA\OFFICE14\Lines\BD21309_.gif"/>
          <p:cNvPicPr>
            <a:picLocks noChangeAspect="1" noChangeArrowheads="1"/>
          </p:cNvPicPr>
          <p:nvPr/>
        </p:nvPicPr>
        <p:blipFill>
          <a:blip r:embed="rId2"/>
          <a:srcRect/>
          <a:stretch>
            <a:fillRect/>
          </a:stretch>
        </p:blipFill>
        <p:spPr bwMode="auto">
          <a:xfrm>
            <a:off x="1759526" y="6513368"/>
            <a:ext cx="9559637" cy="209550"/>
          </a:xfrm>
          <a:prstGeom prst="rect">
            <a:avLst/>
          </a:prstGeom>
          <a:noFill/>
        </p:spPr>
      </p:pic>
    </p:spTree>
  </p:cSld>
  <p:clrMapOvr>
    <a:masterClrMapping/>
  </p:clrMapOvr>
  <p:transition spd="slow">
    <p:cover/>
  </p:transition>
</p:sld>
</file>

<file path=ppt/theme/theme1.xml><?xml version="1.0" encoding="utf-8"?>
<a:theme xmlns:a="http://schemas.openxmlformats.org/drawingml/2006/main" name="Crop">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1542</Words>
  <Application>Microsoft Office PowerPoint</Application>
  <PresentationFormat>Widescreen</PresentationFormat>
  <Paragraphs>76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Comic Sans MS</vt:lpstr>
      <vt:lpstr>Franklin Gothic Book</vt:lpstr>
      <vt:lpstr>Crop</vt:lpstr>
      <vt:lpstr>                               KELOMPOK 8               1. zahrani oktriya                          188600116               2. m. kahfial qausar gtg               188600130               3. jessika klaudia hutagalung  188600140               4. harry gusramli rangkuti         188600157               5. siti zubaidah br. Bangun         188600120</vt:lpstr>
      <vt:lpstr>Types of interviews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Jenis-jenis wawancara</dc:title>
  <dc:creator>HP</dc:creator>
  <cp:lastModifiedBy>Muhammad Dandy</cp:lastModifiedBy>
  <cp:revision>1</cp:revision>
  <dcterms:created xsi:type="dcterms:W3CDTF">2020-05-03T21:46:41Z</dcterms:created>
  <dcterms:modified xsi:type="dcterms:W3CDTF">2020-07-31T16:04:05Z</dcterms:modified>
</cp:coreProperties>
</file>