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0"/>
  </p:notesMasterIdLst>
  <p:sldIdLst>
    <p:sldId id="256" r:id="rId4"/>
    <p:sldId id="261" r:id="rId5"/>
    <p:sldId id="265" r:id="rId6"/>
    <p:sldId id="274" r:id="rId7"/>
    <p:sldId id="298" r:id="rId8"/>
    <p:sldId id="299" r:id="rId9"/>
    <p:sldId id="269" r:id="rId10"/>
    <p:sldId id="300" r:id="rId11"/>
    <p:sldId id="301" r:id="rId12"/>
    <p:sldId id="302" r:id="rId13"/>
    <p:sldId id="303" r:id="rId14"/>
    <p:sldId id="304" r:id="rId15"/>
    <p:sldId id="306" r:id="rId16"/>
    <p:sldId id="305" r:id="rId17"/>
    <p:sldId id="292" r:id="rId18"/>
    <p:sldId id="262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6196" autoAdjust="0"/>
  </p:normalViewPr>
  <p:slideViewPr>
    <p:cSldViewPr>
      <p:cViewPr varScale="1">
        <p:scale>
          <a:sx n="89" d="100"/>
          <a:sy n="89" d="100"/>
        </p:scale>
        <p:origin x="78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2020-07-31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80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72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17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senpsikologi.com/cara-mendiagnosis-gangguan-kesehatan-mental-pada-anak" TargetMode="External"/><Relationship Id="rId2" Type="http://schemas.openxmlformats.org/officeDocument/2006/relationships/hyperlink" Target="https://dosenpsikologi.com/psikologi-diagnostik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senpsikologi.com/psikologi-sosia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senpsikologi.com/psikologi-kepribadian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senpsikologi.com/psikologi-konseli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96728" y="2067694"/>
            <a:ext cx="3384376" cy="1048242"/>
          </a:xfrm>
        </p:spPr>
        <p:txBody>
          <a:bodyPr/>
          <a:lstStyle/>
          <a:p>
            <a:pPr lvl="0"/>
            <a:r>
              <a:rPr lang="en-US" altLang="ko-KR" sz="3200" b="1">
                <a:solidFill>
                  <a:srgbClr val="57A7BD"/>
                </a:solidFill>
                <a:latin typeface="Adobe Caslon Pro Bold" panose="0205070206050A020403" pitchFamily="18" charset="0"/>
              </a:rPr>
              <a:t>Types of Interviews</a:t>
            </a:r>
            <a:endParaRPr lang="en-US" altLang="ko-KR" sz="3200" b="1" dirty="0">
              <a:solidFill>
                <a:srgbClr val="57A7BD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Kelompok</a:t>
            </a:r>
            <a:r>
              <a:rPr lang="en-US" altLang="ko-KR" dirty="0"/>
              <a:t> 8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311361"/>
            <a:ext cx="7524328" cy="86042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 PSIKODIAGNOSTIKA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1052" y="1667938"/>
            <a:ext cx="5832648" cy="3046988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psikodiagnostika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inti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jenis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psikologi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Jenis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 </a:t>
            </a:r>
            <a:r>
              <a:rPr lang="en-US" i="1" u="sng" dirty="0" err="1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psikologi</a:t>
            </a:r>
            <a:r>
              <a:rPr lang="en-US" i="1" u="sng" dirty="0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 </a:t>
            </a:r>
            <a:r>
              <a:rPr lang="en-US" i="1" u="sng" dirty="0" err="1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diagnostik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berguna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menggali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mengetahui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permasalahan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apa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sedang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dihadapi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seseorang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Proses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mungkin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membutuhkan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keterampilan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berkomunikasi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Pendekatan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sikap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simpati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empati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mendengarkan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teknik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sebaiknya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dipakai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supaya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klien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bebas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berbicara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 </a:t>
            </a:r>
            <a:r>
              <a:rPr lang="en-US" i="1" dirty="0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Cara </a:t>
            </a:r>
            <a:r>
              <a:rPr lang="en-US" i="1" dirty="0" err="1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mendiagnosis</a:t>
            </a:r>
            <a:r>
              <a:rPr lang="en-US" i="1" dirty="0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gangguan</a:t>
            </a:r>
            <a:r>
              <a:rPr lang="en-US" i="1" dirty="0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kesehatan</a:t>
            </a:r>
            <a:r>
              <a:rPr lang="en-US" i="1" dirty="0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 mental </a:t>
            </a:r>
            <a:r>
              <a:rPr lang="en-US" i="1" dirty="0" err="1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pada</a:t>
            </a:r>
            <a:r>
              <a:rPr lang="en-US" i="1" dirty="0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dobe Caslon Pro" panose="0205050205050A020403" pitchFamily="18" charset="0"/>
                <a:hlinkClick r:id="rId3"/>
              </a:rPr>
              <a:t>anak</a:t>
            </a:r>
            <a:r>
              <a:rPr lang="en-US" i="1" dirty="0">
                <a:solidFill>
                  <a:schemeClr val="bg1"/>
                </a:solidFill>
                <a:latin typeface="Adobe Caslon Pro" panose="0205050205050A020403" pitchFamily="18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contoh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orang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tua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</a:p>
          <a:p>
            <a:endParaRPr lang="en-US" altLang="ko-KR" sz="1200" dirty="0">
              <a:solidFill>
                <a:schemeClr val="bg1"/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0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280821"/>
            <a:ext cx="7524328" cy="98844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 TERFOKUS PADA KELOMPOK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1052" y="1667938"/>
            <a:ext cx="5832648" cy="2862322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seorang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dikelilingi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beberapa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responden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membahas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mengenai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permasalahan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tengah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mereka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hadapi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Biasanya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permasalahan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satu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persamaan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menanyakan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hal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sama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menanyakan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responden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mengetahui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tanggapan-tanggapan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mereka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jawaban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terkumpul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maka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membantu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memilah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apa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saja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dijadikan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solusi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rangkuman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hasil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156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54439" y="490277"/>
            <a:ext cx="7524328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 TRADISIONAL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1052" y="1667938"/>
            <a:ext cx="5832648" cy="3139321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tradisional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lain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sifat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konvensional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Proses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biasanya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hanya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jawab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Unsur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psikologi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masuk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hanya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terkait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jawab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sana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mungkin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memperhatikan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unsur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lain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karena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hanya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berfokus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jawaban-jawaban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dirumuskan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kesimpulan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terkait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permasalahan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psikologi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nantinya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juga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umum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mengetahui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bagaimana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jalannya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Umumnya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 </a:t>
            </a:r>
            <a:r>
              <a:rPr lang="en-US" i="1" u="sng" dirty="0" err="1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psikologi</a:t>
            </a:r>
            <a:r>
              <a:rPr lang="en-US" i="1" u="sng" dirty="0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 </a:t>
            </a:r>
            <a:r>
              <a:rPr lang="en-US" i="1" u="sng" dirty="0" err="1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sosial</a:t>
            </a:r>
            <a:r>
              <a:rPr lang="en-US" i="1" dirty="0">
                <a:solidFill>
                  <a:schemeClr val="bg1"/>
                </a:solidFill>
                <a:latin typeface="Adobe Caslon Pro" panose="0205050205050A020403" pitchFamily="18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menggunakannya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218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54439" y="490277"/>
            <a:ext cx="7524328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 PERSUASIF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1052" y="1667938"/>
            <a:ext cx="5832648" cy="2308324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Sesuai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namanya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persuasif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biasanya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memberikan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ajakan-ajakan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tertentu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Proses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hanya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sekedar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mencari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klien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tetapi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juga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menghubungkan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klien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kemudian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dijadikan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jembatan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agar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terjadi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sikap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mengarah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solusi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klien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terutama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bagi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mereka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suka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mendapatkan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panduan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solusi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orang lain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daripada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mencari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solusi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30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54439" y="490277"/>
            <a:ext cx="7524328" cy="57606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 INFORMATIF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02114" y="1453580"/>
            <a:ext cx="5832648" cy="3139321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informatif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menggali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seseorang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dimana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berfokus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klien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jawaban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klien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dielaborasi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dikembangkan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sedemikian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rupa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jawaban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semakin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rinci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Proses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juga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membutuhkan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keterampilan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Tentu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saja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menggali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diharapkan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penyelesaian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masalah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komprehensif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nantinya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menelaah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 </a:t>
            </a:r>
            <a:r>
              <a:rPr lang="en-US" u="sng" dirty="0" err="1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psikologi</a:t>
            </a:r>
            <a:r>
              <a:rPr lang="en-US" u="sng" dirty="0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kepribadian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kita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memakai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supaya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data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diambil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menyeluruh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0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7"/>
          <p:cNvSpPr/>
          <p:nvPr/>
        </p:nvSpPr>
        <p:spPr>
          <a:xfrm rot="2539017">
            <a:off x="1247791" y="2185900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7"/>
          <p:cNvSpPr/>
          <p:nvPr/>
        </p:nvSpPr>
        <p:spPr>
          <a:xfrm rot="2539017">
            <a:off x="4632167" y="2185901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25547" y="547281"/>
            <a:ext cx="7524328" cy="57606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117" y="1707654"/>
            <a:ext cx="6006079" cy="3262432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Ada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delapan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jenis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dalam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psikologi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dapat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kita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pelajari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yaitu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terpimpin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bebas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bebas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terpimpin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terfokus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pada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kelompok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psikodiagnostik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persuatif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informative,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tradisional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terfokus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pada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kelompok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sendiri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dalam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psikologi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digunakan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menggali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mengenai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keluhan-keluhan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seseorang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menjadi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penting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sebab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adalah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bagian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bagaimana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proses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pencarian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terkait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kondisi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klien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pada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saat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itu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adanya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, proses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terapeutik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juga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dilaksanakan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baik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. Kita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mengidentifikasi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masalah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seseorang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menggali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apa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saja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diperlukan</a:t>
            </a:r>
            <a:r>
              <a:rPr lang="en-US" sz="1600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Adobe Caslon Pro" panose="0205050205050A020403" pitchFamily="18" charset="0"/>
              </a:rPr>
              <a:t> </a:t>
            </a:r>
            <a:endParaRPr lang="en-US" sz="1600" dirty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67172" y="4611656"/>
            <a:ext cx="1520361" cy="287239"/>
            <a:chOff x="4667172" y="4611656"/>
            <a:chExt cx="1520361" cy="287239"/>
          </a:xfrm>
        </p:grpSpPr>
        <p:sp>
          <p:nvSpPr>
            <p:cNvPr id="19" name="Rounded Rectangle 18"/>
            <p:cNvSpPr/>
            <p:nvPr/>
          </p:nvSpPr>
          <p:spPr>
            <a:xfrm rot="2573601">
              <a:off x="4667172" y="4611656"/>
              <a:ext cx="1520361" cy="108000"/>
            </a:xfrm>
            <a:custGeom>
              <a:avLst/>
              <a:gdLst/>
              <a:ahLst/>
              <a:cxnLst/>
              <a:rect l="l" t="t" r="r" b="b"/>
              <a:pathLst>
                <a:path w="1520361" h="108000">
                  <a:moveTo>
                    <a:pt x="15817" y="15816"/>
                  </a:moveTo>
                  <a:cubicBezTo>
                    <a:pt x="25589" y="6044"/>
                    <a:pt x="39089" y="0"/>
                    <a:pt x="54000" y="0"/>
                  </a:cubicBezTo>
                  <a:lnTo>
                    <a:pt x="1520361" y="0"/>
                  </a:lnTo>
                  <a:lnTo>
                    <a:pt x="1404111" y="108000"/>
                  </a:lnTo>
                  <a:lnTo>
                    <a:pt x="54001" y="108000"/>
                  </a:lnTo>
                  <a:cubicBezTo>
                    <a:pt x="24178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7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573601">
              <a:off x="4829362" y="4790895"/>
              <a:ext cx="993679" cy="108000"/>
            </a:xfrm>
            <a:custGeom>
              <a:avLst/>
              <a:gdLst/>
              <a:ahLst/>
              <a:cxnLst/>
              <a:rect l="l" t="t" r="r" b="b"/>
              <a:pathLst>
                <a:path w="993679" h="108000">
                  <a:moveTo>
                    <a:pt x="15816" y="15816"/>
                  </a:moveTo>
                  <a:cubicBezTo>
                    <a:pt x="25588" y="6044"/>
                    <a:pt x="39088" y="0"/>
                    <a:pt x="54000" y="0"/>
                  </a:cubicBezTo>
                  <a:lnTo>
                    <a:pt x="993679" y="0"/>
                  </a:lnTo>
                  <a:lnTo>
                    <a:pt x="877430" y="108000"/>
                  </a:lnTo>
                  <a:lnTo>
                    <a:pt x="54000" y="108000"/>
                  </a:lnTo>
                  <a:cubicBezTo>
                    <a:pt x="24177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6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948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dobe Garamond Pro Bold" panose="020207020605060204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OUR TEAM</a:t>
            </a:r>
          </a:p>
        </p:txBody>
      </p:sp>
      <p:sp>
        <p:nvSpPr>
          <p:cNvPr id="5" name="Oval 4"/>
          <p:cNvSpPr/>
          <p:nvPr/>
        </p:nvSpPr>
        <p:spPr>
          <a:xfrm>
            <a:off x="1663099" y="1103965"/>
            <a:ext cx="619738" cy="60032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663099" y="1925841"/>
            <a:ext cx="619738" cy="570161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7912" y="1244303"/>
            <a:ext cx="586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 pitchFamily="34" charset="0"/>
              </a:rPr>
              <a:t>Cut </a:t>
            </a:r>
            <a:r>
              <a:rPr lang="en-US" altLang="ko-K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 pitchFamily="34" charset="0"/>
              </a:rPr>
              <a:t>hasanah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 pitchFamily="34" charset="0"/>
              </a:rPr>
              <a:t> (188600044) 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2034511"/>
            <a:ext cx="58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 pitchFamily="34" charset="0"/>
              </a:rPr>
              <a:t>Ahmad </a:t>
            </a:r>
            <a:r>
              <a:rPr lang="en-US" altLang="ko-K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 pitchFamily="34" charset="0"/>
              </a:rPr>
              <a:t>Riza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 pitchFamily="34" charset="0"/>
              </a:rPr>
              <a:t>Fahlepi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 pitchFamily="34" charset="0"/>
              </a:rPr>
              <a:t> (188600047)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2898" y="2950375"/>
            <a:ext cx="583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Haris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Yuda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Pranata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 (188600020)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370154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Irmawanti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 (188600059)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  <a:cs typeface="Arial" pitchFamily="34" charset="0"/>
            </a:endParaRPr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1848797" y="1284566"/>
            <a:ext cx="259987" cy="2409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1823962" y="2064126"/>
            <a:ext cx="257599" cy="2750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63099" y="2698978"/>
            <a:ext cx="619738" cy="570161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72374" y="3472115"/>
            <a:ext cx="619738" cy="570161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1672374" y="4264818"/>
            <a:ext cx="619738" cy="570161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3687" y="445271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M.Fadillah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Furqon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 pitchFamily="34" charset="0"/>
              </a:rPr>
              <a:t> (188600005)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  <a:cs typeface="Arial" pitchFamily="34" charset="0"/>
            </a:endParaRPr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1848797" y="2856333"/>
            <a:ext cx="257599" cy="2750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1848797" y="3643682"/>
            <a:ext cx="257599" cy="2750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1848797" y="4452711"/>
            <a:ext cx="232764" cy="2750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Adobe Caslon Pro" panose="0205050205050A020403" pitchFamily="18" charset="0"/>
              </a:rPr>
              <a:t>Jenis-jenis</a:t>
            </a:r>
            <a:r>
              <a:rPr lang="en-US" altLang="ko-KR" dirty="0"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latin typeface="Adobe Caslon Pro" panose="0205050205050A020403" pitchFamily="18" charset="0"/>
              </a:rPr>
              <a:t>wawancara</a:t>
            </a:r>
            <a:endParaRPr lang="ko-KR" altLang="en-US" dirty="0">
              <a:latin typeface="Adobe Caslon Pro" panose="0205050205050A0204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Dalam</a:t>
            </a:r>
            <a:r>
              <a:rPr lang="en-US" altLang="ko-KR" dirty="0"/>
              <a:t> </a:t>
            </a:r>
            <a:r>
              <a:rPr lang="en-US" altLang="ko-KR" dirty="0" err="1"/>
              <a:t>Psikologi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flipH="1">
            <a:off x="807737" y="987574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>
            <a:off x="1142577" y="1531392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1534429" y="1821758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2392915" y="221689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72372" y="1059571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26055" y="1628247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17823" y="1830513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76280" y="2139571"/>
            <a:ext cx="1800000" cy="1868576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598" y="276699"/>
            <a:ext cx="9144000" cy="576064"/>
          </a:xfrm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Ada 8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jenis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dalam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psikologi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54578" y="2426606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4498" y="319207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Wawancara</a:t>
            </a:r>
            <a:r>
              <a:rPr lang="en-US" altLang="ko-KR" sz="16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Bebas</a:t>
            </a:r>
            <a:r>
              <a:rPr lang="en-US" altLang="ko-KR" sz="16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Terpimpin</a:t>
            </a:r>
            <a:endParaRPr lang="ko-KR" altLang="en-US" sz="16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8873" y="2793731"/>
            <a:ext cx="112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Wawancara</a:t>
            </a:r>
            <a:r>
              <a:rPr lang="en-US" altLang="ko-KR" sz="14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Bebas</a:t>
            </a:r>
            <a:endParaRPr lang="ko-KR" altLang="en-US" sz="14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8873" y="2758785"/>
            <a:ext cx="122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Wawancara</a:t>
            </a:r>
            <a:r>
              <a:rPr lang="en-US" altLang="ko-KR" sz="14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Terpimpin</a:t>
            </a:r>
            <a:endParaRPr lang="ko-KR" altLang="en-US" sz="14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0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flipH="1">
            <a:off x="807737" y="987574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>
            <a:off x="1142577" y="1531392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1534429" y="1821758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2392915" y="221689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72372" y="1059571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26055" y="1628247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17823" y="1830513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76280" y="2139571"/>
            <a:ext cx="1800000" cy="1868576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8372"/>
            <a:ext cx="9144000" cy="670280"/>
          </a:xfrm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Ada 8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jenis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dalam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psikologi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54578" y="2426606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4498" y="319207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Wawancara</a:t>
            </a:r>
            <a:r>
              <a:rPr lang="en-US" altLang="ko-KR" sz="16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Terfokus</a:t>
            </a:r>
            <a:r>
              <a:rPr lang="en-US" altLang="ko-KR" sz="16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Pada</a:t>
            </a:r>
            <a:r>
              <a:rPr lang="en-US" altLang="ko-KR" sz="16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Kelompok</a:t>
            </a:r>
            <a:endParaRPr lang="ko-KR" altLang="en-US" sz="16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8873" y="2793731"/>
            <a:ext cx="112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Wawancara</a:t>
            </a:r>
            <a:r>
              <a:rPr lang="en-US" altLang="ko-KR" sz="14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Tradisional</a:t>
            </a:r>
            <a:endParaRPr lang="ko-KR" altLang="en-US" sz="14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8873" y="2758785"/>
            <a:ext cx="1224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Wawancara</a:t>
            </a:r>
            <a:r>
              <a:rPr lang="en-US" altLang="ko-KR" sz="14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Psikogiagnostika</a:t>
            </a:r>
            <a:endParaRPr lang="ko-KR" altLang="en-US" sz="14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9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flipH="1">
            <a:off x="807737" y="987574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>
            <a:off x="1142577" y="1531392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1534429" y="1821758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2392915" y="221689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72372" y="1059571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26055" y="1628247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17823" y="1830513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76280" y="2139571"/>
            <a:ext cx="1800000" cy="1868576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21937"/>
            <a:ext cx="9144000" cy="576064"/>
          </a:xfrm>
          <a:ln>
            <a:noFill/>
          </a:ln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Ada 8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jenis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dalam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psikologi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54578" y="2426606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82217" y="327051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And…</a:t>
            </a:r>
            <a:endParaRPr lang="ko-KR" altLang="en-US" sz="16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8873" y="2793731"/>
            <a:ext cx="112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Wawancara</a:t>
            </a:r>
            <a:r>
              <a:rPr lang="en-US" altLang="ko-KR" sz="14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Informatif</a:t>
            </a:r>
            <a:endParaRPr lang="ko-KR" altLang="en-US" sz="14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8873" y="2758785"/>
            <a:ext cx="122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Wawancara</a:t>
            </a:r>
            <a:r>
              <a:rPr lang="en-US" altLang="ko-KR" sz="14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Persuatif</a:t>
            </a:r>
            <a:endParaRPr lang="ko-KR" altLang="en-US" sz="14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9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369508"/>
            <a:ext cx="7524328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 TERPIMPIN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1662248"/>
            <a:ext cx="5832648" cy="2031325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terpimpin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biasanya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memandu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” orang lain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selama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berlangsungnya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penggalian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Jenis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pertanyaan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juga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cenderung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berupa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pertanyaan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tertutup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dimana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pertanyaan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dijawab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cukup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singkat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Biasanya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jenis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mendapatkan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respon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daftar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pertanyaan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efektivitas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waktu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terpelihara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endParaRPr lang="en-US" altLang="ko-KR" sz="1200" dirty="0">
              <a:solidFill>
                <a:schemeClr val="bg1"/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1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369508"/>
            <a:ext cx="7524328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 BEBAS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1662248"/>
            <a:ext cx="5832648" cy="3139321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Berkebalikan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terpimpin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proses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cenderung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membebaskan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responden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memberikan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jawabannya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Pertanyaan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biasanya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juga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pertanyaan-pertanyaaan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terbuka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seperti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misalnya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diawali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kata “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bagaimana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”.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bebas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umumnya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memerlukan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ketelitian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menangkap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poin-poin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penting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disampaikan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responden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diambil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mentah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tetapi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dianalisis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kembali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didapatkan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data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tepat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 </a:t>
            </a:r>
            <a:r>
              <a:rPr lang="en-US" i="1" u="sng" dirty="0" err="1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Psikologi</a:t>
            </a:r>
            <a:r>
              <a:rPr lang="en-US" i="1" u="sng" dirty="0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 </a:t>
            </a:r>
            <a:r>
              <a:rPr lang="en-US" i="1" u="sng" dirty="0" err="1">
                <a:solidFill>
                  <a:schemeClr val="bg1"/>
                </a:solidFill>
                <a:latin typeface="Adobe Caslon Pro" panose="0205050205050A020403" pitchFamily="18" charset="0"/>
                <a:hlinkClick r:id="rId2"/>
              </a:rPr>
              <a:t>konseling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tepat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teknik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endParaRPr lang="en-US" altLang="ko-KR" sz="1200" dirty="0">
              <a:solidFill>
                <a:schemeClr val="bg1"/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7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457626"/>
            <a:ext cx="7524328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WAWANCARA</a:t>
            </a:r>
            <a:r>
              <a:rPr lang="en-US" altLang="ko-KR" sz="3200" dirty="0">
                <a:latin typeface="Adobe Caslon Pro" panose="0205050205050A020403" pitchFamily="18" charset="0"/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BEBAS TERPIMPIN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1662248"/>
            <a:ext cx="5832648" cy="3046988"/>
          </a:xfrm>
          <a:prstGeom prst="rect">
            <a:avLst/>
          </a:prstGeom>
          <a:solidFill>
            <a:srgbClr val="69B6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bebas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terpimpin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dikatakan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bentuk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kombinasi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bebas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terpimpin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Awal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mula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mungkin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memberikan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pertanyaan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terbuka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responden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Manakala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responden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sudah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bebas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mengungkapkan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apa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menjadi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pendapat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masalahnya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maka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mengarahkan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jalannya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pertanyaan-pertanyaan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tertutup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Jenis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wawancara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biasanya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bagaimana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responden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menentukan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sikap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menemukan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jawaban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mengenai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permasalahannya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akhir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nanti</a:t>
            </a:r>
            <a:r>
              <a:rPr lang="en-US" dirty="0">
                <a:solidFill>
                  <a:schemeClr val="bg1"/>
                </a:solidFill>
                <a:latin typeface="Adobe Caslon Pro" panose="0205050205050A020403" pitchFamily="18" charset="0"/>
              </a:rPr>
              <a:t>.</a:t>
            </a:r>
          </a:p>
          <a:p>
            <a:endParaRPr lang="en-US" altLang="ko-KR" sz="1200" dirty="0">
              <a:solidFill>
                <a:schemeClr val="bg1"/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700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796</Words>
  <Application>Microsoft Office PowerPoint</Application>
  <PresentationFormat>On-screen Show (16:9)</PresentationFormat>
  <Paragraphs>48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맑은 고딕</vt:lpstr>
      <vt:lpstr>Adobe Arabic</vt:lpstr>
      <vt:lpstr>Adobe Caslon Pro</vt:lpstr>
      <vt:lpstr>Adobe Caslon Pro Bold</vt:lpstr>
      <vt:lpstr>Adobe Garamond Pro Bold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Muhammad Dandy</cp:lastModifiedBy>
  <cp:revision>108</cp:revision>
  <dcterms:created xsi:type="dcterms:W3CDTF">2016-12-05T23:26:54Z</dcterms:created>
  <dcterms:modified xsi:type="dcterms:W3CDTF">2020-07-31T16:05:43Z</dcterms:modified>
</cp:coreProperties>
</file>