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5" r:id="rId6"/>
    <p:sldId id="260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EBACE-1569-4781-B9F2-DB56809229D3}" type="datetimeFigureOut">
              <a:rPr lang="en-US" smtClean="0"/>
              <a:t>7/31/2020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4308B-F28F-4CAB-AABD-3A15C2550CF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EBACE-1569-4781-B9F2-DB56809229D3}" type="datetimeFigureOut">
              <a:rPr lang="en-US" smtClean="0"/>
              <a:t>7/31/2020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4308B-F28F-4CAB-AABD-3A15C2550C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EBACE-1569-4781-B9F2-DB56809229D3}" type="datetimeFigureOut">
              <a:rPr lang="en-US" smtClean="0"/>
              <a:t>7/31/2020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4308B-F28F-4CAB-AABD-3A15C2550C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EBACE-1569-4781-B9F2-DB56809229D3}" type="datetimeFigureOut">
              <a:rPr lang="en-US" smtClean="0"/>
              <a:t>7/31/2020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4308B-F28F-4CAB-AABD-3A15C2550C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EBACE-1569-4781-B9F2-DB56809229D3}" type="datetimeFigureOut">
              <a:rPr lang="en-US" smtClean="0"/>
              <a:t>7/31/2020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4308B-F28F-4CAB-AABD-3A15C2550CF4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EBACE-1569-4781-B9F2-DB56809229D3}" type="datetimeFigureOut">
              <a:rPr lang="en-US" smtClean="0"/>
              <a:t>7/31/2020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4308B-F28F-4CAB-AABD-3A15C2550C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EBACE-1569-4781-B9F2-DB56809229D3}" type="datetimeFigureOut">
              <a:rPr lang="en-US" smtClean="0"/>
              <a:t>7/31/2020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4308B-F28F-4CAB-AABD-3A15C2550C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EBACE-1569-4781-B9F2-DB56809229D3}" type="datetimeFigureOut">
              <a:rPr lang="en-US" smtClean="0"/>
              <a:t>7/31/2020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4308B-F28F-4CAB-AABD-3A15C2550C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EBACE-1569-4781-B9F2-DB56809229D3}" type="datetimeFigureOut">
              <a:rPr lang="en-US" smtClean="0"/>
              <a:t>7/31/2020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4308B-F28F-4CAB-AABD-3A15C2550CF4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EBACE-1569-4781-B9F2-DB56809229D3}" type="datetimeFigureOut">
              <a:rPr lang="en-US" smtClean="0"/>
              <a:t>7/31/2020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4308B-F28F-4CAB-AABD-3A15C2550CF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FEBACE-1569-4781-B9F2-DB56809229D3}" type="datetimeFigureOut">
              <a:rPr lang="en-US" smtClean="0"/>
              <a:t>7/31/2020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04308B-F28F-4CAB-AABD-3A15C2550CF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FFEBACE-1569-4781-B9F2-DB56809229D3}" type="datetimeFigureOut">
              <a:rPr lang="en-US" smtClean="0"/>
              <a:t>7/31/2020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0704308B-F28F-4CAB-AABD-3A15C2550CF4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32560" y="685800"/>
            <a:ext cx="7406640" cy="6172200"/>
          </a:xfrm>
        </p:spPr>
        <p:txBody>
          <a:bodyPr>
            <a:normAutofit/>
          </a:bodyPr>
          <a:lstStyle/>
          <a:p>
            <a:pPr algn="ctr"/>
            <a:r>
              <a:rPr lang="en-US" sz="3200">
                <a:latin typeface="Times New Roman" pitchFamily="18" charset="0"/>
                <a:cs typeface="Times New Roman" pitchFamily="18" charset="0"/>
              </a:rPr>
              <a:t>INTERVIEW METHOD</a:t>
            </a:r>
          </a:p>
          <a:p>
            <a:pPr algn="ctr"/>
            <a:r>
              <a:rPr lang="en-US" sz="2400">
                <a:latin typeface="Times New Roman" pitchFamily="18" charset="0"/>
                <a:cs typeface="Times New Roman" pitchFamily="18" charset="0"/>
              </a:rPr>
              <a:t>KELOMPOK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: 6</a:t>
            </a:r>
          </a:p>
          <a:p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v"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ARMADITHIA NUANSA	188600172</a:t>
            </a:r>
          </a:p>
          <a:p>
            <a:pPr>
              <a:buFont typeface="Wingdings" pitchFamily="2" charset="2"/>
              <a:buChar char="v"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DEVI OKTAVIA SIREGAR	188600164</a:t>
            </a:r>
          </a:p>
          <a:p>
            <a:pPr>
              <a:buFont typeface="Wingdings" pitchFamily="2" charset="2"/>
              <a:buChar char="v"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EKA GUSNITA		188600150</a:t>
            </a:r>
          </a:p>
          <a:p>
            <a:pPr>
              <a:buFont typeface="Wingdings" pitchFamily="2" charset="2"/>
              <a:buChar char="v"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KURNIA PRATAMI		188600170</a:t>
            </a:r>
          </a:p>
          <a:p>
            <a:pPr>
              <a:buFont typeface="Wingdings" pitchFamily="2" charset="2"/>
              <a:buChar char="v"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MAGHFIRA SUCI		188600103</a:t>
            </a:r>
          </a:p>
          <a:p>
            <a:pPr>
              <a:buFont typeface="Wingdings" pitchFamily="2" charset="2"/>
              <a:buChar char="v"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RIZKY BAYU KURNIAWAN	188600106</a:t>
            </a:r>
          </a:p>
          <a:p>
            <a:pPr>
              <a:buFont typeface="Wingdings" pitchFamily="2" charset="2"/>
              <a:buChar char="v"/>
            </a:pP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WINDA ANNISA		188600146</a:t>
            </a:r>
          </a:p>
          <a:p>
            <a:pPr>
              <a:buFont typeface="Wingdings" pitchFamily="2" charset="2"/>
              <a:buChar char="v"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animasi-bergerak-anak-anak-0084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0" y="5105400"/>
            <a:ext cx="619125" cy="1295400"/>
          </a:xfrm>
          <a:prstGeom prst="rect">
            <a:avLst/>
          </a:prstGeom>
        </p:spPr>
      </p:pic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animasi-bergerak-terima-kasih-0164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05000" y="1143000"/>
            <a:ext cx="6096000" cy="3886200"/>
          </a:xfrm>
        </p:spPr>
      </p:pic>
    </p:spTree>
  </p:cSld>
  <p:clrMapOvr>
    <a:masterClrMapping/>
  </p:clrMapOvr>
  <p:transition>
    <p:wedg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381000"/>
            <a:ext cx="7866888" cy="5867400"/>
          </a:xfrm>
        </p:spPr>
        <p:txBody>
          <a:bodyPr>
            <a:normAutofit/>
          </a:bodyPr>
          <a:lstStyle/>
          <a:p>
            <a:pPr algn="ctr"/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886200" y="457200"/>
            <a:ext cx="2743200" cy="8382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METODE WAWANCARA</a:t>
            </a:r>
          </a:p>
        </p:txBody>
      </p:sp>
      <p:sp>
        <p:nvSpPr>
          <p:cNvPr id="7" name="Oval 6"/>
          <p:cNvSpPr/>
          <p:nvPr/>
        </p:nvSpPr>
        <p:spPr>
          <a:xfrm>
            <a:off x="1143000" y="2057400"/>
            <a:ext cx="2819400" cy="144780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1. APAKAH WAWANCARA ITU?</a:t>
            </a:r>
          </a:p>
        </p:txBody>
      </p:sp>
      <p:sp>
        <p:nvSpPr>
          <p:cNvPr id="8" name="Oval 7"/>
          <p:cNvSpPr/>
          <p:nvPr/>
        </p:nvSpPr>
        <p:spPr>
          <a:xfrm>
            <a:off x="5715000" y="2057400"/>
            <a:ext cx="2971800" cy="152400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. KELEBIHAN DAN KEKURANGAN  WAWANCARA</a:t>
            </a:r>
          </a:p>
        </p:txBody>
      </p:sp>
      <p:sp>
        <p:nvSpPr>
          <p:cNvPr id="9" name="Oval 8"/>
          <p:cNvSpPr/>
          <p:nvPr/>
        </p:nvSpPr>
        <p:spPr>
          <a:xfrm>
            <a:off x="2286000" y="4343400"/>
            <a:ext cx="2514600" cy="137160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3. TUJUAN DAN WAKTU WAWANCARA</a:t>
            </a:r>
          </a:p>
        </p:txBody>
      </p:sp>
      <p:sp>
        <p:nvSpPr>
          <p:cNvPr id="10" name="Oval 9"/>
          <p:cNvSpPr/>
          <p:nvPr/>
        </p:nvSpPr>
        <p:spPr>
          <a:xfrm>
            <a:off x="6248400" y="4419600"/>
            <a:ext cx="2362200" cy="1295400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4. FUNGSI WAWANCARA</a:t>
            </a:r>
          </a:p>
        </p:txBody>
      </p:sp>
    </p:spTree>
  </p:cSld>
  <p:clrMapOvr>
    <a:masterClrMapping/>
  </p:clrMapOvr>
  <p:transition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914400"/>
            <a:ext cx="7498080" cy="1295400"/>
          </a:xfrm>
        </p:spPr>
        <p:txBody>
          <a:bodyPr>
            <a:normAutofit/>
          </a:bodyPr>
          <a:lstStyle/>
          <a:p>
            <a:pPr lvl="0" algn="ctr"/>
            <a:r>
              <a:rPr lang="en-GB" sz="3200" dirty="0">
                <a:effectLst/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GB" sz="3200" dirty="0" err="1">
                <a:effectLst/>
                <a:latin typeface="Times New Roman" pitchFamily="18" charset="0"/>
                <a:cs typeface="Times New Roman" pitchFamily="18" charset="0"/>
              </a:rPr>
              <a:t>Apakah</a:t>
            </a:r>
            <a:r>
              <a:rPr lang="en-GB" sz="3200" dirty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effectLst/>
                <a:latin typeface="Times New Roman" pitchFamily="18" charset="0"/>
                <a:cs typeface="Times New Roman" pitchFamily="18" charset="0"/>
              </a:rPr>
              <a:t>wawancara</a:t>
            </a:r>
            <a:r>
              <a:rPr lang="en-GB" sz="3200" dirty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3200" dirty="0" err="1">
                <a:effectLst/>
                <a:latin typeface="Times New Roman" pitchFamily="18" charset="0"/>
                <a:cs typeface="Times New Roman" pitchFamily="18" charset="0"/>
              </a:rPr>
              <a:t>itu</a:t>
            </a:r>
            <a:r>
              <a:rPr lang="en-GB" sz="3200" dirty="0">
                <a:effectLst/>
                <a:latin typeface="Times New Roman" pitchFamily="18" charset="0"/>
                <a:cs typeface="Times New Roman" pitchFamily="18" charset="0"/>
              </a:rPr>
              <a:t>?</a:t>
            </a:r>
            <a:br>
              <a:rPr lang="en-US" sz="3200" dirty="0">
                <a:effectLst/>
                <a:latin typeface="Times New Roman" pitchFamily="18" charset="0"/>
                <a:cs typeface="Times New Roman" pitchFamily="18" charset="0"/>
              </a:rPr>
            </a:br>
            <a:endParaRPr lang="en-US" sz="32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35608" y="2133600"/>
            <a:ext cx="7498080" cy="2667000"/>
          </a:xfrm>
        </p:spPr>
        <p:txBody>
          <a:bodyPr>
            <a:normAutofit/>
          </a:bodyPr>
          <a:lstStyle/>
          <a:p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Wawancara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salah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satu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bagian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terpenting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setiap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survey.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Tanpa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wawancara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peneliti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akan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kehilangan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informasi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yang hanya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diperoleh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jalan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bertanya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langsung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kepada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800" dirty="0" err="1">
                <a:latin typeface="Times New Roman" pitchFamily="18" charset="0"/>
                <a:cs typeface="Times New Roman" pitchFamily="18" charset="0"/>
              </a:rPr>
              <a:t>responden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3" descr="animasi-bergerak-winnie-the-pooh-0327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48600" y="5334000"/>
            <a:ext cx="838200" cy="1219200"/>
          </a:xfrm>
          <a:prstGeom prst="rect">
            <a:avLst/>
          </a:prstGeom>
        </p:spPr>
      </p:pic>
    </p:spTree>
  </p:cSld>
  <p:clrMapOvr>
    <a:masterClrMapping/>
  </p:clrMapOvr>
  <p:transition>
    <p:wipe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idx="1"/>
          </p:nvPr>
        </p:nvSpPr>
        <p:spPr>
          <a:xfrm>
            <a:off x="1219200" y="533400"/>
            <a:ext cx="7650163" cy="6019800"/>
          </a:xfrm>
        </p:spPr>
        <p:txBody>
          <a:bodyPr>
            <a:normAutofit fontScale="97500"/>
          </a:bodyPr>
          <a:lstStyle/>
          <a:p>
            <a:pPr algn="just"/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penelitian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teknik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pengumpulan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 data 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faktor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penting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demi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keberhasilan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. Hal 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berkaitan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  data, 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siapa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sumbernya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apa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alat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digunakan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Jenis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sumber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 data 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mengenai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mana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 data 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diperoleh.Apakah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 data 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peroleh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sumber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langsung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      (data primer) 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 data 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peroleh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sumber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langsung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        (data 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sekunder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 )</a:t>
            </a:r>
          </a:p>
          <a:p>
            <a:pPr algn="just"/>
            <a:endParaRPr lang="en-US" sz="21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Wawancara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teknik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pengumpulan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 data yang 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dilakukan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melalui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tatap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muka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 Tanya 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jawab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langsung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antara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pengumpulan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 data 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maupun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peneliti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terhadap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narasumber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sumber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 data. 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Wawancara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sampel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besar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biasanya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 hanya 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dilakukan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studi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pendahuluan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karena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mungkin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menggunakan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wawancara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 100 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responden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sedangkan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sampel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kecil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teknik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wawancara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diterapkan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teknik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pengumpulan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 data(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umumnya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peneliti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kualitatif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 ).</a:t>
            </a:r>
            <a:endParaRPr lang="en-US" sz="21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US" dirty="0"/>
          </a:p>
        </p:txBody>
      </p:sp>
      <p:pic>
        <p:nvPicPr>
          <p:cNvPr id="7" name="Picture 6" descr="happy-cat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72400" y="5638800"/>
            <a:ext cx="1104900" cy="1066800"/>
          </a:xfrm>
          <a:prstGeom prst="rect">
            <a:avLst/>
          </a:prstGeom>
        </p:spPr>
      </p:pic>
    </p:spTree>
  </p:cSld>
  <p:clrMapOvr>
    <a:masterClrMapping/>
  </p:clrMapOvr>
  <p:transition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idx="1"/>
          </p:nvPr>
        </p:nvSpPr>
        <p:spPr>
          <a:xfrm>
            <a:off x="1066800" y="381000"/>
            <a:ext cx="7867650" cy="6248400"/>
          </a:xfrm>
        </p:spPr>
        <p:txBody>
          <a:bodyPr>
            <a:normAutofit fontScale="97500" lnSpcReduction="10000"/>
          </a:bodyPr>
          <a:lstStyle/>
          <a:p>
            <a:pPr algn="just"/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Nazir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 (1988) 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proses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memperoleh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keterangan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tujuan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penelitian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cara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 Tanya 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jawab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sambil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bertatap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muka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antara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sipenanya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pewawancara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sipenjawab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responden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menggunakan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alat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dinamakan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 interview guide (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panduan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wawancara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just"/>
            <a:endParaRPr lang="en-GB" sz="21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Wawancara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berfungsi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metode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 primer, 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pelengkap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kriterium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(Hadi,1992). 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metode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 primer, data yang 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diperoleh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wawancara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 data 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utama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menjawab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permasalahan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100" dirty="0" err="1">
                <a:latin typeface="Times New Roman" pitchFamily="18" charset="0"/>
                <a:cs typeface="Times New Roman" pitchFamily="18" charset="0"/>
              </a:rPr>
              <a:t>penelitian</a:t>
            </a:r>
            <a:r>
              <a:rPr lang="en-GB" sz="21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endParaRPr lang="en-GB" sz="21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GB" sz="2200" dirty="0" err="1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GB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200" dirty="0" err="1">
                <a:latin typeface="Times New Roman" pitchFamily="18" charset="0"/>
                <a:cs typeface="Times New Roman" pitchFamily="18" charset="0"/>
              </a:rPr>
              <a:t>metode</a:t>
            </a:r>
            <a:r>
              <a:rPr lang="en-GB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200" dirty="0" err="1">
                <a:latin typeface="Times New Roman" pitchFamily="18" charset="0"/>
                <a:cs typeface="Times New Roman" pitchFamily="18" charset="0"/>
              </a:rPr>
              <a:t>pelengkap</a:t>
            </a:r>
            <a:r>
              <a:rPr lang="en-GB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2200" dirty="0" err="1">
                <a:latin typeface="Times New Roman" pitchFamily="18" charset="0"/>
                <a:cs typeface="Times New Roman" pitchFamily="18" charset="0"/>
              </a:rPr>
              <a:t>wawancara</a:t>
            </a:r>
            <a:r>
              <a:rPr lang="en-GB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200" dirty="0" err="1">
                <a:latin typeface="Times New Roman" pitchFamily="18" charset="0"/>
                <a:cs typeface="Times New Roman" pitchFamily="18" charset="0"/>
              </a:rPr>
              <a:t>berfungsi</a:t>
            </a:r>
            <a:r>
              <a:rPr lang="en-GB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200" dirty="0" err="1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GB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200" dirty="0" err="1">
                <a:latin typeface="Times New Roman" pitchFamily="18" charset="0"/>
                <a:cs typeface="Times New Roman" pitchFamily="18" charset="0"/>
              </a:rPr>
              <a:t>pelengkap</a:t>
            </a:r>
            <a:r>
              <a:rPr lang="en-GB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200" dirty="0" err="1">
                <a:latin typeface="Times New Roman" pitchFamily="18" charset="0"/>
                <a:cs typeface="Times New Roman" pitchFamily="18" charset="0"/>
              </a:rPr>
              <a:t>metode</a:t>
            </a:r>
            <a:r>
              <a:rPr lang="en-GB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200" dirty="0" err="1">
                <a:latin typeface="Times New Roman" pitchFamily="18" charset="0"/>
                <a:cs typeface="Times New Roman" pitchFamily="18" charset="0"/>
              </a:rPr>
              <a:t>lainnya</a:t>
            </a:r>
            <a:r>
              <a:rPr lang="en-GB" sz="2200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GB" sz="2200" dirty="0" err="1">
                <a:latin typeface="Times New Roman" pitchFamily="18" charset="0"/>
                <a:cs typeface="Times New Roman" pitchFamily="18" charset="0"/>
              </a:rPr>
              <a:t>digunakan</a:t>
            </a:r>
            <a:r>
              <a:rPr lang="en-GB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200" dirty="0" err="1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GB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200" dirty="0" err="1">
                <a:latin typeface="Times New Roman" pitchFamily="18" charset="0"/>
                <a:cs typeface="Times New Roman" pitchFamily="18" charset="0"/>
              </a:rPr>
              <a:t>mengumpulkan</a:t>
            </a:r>
            <a:r>
              <a:rPr lang="en-GB" sz="2200" dirty="0">
                <a:latin typeface="Times New Roman" pitchFamily="18" charset="0"/>
                <a:cs typeface="Times New Roman" pitchFamily="18" charset="0"/>
              </a:rPr>
              <a:t> data </a:t>
            </a:r>
            <a:r>
              <a:rPr lang="en-GB" sz="2200" dirty="0" err="1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GB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200" dirty="0" err="1"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GB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200" dirty="0" err="1">
                <a:latin typeface="Times New Roman" pitchFamily="18" charset="0"/>
                <a:cs typeface="Times New Roman" pitchFamily="18" charset="0"/>
              </a:rPr>
              <a:t>penelitian.Sebagai</a:t>
            </a:r>
            <a:r>
              <a:rPr lang="en-GB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200" dirty="0" err="1">
                <a:latin typeface="Times New Roman" pitchFamily="18" charset="0"/>
                <a:cs typeface="Times New Roman" pitchFamily="18" charset="0"/>
              </a:rPr>
              <a:t>kriterium</a:t>
            </a:r>
            <a:r>
              <a:rPr lang="en-GB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2200" dirty="0" err="1">
                <a:latin typeface="Times New Roman" pitchFamily="18" charset="0"/>
                <a:cs typeface="Times New Roman" pitchFamily="18" charset="0"/>
              </a:rPr>
              <a:t>wawancara</a:t>
            </a:r>
            <a:r>
              <a:rPr lang="en-GB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200" dirty="0" err="1">
                <a:latin typeface="Times New Roman" pitchFamily="18" charset="0"/>
                <a:cs typeface="Times New Roman" pitchFamily="18" charset="0"/>
              </a:rPr>
              <a:t>digukan</a:t>
            </a:r>
            <a:r>
              <a:rPr lang="en-GB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200" dirty="0" err="1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GB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200" dirty="0" err="1">
                <a:latin typeface="Times New Roman" pitchFamily="18" charset="0"/>
                <a:cs typeface="Times New Roman" pitchFamily="18" charset="0"/>
              </a:rPr>
              <a:t>menguji</a:t>
            </a:r>
            <a:r>
              <a:rPr lang="en-GB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200" dirty="0" err="1">
                <a:latin typeface="Times New Roman" pitchFamily="18" charset="0"/>
                <a:cs typeface="Times New Roman" pitchFamily="18" charset="0"/>
              </a:rPr>
              <a:t>kebenaran</a:t>
            </a:r>
            <a:r>
              <a:rPr lang="en-GB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200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GB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200" dirty="0" err="1">
                <a:latin typeface="Times New Roman" pitchFamily="18" charset="0"/>
                <a:cs typeface="Times New Roman" pitchFamily="18" charset="0"/>
              </a:rPr>
              <a:t>kemantapan</a:t>
            </a:r>
            <a:r>
              <a:rPr lang="en-GB" sz="2200" dirty="0">
                <a:latin typeface="Times New Roman" pitchFamily="18" charset="0"/>
                <a:cs typeface="Times New Roman" pitchFamily="18" charset="0"/>
              </a:rPr>
              <a:t> data yang </a:t>
            </a:r>
            <a:r>
              <a:rPr lang="en-GB" sz="2200" dirty="0" err="1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GB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200" dirty="0" err="1">
                <a:latin typeface="Times New Roman" pitchFamily="18" charset="0"/>
                <a:cs typeface="Times New Roman" pitchFamily="18" charset="0"/>
              </a:rPr>
              <a:t>peroleh</a:t>
            </a:r>
            <a:r>
              <a:rPr lang="en-GB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200" dirty="0" err="1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GB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200" dirty="0" err="1">
                <a:latin typeface="Times New Roman" pitchFamily="18" charset="0"/>
                <a:cs typeface="Times New Roman" pitchFamily="18" charset="0"/>
              </a:rPr>
              <a:t>metode</a:t>
            </a:r>
            <a:r>
              <a:rPr lang="en-GB" sz="2200" dirty="0">
                <a:latin typeface="Times New Roman" pitchFamily="18" charset="0"/>
                <a:cs typeface="Times New Roman" pitchFamily="18" charset="0"/>
              </a:rPr>
              <a:t> lain. </a:t>
            </a:r>
            <a:r>
              <a:rPr lang="en-GB" sz="2200" dirty="0" err="1">
                <a:latin typeface="Times New Roman" pitchFamily="18" charset="0"/>
                <a:cs typeface="Times New Roman" pitchFamily="18" charset="0"/>
              </a:rPr>
              <a:t>Itu</a:t>
            </a:r>
            <a:r>
              <a:rPr lang="en-GB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200" dirty="0" err="1">
                <a:latin typeface="Times New Roman" pitchFamily="18" charset="0"/>
                <a:cs typeface="Times New Roman" pitchFamily="18" charset="0"/>
              </a:rPr>
              <a:t>dilakukan</a:t>
            </a:r>
            <a:r>
              <a:rPr lang="en-GB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2200" dirty="0" err="1">
                <a:latin typeface="Times New Roman" pitchFamily="18" charset="0"/>
                <a:cs typeface="Times New Roman" pitchFamily="18" charset="0"/>
              </a:rPr>
              <a:t>misalnya</a:t>
            </a:r>
            <a:r>
              <a:rPr lang="en-GB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200" dirty="0" err="1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GB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200" dirty="0" err="1">
                <a:latin typeface="Times New Roman" pitchFamily="18" charset="0"/>
                <a:cs typeface="Times New Roman" pitchFamily="18" charset="0"/>
              </a:rPr>
              <a:t>memeriksa</a:t>
            </a:r>
            <a:r>
              <a:rPr lang="en-GB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200" dirty="0" err="1">
                <a:latin typeface="Times New Roman" pitchFamily="18" charset="0"/>
                <a:cs typeface="Times New Roman" pitchFamily="18" charset="0"/>
              </a:rPr>
              <a:t>apakah</a:t>
            </a:r>
            <a:r>
              <a:rPr lang="en-GB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200" dirty="0" err="1">
                <a:latin typeface="Times New Roman" pitchFamily="18" charset="0"/>
                <a:cs typeface="Times New Roman" pitchFamily="18" charset="0"/>
              </a:rPr>
              <a:t>para</a:t>
            </a:r>
            <a:r>
              <a:rPr lang="en-GB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200" dirty="0" err="1">
                <a:latin typeface="Times New Roman" pitchFamily="18" charset="0"/>
                <a:cs typeface="Times New Roman" pitchFamily="18" charset="0"/>
              </a:rPr>
              <a:t>kolektor</a:t>
            </a:r>
            <a:r>
              <a:rPr lang="en-GB" sz="2200" dirty="0">
                <a:latin typeface="Times New Roman" pitchFamily="18" charset="0"/>
                <a:cs typeface="Times New Roman" pitchFamily="18" charset="0"/>
              </a:rPr>
              <a:t> data </a:t>
            </a:r>
            <a:r>
              <a:rPr lang="en-GB" sz="2200" dirty="0" err="1">
                <a:latin typeface="Times New Roman" pitchFamily="18" charset="0"/>
                <a:cs typeface="Times New Roman" pitchFamily="18" charset="0"/>
              </a:rPr>
              <a:t>telah</a:t>
            </a:r>
            <a:r>
              <a:rPr lang="en-GB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200" dirty="0" err="1">
                <a:latin typeface="Times New Roman" pitchFamily="18" charset="0"/>
                <a:cs typeface="Times New Roman" pitchFamily="18" charset="0"/>
              </a:rPr>
              <a:t>memperoleh</a:t>
            </a:r>
            <a:r>
              <a:rPr lang="en-GB" sz="2200" dirty="0">
                <a:latin typeface="Times New Roman" pitchFamily="18" charset="0"/>
                <a:cs typeface="Times New Roman" pitchFamily="18" charset="0"/>
              </a:rPr>
              <a:t> data </a:t>
            </a:r>
            <a:r>
              <a:rPr lang="en-GB" sz="2200" dirty="0" err="1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GB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200" dirty="0" err="1">
                <a:latin typeface="Times New Roman" pitchFamily="18" charset="0"/>
                <a:cs typeface="Times New Roman" pitchFamily="18" charset="0"/>
              </a:rPr>
              <a:t>angket</a:t>
            </a:r>
            <a:r>
              <a:rPr lang="en-GB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200" dirty="0" err="1">
                <a:latin typeface="Times New Roman" pitchFamily="18" charset="0"/>
                <a:cs typeface="Times New Roman" pitchFamily="18" charset="0"/>
              </a:rPr>
              <a:t>kepada</a:t>
            </a:r>
            <a:r>
              <a:rPr lang="en-GB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200" dirty="0" err="1">
                <a:latin typeface="Times New Roman" pitchFamily="18" charset="0"/>
                <a:cs typeface="Times New Roman" pitchFamily="18" charset="0"/>
              </a:rPr>
              <a:t>subjek</a:t>
            </a:r>
            <a:r>
              <a:rPr lang="en-GB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200" dirty="0" err="1"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GB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200" dirty="0" err="1">
                <a:latin typeface="Times New Roman" pitchFamily="18" charset="0"/>
                <a:cs typeface="Times New Roman" pitchFamily="18" charset="0"/>
              </a:rPr>
              <a:t>penelitian</a:t>
            </a:r>
            <a:r>
              <a:rPr lang="en-GB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2200" dirty="0" err="1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GB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200" dirty="0" err="1">
                <a:latin typeface="Times New Roman" pitchFamily="18" charset="0"/>
                <a:cs typeface="Times New Roman" pitchFamily="18" charset="0"/>
              </a:rPr>
              <a:t>dilakukan</a:t>
            </a:r>
            <a:r>
              <a:rPr lang="en-GB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200" dirty="0" err="1">
                <a:latin typeface="Times New Roman" pitchFamily="18" charset="0"/>
                <a:cs typeface="Times New Roman" pitchFamily="18" charset="0"/>
              </a:rPr>
              <a:t>wawancara</a:t>
            </a:r>
            <a:r>
              <a:rPr lang="en-GB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200" dirty="0" err="1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GB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200" dirty="0" err="1">
                <a:latin typeface="Times New Roman" pitchFamily="18" charset="0"/>
                <a:cs typeface="Times New Roman" pitchFamily="18" charset="0"/>
              </a:rPr>
              <a:t>sejumlah</a:t>
            </a:r>
            <a:r>
              <a:rPr lang="en-GB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200" dirty="0" err="1">
                <a:latin typeface="Times New Roman" pitchFamily="18" charset="0"/>
                <a:cs typeface="Times New Roman" pitchFamily="18" charset="0"/>
              </a:rPr>
              <a:t>sampel</a:t>
            </a:r>
            <a:r>
              <a:rPr lang="en-GB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200" dirty="0" err="1">
                <a:latin typeface="Times New Roman" pitchFamily="18" charset="0"/>
                <a:cs typeface="Times New Roman" pitchFamily="18" charset="0"/>
              </a:rPr>
              <a:t>subjek</a:t>
            </a:r>
            <a:r>
              <a:rPr lang="en-GB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200" dirty="0" err="1">
                <a:latin typeface="Times New Roman" pitchFamily="18" charset="0"/>
                <a:cs typeface="Times New Roman" pitchFamily="18" charset="0"/>
              </a:rPr>
              <a:t>tertentu</a:t>
            </a:r>
            <a:r>
              <a:rPr lang="en-GB" sz="2200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2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heel spokes="3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0"/>
            <a:ext cx="7498080" cy="457200"/>
          </a:xfrm>
        </p:spPr>
        <p:txBody>
          <a:bodyPr>
            <a:normAutofit/>
          </a:bodyPr>
          <a:lstStyle/>
          <a:p>
            <a:pPr algn="ctr"/>
            <a:r>
              <a:rPr lang="en-US" sz="2000" b="1" dirty="0">
                <a:effectLst/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000" b="1" dirty="0" err="1">
                <a:effectLst/>
                <a:latin typeface="Times New Roman" pitchFamily="18" charset="0"/>
                <a:cs typeface="Times New Roman" pitchFamily="18" charset="0"/>
              </a:rPr>
              <a:t>Kelebihan</a:t>
            </a:r>
            <a:r>
              <a:rPr lang="en-US" sz="2000" b="1" dirty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000" b="1" dirty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effectLst/>
                <a:latin typeface="Times New Roman" pitchFamily="18" charset="0"/>
                <a:cs typeface="Times New Roman" pitchFamily="18" charset="0"/>
              </a:rPr>
              <a:t>kekurangan</a:t>
            </a:r>
            <a:r>
              <a:rPr lang="en-US" sz="2000" b="1" dirty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>
                <a:effectLst/>
                <a:latin typeface="Times New Roman" pitchFamily="18" charset="0"/>
                <a:cs typeface="Times New Roman" pitchFamily="18" charset="0"/>
              </a:rPr>
              <a:t>wawancara</a:t>
            </a:r>
            <a:endParaRPr lang="en-US" sz="2000" b="1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533400"/>
            <a:ext cx="8839200" cy="6324600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itchFamily="2" charset="2"/>
              <a:buChar char="v"/>
            </a:pP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Kelebihan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wawancara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GB" sz="2000" dirty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Beberapa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keuntungan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melaksanakan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pengumpulan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 data </a:t>
            </a:r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menggunakan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metode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wawancara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menurut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suparmoko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( 1992 ) </a:t>
            </a:r>
            <a:r>
              <a:rPr lang="en-GB" sz="2000" dirty="0" err="1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GB" sz="2000" dirty="0">
                <a:latin typeface="Times New Roman" pitchFamily="18" charset="0"/>
                <a:cs typeface="Times New Roman" pitchFamily="18" charset="0"/>
              </a:rPr>
              <a:t> :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lvl="0"/>
            <a:endParaRPr lang="en-GB" sz="2000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Pelaksanaan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wawancara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mungkin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memakan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waktu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lebih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lama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sehingga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memungkinkan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responden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menjadi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lebih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mengerti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akan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topik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tanyakan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sehingga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hubungan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materi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relevan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lebih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memungkinkan</a:t>
            </a:r>
            <a:r>
              <a:rPr lang="en-GB" sz="28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lvl="0" algn="just">
              <a:buNone/>
            </a:pP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Pertanyaan-pertanyaan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sifatnya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sangat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sensitive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bagi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responden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ditanyakan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takti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pewawancara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sehingga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menyinggung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perasaan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responden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melihat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reaksi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responden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pewawancara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mengalihkan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permasalahan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kalau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perlu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memberikan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penjelasan-penjelasan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mengenai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persoalan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survey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ataupun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komentar-komentar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lain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memancing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responden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memberikan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jawaban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kata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lain,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situasi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sangat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rumit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biasanya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diatasi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lebih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baik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efektif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persoalan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metode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wawancara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dibandingkan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metode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lain.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endParaRPr lang="en-GB" sz="2400" dirty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Bahasa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survey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sesuaikan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kemampuan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tingkat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pendidikan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400" dirty="0" err="1">
                <a:latin typeface="Times New Roman" pitchFamily="18" charset="0"/>
                <a:cs typeface="Times New Roman" pitchFamily="18" charset="0"/>
              </a:rPr>
              <a:t>responden</a:t>
            </a: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n-GB" sz="2400" dirty="0">
                <a:latin typeface="Times New Roman" pitchFamily="18" charset="0"/>
                <a:cs typeface="Times New Roman" pitchFamily="18" charset="0"/>
              </a:rPr>
              <a:t> 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split orient="vert" dir="in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715962"/>
          </a:xfrm>
        </p:spPr>
        <p:txBody>
          <a:bodyPr>
            <a:normAutofit/>
          </a:bodyPr>
          <a:lstStyle/>
          <a:p>
            <a:pPr algn="ctr">
              <a:buFont typeface="Wingdings" pitchFamily="2" charset="2"/>
              <a:buChar char="v"/>
            </a:pPr>
            <a:r>
              <a:rPr lang="en-US" sz="2400" dirty="0" err="1">
                <a:effectLst/>
              </a:rPr>
              <a:t>Kekurangan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wawancara</a:t>
            </a:r>
            <a:endParaRPr lang="en-US" sz="2400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8552688" cy="5029200"/>
          </a:xfrm>
        </p:spPr>
        <p:txBody>
          <a:bodyPr>
            <a:normAutofit/>
          </a:bodyPr>
          <a:lstStyle/>
          <a:p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Jika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responden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akan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dihubungi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berada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daerah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sangat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luas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maka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biaya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perjalanan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waktu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dibutuhkan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mengunjungi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responden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sedikit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hal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mungkin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membuat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penggunaan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metode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wawancara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ekonomis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efisien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memilih,melatih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membimbing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pewawancara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ahli,dibutuhkan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organisas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sehingga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pelaksanaannya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lebih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rumit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dibandingkan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metode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lain.</a:t>
            </a:r>
          </a:p>
          <a:p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Kesempatan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waktu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wawancara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responden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terbatas,artinya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mungkin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hanya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dilakukan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malam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hari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saja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satu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dua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jam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saja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sore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hari,sehingga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membutuhkan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banyak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petugas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agar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waktu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ditentukan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dicapai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>
    <p:strips dir="l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944562"/>
          </a:xfrm>
        </p:spPr>
        <p:txBody>
          <a:bodyPr>
            <a:normAutofit/>
          </a:bodyPr>
          <a:lstStyle/>
          <a:p>
            <a:pPr algn="ctr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3200" dirty="0" err="1">
                <a:effectLst/>
                <a:latin typeface="Times New Roman" pitchFamily="18" charset="0"/>
                <a:cs typeface="Times New Roman" pitchFamily="18" charset="0"/>
              </a:rPr>
              <a:t>Tujuan</a:t>
            </a:r>
            <a:r>
              <a:rPr lang="en-US" sz="3200" dirty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effectLst/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3200" dirty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effectLst/>
                <a:latin typeface="Times New Roman" pitchFamily="18" charset="0"/>
                <a:cs typeface="Times New Roman" pitchFamily="18" charset="0"/>
              </a:rPr>
              <a:t>waktu</a:t>
            </a:r>
            <a:r>
              <a:rPr lang="en-US" sz="3200" dirty="0"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>
                <a:effectLst/>
                <a:latin typeface="Times New Roman" pitchFamily="18" charset="0"/>
                <a:cs typeface="Times New Roman" pitchFamily="18" charset="0"/>
              </a:rPr>
              <a:t>wawancara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371600"/>
            <a:ext cx="7866888" cy="51054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Wawancara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digunakan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memperoleh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informasi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pendirian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subjek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penelitian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data yang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akan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dianalisis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guna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memenuhi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tujuan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penelitian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Lamanya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wawancara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ditentukan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pertanyaan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diajukan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sebalikanya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wawancara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dilakukan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kurang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2 jam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menghindari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kebosanan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Idealnya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sekitar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1 jam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satu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responden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4" name="Picture 3" descr="Download  Animasi Kartun Bergerak Doraemon 2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96200" y="5334001"/>
            <a:ext cx="990600" cy="1059942"/>
          </a:xfrm>
          <a:prstGeom prst="rect">
            <a:avLst/>
          </a:prstGeom>
        </p:spPr>
      </p:pic>
    </p:spTree>
  </p:cSld>
  <p:clrMapOvr>
    <a:masterClrMapping/>
  </p:clrMapOvr>
  <p:transition>
    <p:diamond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715962"/>
          </a:xfrm>
        </p:spPr>
        <p:txBody>
          <a:bodyPr>
            <a:normAutofit/>
          </a:bodyPr>
          <a:lstStyle/>
          <a:p>
            <a:pPr algn="ctr"/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4.Fungsi </a:t>
            </a:r>
            <a:r>
              <a:rPr lang="en-US" sz="3600" dirty="0" err="1">
                <a:latin typeface="Times New Roman" pitchFamily="18" charset="0"/>
                <a:cs typeface="Times New Roman" pitchFamily="18" charset="0"/>
              </a:rPr>
              <a:t>wawancara</a:t>
            </a:r>
            <a:endParaRPr lang="en-US" sz="3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219200"/>
            <a:ext cx="7866888" cy="5029200"/>
          </a:xfrm>
        </p:spPr>
        <p:txBody>
          <a:bodyPr>
            <a:normAutofit/>
          </a:bodyPr>
          <a:lstStyle/>
          <a:p>
            <a:pPr algn="just"/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Fungsi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wawancara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dasarnya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digolongkan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kedalam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golongan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besar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(sutrisno,1983)</a:t>
            </a:r>
          </a:p>
          <a:p>
            <a:pPr algn="just">
              <a:buNone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q"/>
            </a:pP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metode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primer,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bila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wawancara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satu-satunya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alat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pengumpulan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data.</a:t>
            </a:r>
          </a:p>
          <a:p>
            <a:pPr algn="just">
              <a:buFont typeface="Wingdings" pitchFamily="2" charset="2"/>
              <a:buChar char="q"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q"/>
            </a:pP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metode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pelengkap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bila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digunakan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alat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mencari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berbagai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informasi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diperoleh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cara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lain.</a:t>
            </a:r>
          </a:p>
          <a:p>
            <a:pPr algn="just">
              <a:buFont typeface="Wingdings" pitchFamily="2" charset="2"/>
              <a:buChar char="q"/>
            </a:pP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Font typeface="Wingdings" pitchFamily="2" charset="2"/>
              <a:buChar char="q"/>
            </a:pP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kriterium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bila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digunakan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menguji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kebenaran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kemantapan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data yang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diperoleh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denga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cara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lain,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misal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observasi,tes,kuisioner,dan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se </a:t>
            </a:r>
            <a:r>
              <a:rPr lang="en-US" sz="2000" dirty="0" err="1">
                <a:latin typeface="Times New Roman" pitchFamily="18" charset="0"/>
                <a:cs typeface="Times New Roman" pitchFamily="18" charset="0"/>
              </a:rPr>
              <a:t>bagainya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>
    <p:newsflash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PPT ASSESSMENT</Template>
  <TotalTime>124</TotalTime>
  <Words>723</Words>
  <Application>Microsoft Office PowerPoint</Application>
  <PresentationFormat>On-screen Show (4:3)</PresentationFormat>
  <Paragraphs>53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Gill Sans MT</vt:lpstr>
      <vt:lpstr>Times New Roman</vt:lpstr>
      <vt:lpstr>Verdana</vt:lpstr>
      <vt:lpstr>Wingdings</vt:lpstr>
      <vt:lpstr>Wingdings 2</vt:lpstr>
      <vt:lpstr>Solstice</vt:lpstr>
      <vt:lpstr>PowerPoint Presentation</vt:lpstr>
      <vt:lpstr>PowerPoint Presentation</vt:lpstr>
      <vt:lpstr>1. Apakah wawancara itu? </vt:lpstr>
      <vt:lpstr>PowerPoint Presentation</vt:lpstr>
      <vt:lpstr>PowerPoint Presentation</vt:lpstr>
      <vt:lpstr>2. Kelebihan dan kekurangan wawancara</vt:lpstr>
      <vt:lpstr>Kekurangan wawancara</vt:lpstr>
      <vt:lpstr>3. Tujuan dan waktu wawancara</vt:lpstr>
      <vt:lpstr>4.Fungsi wawancara</vt:lpstr>
      <vt:lpstr>PowerPoint Presentation</vt:lpstr>
    </vt:vector>
  </TitlesOfParts>
  <Company>Grizli777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Handoko</dc:creator>
  <cp:lastModifiedBy>Muhammad Dandy</cp:lastModifiedBy>
  <cp:revision>14</cp:revision>
  <dcterms:created xsi:type="dcterms:W3CDTF">2020-05-04T05:21:03Z</dcterms:created>
  <dcterms:modified xsi:type="dcterms:W3CDTF">2020-07-31T16:08:45Z</dcterms:modified>
</cp:coreProperties>
</file>