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4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779E8"/>
    <a:srgbClr val="6957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15"/>
    <p:restoredTop sz="94444"/>
  </p:normalViewPr>
  <p:slideViewPr>
    <p:cSldViewPr snapToGrid="0" snapToObjects="1">
      <p:cViewPr varScale="1">
        <p:scale>
          <a:sx n="63" d="100"/>
          <a:sy n="63" d="100"/>
        </p:scale>
        <p:origin x="92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3091B4-CF9F-BB42-9713-CE1C1B601FBE}" type="datetimeFigureOut">
              <a:rPr lang="en-US" smtClean="0"/>
              <a:t>7/31/2020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CD424B-FE4A-084F-A582-B593EC89E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3914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CD424B-FE4A-084F-A582-B593EC89ED5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3726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CEE0A-2314-4F45-899D-0EE7F8D811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1DD2CC7-A11C-3940-907E-35DDC22E2E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337FFD-3E49-B84F-A759-39F64A4173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FF408-1B8C-7C43-8BA6-7F122AB9CFC0}" type="datetimeFigureOut">
              <a:rPr lang="en-US" smtClean="0"/>
              <a:t>7/31/2020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36E33F-86F4-1045-B17E-E86B8A401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20C844-4937-B341-8693-006F5CCE1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51A9A-B360-384B-97A5-F528ADD29A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4075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75BB9E-766C-A64F-9ED6-5863308B7F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06B3F2-39D8-6347-9001-CDBAC7ACCD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4A28FD-B7B7-384C-965D-56916FB459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FF408-1B8C-7C43-8BA6-7F122AB9CFC0}" type="datetimeFigureOut">
              <a:rPr lang="en-US" smtClean="0"/>
              <a:t>7/31/2020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596768-746D-9644-BE1D-6148D89AC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A65B76-BA66-3341-A190-E93B7CC2C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51A9A-B360-384B-97A5-F528ADD29A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161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3659ACF-6FC5-624D-B116-3314B7C196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1B1BB4-CB1D-2040-B62A-7224D5C81B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F2F57C-D50C-614C-95F0-2FDC0DBF0C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FF408-1B8C-7C43-8BA6-7F122AB9CFC0}" type="datetimeFigureOut">
              <a:rPr lang="en-US" smtClean="0"/>
              <a:t>7/31/2020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49C58A-EB72-1A43-8330-0CD06D3FE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273D81-216B-564C-BCBD-6DE53727FB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51A9A-B360-384B-97A5-F528ADD29A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478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0B5734-A6C2-5B4A-B7CD-B7DF5924EF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843D9A-BC22-0E45-B848-75A38FC9BE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A72A46-54A0-CC4A-93D2-17B393D22F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FF408-1B8C-7C43-8BA6-7F122AB9CFC0}" type="datetimeFigureOut">
              <a:rPr lang="en-US" smtClean="0"/>
              <a:t>7/31/2020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19D721-ABF9-8949-BFFD-A5A2259A3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A481F-4D73-3149-9F01-4E816B950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51A9A-B360-384B-97A5-F528ADD29A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991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7DEFE0-DD7E-2645-A2FC-6485C27AFF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07EFF5-329D-124C-9AC2-B924CDDDB2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CEA00B-0FB5-7E49-A220-B66CBE831E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FF408-1B8C-7C43-8BA6-7F122AB9CFC0}" type="datetimeFigureOut">
              <a:rPr lang="en-US" smtClean="0"/>
              <a:t>7/31/2020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9C72F3-728C-2B4C-97E0-2122E6751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5D2F1B-2A80-7A43-807E-72439019EA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51A9A-B360-384B-97A5-F528ADD29A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5911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903CCC-AC83-2D4E-81BF-D8B3071983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210B7A-5F89-634B-BF71-12122C52BF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DA9223-8887-F74E-A08B-23C286A928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240818-690B-DD4D-81EA-EF689714D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FF408-1B8C-7C43-8BA6-7F122AB9CFC0}" type="datetimeFigureOut">
              <a:rPr lang="en-US" smtClean="0"/>
              <a:t>7/31/2020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95EC61-9661-C348-BB02-80EBF1103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16C407-92C8-7F41-B438-E0E2BF19D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51A9A-B360-384B-97A5-F528ADD29A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7582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5AB92C-C552-E242-88E1-D37758C120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2A5A4B-F258-AF45-8075-8A6C67BE6C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28EE54-2557-4D42-A024-7A12BF390C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AD91D3D-084A-F042-A1AF-78E903AED5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1DA2F29-67F0-0942-8BF5-A00790009CB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554E894-ECE1-A44E-8E09-9701BCA4AC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FF408-1B8C-7C43-8BA6-7F122AB9CFC0}" type="datetimeFigureOut">
              <a:rPr lang="en-US" smtClean="0"/>
              <a:t>7/31/2020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A0F7A98-15AF-7948-ADFE-248DFB6B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E7032A-31DB-9F46-96D0-B083250E94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51A9A-B360-384B-97A5-F528ADD29A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925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C0E5E0-DB52-2948-97C9-74320D6FEB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CEBF1E-711F-1F48-BE16-45FE674D90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FF408-1B8C-7C43-8BA6-7F122AB9CFC0}" type="datetimeFigureOut">
              <a:rPr lang="en-US" smtClean="0"/>
              <a:t>7/31/2020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655D9A-E675-7A4E-B450-1E66D7AD9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FD20BF0-2ECC-534F-B633-D5EEBB048D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51A9A-B360-384B-97A5-F528ADD29A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641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F248AC2-277D-8047-8DEB-89EA10E0CC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FF408-1B8C-7C43-8BA6-7F122AB9CFC0}" type="datetimeFigureOut">
              <a:rPr lang="en-US" smtClean="0"/>
              <a:t>7/31/2020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5BAC09-3C38-824B-B00C-4BEADE129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C5FD96-3D87-4542-93FC-8CB4988FD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51A9A-B360-384B-97A5-F528ADD29A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806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C58FA8-D9F4-394F-BE34-0C9840B14A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1EDEE5-DF5B-8B49-B926-39A9D39438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F7E525-7FDE-2E42-B2FB-187DDB4C09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E8D4CA-A77D-784E-AC9F-1ED741E56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FF408-1B8C-7C43-8BA6-7F122AB9CFC0}" type="datetimeFigureOut">
              <a:rPr lang="en-US" smtClean="0"/>
              <a:t>7/31/2020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9DA95A-1382-F749-BDC5-A64469F57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23DF20-6696-4943-AD14-C3B4768E6B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51A9A-B360-384B-97A5-F528ADD29A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923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D5E4AC-DA69-1B46-8F16-2D3121F928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53F1B7F-60B2-0E4F-BE28-5216C173F6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95AF8E-C089-9C48-9F6D-13B41B400B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3C141A-3AA7-F940-967D-34D27DECF8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FF408-1B8C-7C43-8BA6-7F122AB9CFC0}" type="datetimeFigureOut">
              <a:rPr lang="en-US" smtClean="0"/>
              <a:t>7/31/2020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26FC1F-035B-584C-945B-43DB00997D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4B54AD-EBE4-094C-9C94-5AC71A623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51A9A-B360-384B-97A5-F528ADD29A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1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37A84F5-360F-7248-B0C1-44A17DC93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2E5B72-80AD-804A-93FF-52A0DDABB0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99E999-FA80-AB42-A37D-DE3681898B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DFF408-1B8C-7C43-8BA6-7F122AB9CFC0}" type="datetimeFigureOut">
              <a:rPr lang="en-US" smtClean="0"/>
              <a:t>7/31/2020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5830D0-334B-8840-8753-F257B949A3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7F1A50-9AAD-D24F-A972-B03410FCF2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051A9A-B360-384B-97A5-F528ADD29A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334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EE3A3364-E6F4-2443-BB79-3A4E99FA0032}"/>
              </a:ext>
            </a:extLst>
          </p:cNvPr>
          <p:cNvSpPr/>
          <p:nvPr/>
        </p:nvSpPr>
        <p:spPr>
          <a:xfrm>
            <a:off x="2296509" y="367860"/>
            <a:ext cx="7692617" cy="1017594"/>
          </a:xfrm>
          <a:prstGeom prst="roundRect">
            <a:avLst/>
          </a:prstGeom>
          <a:blipFill>
            <a:blip r:embed="rId4"/>
            <a:stretch>
              <a:fillRect/>
            </a:stretch>
          </a:blipFill>
          <a:ln w="1016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FE30BDB-016D-634A-8220-E3CE6A3A14FC}"/>
              </a:ext>
            </a:extLst>
          </p:cNvPr>
          <p:cNvSpPr txBox="1"/>
          <p:nvPr/>
        </p:nvSpPr>
        <p:spPr>
          <a:xfrm>
            <a:off x="2891366" y="642839"/>
            <a:ext cx="649764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>
                <a:latin typeface="Chalkboard SE" panose="03050602040202020205" pitchFamily="66" charset="77"/>
              </a:rPr>
              <a:t>EXPERIMENTAL DESIGN (SUBJECT DESIGN)</a:t>
            </a:r>
            <a:endParaRPr lang="en-US" sz="2200" b="1" dirty="0">
              <a:latin typeface="Chalkboard SE" panose="03050602040202020205" pitchFamily="66" charset="77"/>
            </a:endParaRP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81E3A141-8584-374B-96C8-1BE613632131}"/>
              </a:ext>
            </a:extLst>
          </p:cNvPr>
          <p:cNvSpPr/>
          <p:nvPr/>
        </p:nvSpPr>
        <p:spPr>
          <a:xfrm>
            <a:off x="3071408" y="1856508"/>
            <a:ext cx="6137563" cy="623455"/>
          </a:xfrm>
          <a:prstGeom prst="roundRect">
            <a:avLst/>
          </a:prstGeom>
          <a:blipFill>
            <a:blip r:embed="rId4"/>
            <a:stretch>
              <a:fillRect/>
            </a:stretch>
          </a:blipFill>
          <a:ln w="1016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9F321CF-F3FF-FD4D-AEDD-616B6F96F31D}"/>
              </a:ext>
            </a:extLst>
          </p:cNvPr>
          <p:cNvSpPr txBox="1"/>
          <p:nvPr/>
        </p:nvSpPr>
        <p:spPr>
          <a:xfrm>
            <a:off x="4782442" y="1959642"/>
            <a:ext cx="27154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Chalkboard SE" panose="03050602040202020205" pitchFamily="66" charset="77"/>
              </a:rPr>
              <a:t>OLEH KELOMPOK 2</a:t>
            </a: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81B6A302-6686-5C43-BAD5-318C89C6A3C5}"/>
              </a:ext>
            </a:extLst>
          </p:cNvPr>
          <p:cNvSpPr/>
          <p:nvPr/>
        </p:nvSpPr>
        <p:spPr>
          <a:xfrm>
            <a:off x="1953490" y="2951017"/>
            <a:ext cx="8520544" cy="3491347"/>
          </a:xfrm>
          <a:prstGeom prst="roundRect">
            <a:avLst/>
          </a:prstGeom>
          <a:blipFill>
            <a:blip r:embed="rId4"/>
            <a:stretch>
              <a:fillRect/>
            </a:stretch>
          </a:blipFill>
          <a:ln w="1016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5FDB0E2-CD59-DC4A-BAFB-45D07172198E}"/>
              </a:ext>
            </a:extLst>
          </p:cNvPr>
          <p:cNvSpPr txBox="1"/>
          <p:nvPr/>
        </p:nvSpPr>
        <p:spPr>
          <a:xfrm>
            <a:off x="2886927" y="3372299"/>
            <a:ext cx="6502083" cy="23544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100" b="1" dirty="0">
                <a:latin typeface="Chalkboard SE" panose="03050602040202020205" pitchFamily="66" charset="77"/>
              </a:rPr>
              <a:t>ADITYA IBNU PRATAMA		178600024</a:t>
            </a:r>
          </a:p>
          <a:p>
            <a:pPr algn="ctr"/>
            <a:r>
              <a:rPr lang="en-US" sz="2100" b="1" dirty="0">
                <a:latin typeface="Chalkboard SE" panose="03050602040202020205" pitchFamily="66" charset="77"/>
              </a:rPr>
              <a:t>ALFY IKARANI			178600122</a:t>
            </a:r>
          </a:p>
          <a:p>
            <a:pPr algn="ctr"/>
            <a:r>
              <a:rPr lang="en-US" sz="2100" b="1" dirty="0">
                <a:latin typeface="Chalkboard SE" panose="03050602040202020205" pitchFamily="66" charset="77"/>
              </a:rPr>
              <a:t>ALMA MADHYNA ALFARASI		178600050</a:t>
            </a:r>
          </a:p>
          <a:p>
            <a:pPr algn="ctr"/>
            <a:r>
              <a:rPr lang="en-US" sz="2100" b="1" dirty="0">
                <a:latin typeface="Chalkboard SE" panose="03050602040202020205" pitchFamily="66" charset="77"/>
              </a:rPr>
              <a:t>FIRA AMALIA NST			178600070</a:t>
            </a:r>
          </a:p>
          <a:p>
            <a:pPr algn="ctr"/>
            <a:r>
              <a:rPr lang="en-US" sz="2100" b="1" dirty="0">
                <a:latin typeface="Chalkboard SE" panose="03050602040202020205" pitchFamily="66" charset="77"/>
              </a:rPr>
              <a:t>HAFIFA KIFLIANI			178600101</a:t>
            </a:r>
          </a:p>
          <a:p>
            <a:pPr algn="ctr"/>
            <a:r>
              <a:rPr lang="en-US" sz="2100" b="1" dirty="0">
                <a:latin typeface="Chalkboard SE" panose="03050602040202020205" pitchFamily="66" charset="77"/>
              </a:rPr>
              <a:t>NABILA VINA DWITAMA		178600113</a:t>
            </a:r>
          </a:p>
          <a:p>
            <a:pPr algn="ctr"/>
            <a:r>
              <a:rPr lang="en-US" sz="2100" b="1" dirty="0">
                <a:latin typeface="Chalkboard SE" panose="03050602040202020205" pitchFamily="66" charset="77"/>
              </a:rPr>
              <a:t>RAFIKA NURUL YASMINE		178600003</a:t>
            </a:r>
          </a:p>
        </p:txBody>
      </p:sp>
    </p:spTree>
    <p:extLst>
      <p:ext uri="{BB962C8B-B14F-4D97-AF65-F5344CB8AC3E}">
        <p14:creationId xmlns:p14="http://schemas.microsoft.com/office/powerpoint/2010/main" val="14491493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EB1C278-B792-C340-AF01-BD51A94C6666}"/>
              </a:ext>
            </a:extLst>
          </p:cNvPr>
          <p:cNvSpPr txBox="1"/>
          <p:nvPr/>
        </p:nvSpPr>
        <p:spPr>
          <a:xfrm>
            <a:off x="1749611" y="575020"/>
            <a:ext cx="821465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>
                <a:latin typeface="Chalkboard SE" panose="03050602040202020205" pitchFamily="66" charset="77"/>
              </a:rPr>
              <a:t>PENGENALAN PERCOBAAN DALAM SUBYEK-SUBYEK</a:t>
            </a:r>
            <a:endParaRPr lang="en-ID" sz="2400" b="1" dirty="0">
              <a:latin typeface="Chalkboard SE" panose="03050602040202020205" pitchFamily="66" charset="77"/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DBF0BFDC-441B-0D45-A359-CF59F02E043C}"/>
              </a:ext>
            </a:extLst>
          </p:cNvPr>
          <p:cNvSpPr/>
          <p:nvPr/>
        </p:nvSpPr>
        <p:spPr>
          <a:xfrm>
            <a:off x="632011" y="416859"/>
            <a:ext cx="847165" cy="793376"/>
          </a:xfrm>
          <a:prstGeom prst="ellipse">
            <a:avLst/>
          </a:prstGeom>
          <a:blipFill>
            <a:blip r:embed="rId3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6CB257BE-8320-D34F-B2B6-5F8892205276}"/>
              </a:ext>
            </a:extLst>
          </p:cNvPr>
          <p:cNvSpPr/>
          <p:nvPr/>
        </p:nvSpPr>
        <p:spPr>
          <a:xfrm>
            <a:off x="632010" y="1615330"/>
            <a:ext cx="847165" cy="793376"/>
          </a:xfrm>
          <a:prstGeom prst="ellipse">
            <a:avLst/>
          </a:prstGeom>
          <a:blipFill>
            <a:blip r:embed="rId3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E1F79B9-DC83-1542-8ECD-C7A339DD39C0}"/>
              </a:ext>
            </a:extLst>
          </p:cNvPr>
          <p:cNvSpPr/>
          <p:nvPr/>
        </p:nvSpPr>
        <p:spPr>
          <a:xfrm>
            <a:off x="611833" y="2852726"/>
            <a:ext cx="847165" cy="793376"/>
          </a:xfrm>
          <a:prstGeom prst="ellipse">
            <a:avLst/>
          </a:prstGeom>
          <a:blipFill>
            <a:blip r:embed="rId3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5579236-327F-6147-8F8D-60E7DE54D1B6}"/>
              </a:ext>
            </a:extLst>
          </p:cNvPr>
          <p:cNvSpPr/>
          <p:nvPr/>
        </p:nvSpPr>
        <p:spPr>
          <a:xfrm>
            <a:off x="632009" y="4094367"/>
            <a:ext cx="847165" cy="793376"/>
          </a:xfrm>
          <a:prstGeom prst="ellipse">
            <a:avLst/>
          </a:prstGeom>
          <a:blipFill>
            <a:blip r:embed="rId3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halkboard SE" panose="03050602040202020205" pitchFamily="66" charset="77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54A50DC5-18D0-1149-96C7-482F7301C40E}"/>
              </a:ext>
            </a:extLst>
          </p:cNvPr>
          <p:cNvSpPr/>
          <p:nvPr/>
        </p:nvSpPr>
        <p:spPr>
          <a:xfrm>
            <a:off x="611833" y="5331763"/>
            <a:ext cx="847165" cy="793376"/>
          </a:xfrm>
          <a:prstGeom prst="ellipse">
            <a:avLst/>
          </a:prstGeom>
          <a:blipFill>
            <a:blip r:embed="rId3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0097CBC-E3A3-9949-A0AB-151E4D450D6F}"/>
              </a:ext>
            </a:extLst>
          </p:cNvPr>
          <p:cNvSpPr txBox="1"/>
          <p:nvPr/>
        </p:nvSpPr>
        <p:spPr>
          <a:xfrm>
            <a:off x="1749611" y="1615330"/>
            <a:ext cx="935915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300" b="1" dirty="0">
                <a:latin typeface="Chalkboard SE" panose="03050602040202020205" pitchFamily="66" charset="77"/>
              </a:rPr>
              <a:t>ANCAMAN TERHADAP VALIDITAS INTERNAL UNTUK DESAIN DALAM SUBJEK</a:t>
            </a:r>
            <a:endParaRPr lang="en-ID" sz="2300" b="1" dirty="0">
              <a:latin typeface="Chalkboard SE" panose="03050602040202020205" pitchFamily="66" charset="77"/>
            </a:endParaRPr>
          </a:p>
          <a:p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E0F7F9E-AF12-A241-9B52-72313AB176F5}"/>
              </a:ext>
            </a:extLst>
          </p:cNvPr>
          <p:cNvSpPr txBox="1"/>
          <p:nvPr/>
        </p:nvSpPr>
        <p:spPr>
          <a:xfrm>
            <a:off x="1749611" y="2852726"/>
            <a:ext cx="935915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300" b="1" dirty="0">
                <a:latin typeface="Chalkboard SE" panose="03050602040202020205" pitchFamily="66" charset="77"/>
              </a:rPr>
              <a:t>ANCAMAN YANG BERHUBUNGAN DENGAN WAKTU DAN EFEK PEMESANAN</a:t>
            </a:r>
            <a:endParaRPr lang="en-ID" sz="2300" b="1" dirty="0">
              <a:latin typeface="Chalkboard SE" panose="03050602040202020205" pitchFamily="66" charset="77"/>
            </a:endParaRPr>
          </a:p>
          <a:p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C4CF37A-393E-2B47-9E88-F66FA39F7D0C}"/>
              </a:ext>
            </a:extLst>
          </p:cNvPr>
          <p:cNvSpPr txBox="1"/>
          <p:nvPr/>
        </p:nvSpPr>
        <p:spPr>
          <a:xfrm>
            <a:off x="1749610" y="4259399"/>
            <a:ext cx="935915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>
                <a:latin typeface="Chalkboard SE" panose="03050602040202020205" pitchFamily="66" charset="77"/>
              </a:rPr>
              <a:t>APLIKASI DAN ANALISIS STATISTIK DESAIN DALAM SUBYEK</a:t>
            </a:r>
            <a:endParaRPr lang="en-ID" sz="2400" b="1" dirty="0">
              <a:latin typeface="Chalkboard SE" panose="03050602040202020205" pitchFamily="66" charset="77"/>
            </a:endParaRPr>
          </a:p>
          <a:p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8D2E61F-4F30-9B44-BA97-C44BC1C15660}"/>
              </a:ext>
            </a:extLst>
          </p:cNvPr>
          <p:cNvSpPr txBox="1"/>
          <p:nvPr/>
        </p:nvSpPr>
        <p:spPr>
          <a:xfrm>
            <a:off x="1749610" y="5496795"/>
            <a:ext cx="9359152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300" b="1" dirty="0">
                <a:latin typeface="Chalkboard SE" panose="03050602040202020205" pitchFamily="66" charset="77"/>
              </a:rPr>
              <a:t>MEMBANDINGKAN DESAIN DALAM SUBYEK DAN ANTARA SUBYEK</a:t>
            </a:r>
            <a:endParaRPr lang="en-ID" sz="2300" b="1" dirty="0">
              <a:latin typeface="Chalkboard SE" panose="03050602040202020205" pitchFamily="66" charset="77"/>
            </a:endParaRPr>
          </a:p>
          <a:p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29BC1F0-DA73-2F47-9ED2-984ABC11BED0}"/>
              </a:ext>
            </a:extLst>
          </p:cNvPr>
          <p:cNvSpPr/>
          <p:nvPr/>
        </p:nvSpPr>
        <p:spPr>
          <a:xfrm flipH="1">
            <a:off x="455175" y="523447"/>
            <a:ext cx="1200832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halkboard SE" panose="03050602040202020205" pitchFamily="66" charset="77"/>
              </a:rPr>
              <a:t>1.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C95BDC-E731-7740-A284-DB493A5D5E2D}"/>
              </a:ext>
            </a:extLst>
          </p:cNvPr>
          <p:cNvSpPr/>
          <p:nvPr/>
        </p:nvSpPr>
        <p:spPr>
          <a:xfrm>
            <a:off x="829824" y="1748286"/>
            <a:ext cx="4908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halkboard SE" panose="03050602040202020205" pitchFamily="66" charset="77"/>
              </a:rPr>
              <a:t>2</a:t>
            </a:r>
            <a:r>
              <a:rPr lang="en-US" sz="27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halkboard SE" panose="03050602040202020205" pitchFamily="66" charset="77"/>
              </a:rPr>
              <a:t>.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43E82C7-2578-054F-BAEC-043AEED3F4DF}"/>
              </a:ext>
            </a:extLst>
          </p:cNvPr>
          <p:cNvSpPr/>
          <p:nvPr/>
        </p:nvSpPr>
        <p:spPr>
          <a:xfrm>
            <a:off x="805705" y="2974977"/>
            <a:ext cx="459420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halkboard SE" panose="03050602040202020205" pitchFamily="66" charset="77"/>
              </a:rPr>
              <a:t>3.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D2FB882-E334-7B45-8C87-B61270AD4650}"/>
              </a:ext>
            </a:extLst>
          </p:cNvPr>
          <p:cNvSpPr/>
          <p:nvPr/>
        </p:nvSpPr>
        <p:spPr>
          <a:xfrm>
            <a:off x="793521" y="5452161"/>
            <a:ext cx="471604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halkboard SE" panose="03050602040202020205" pitchFamily="66" charset="77"/>
              </a:rPr>
              <a:t>5.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C10CF43-E5AB-2848-8D2D-175F4BA6F761}"/>
              </a:ext>
            </a:extLst>
          </p:cNvPr>
          <p:cNvSpPr/>
          <p:nvPr/>
        </p:nvSpPr>
        <p:spPr>
          <a:xfrm>
            <a:off x="615756" y="4214765"/>
            <a:ext cx="8999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halkboard SE" panose="03050602040202020205" pitchFamily="66" charset="77"/>
              </a:rPr>
              <a:t>4.</a:t>
            </a:r>
          </a:p>
        </p:txBody>
      </p:sp>
    </p:spTree>
    <p:extLst>
      <p:ext uri="{BB962C8B-B14F-4D97-AF65-F5344CB8AC3E}">
        <p14:creationId xmlns:p14="http://schemas.microsoft.com/office/powerpoint/2010/main" val="40737629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77D8B67-A881-994F-93F6-123EF24BCD69}"/>
              </a:ext>
            </a:extLst>
          </p:cNvPr>
          <p:cNvSpPr txBox="1"/>
          <p:nvPr/>
        </p:nvSpPr>
        <p:spPr>
          <a:xfrm>
            <a:off x="309282" y="349624"/>
            <a:ext cx="860611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500" b="1" dirty="0">
                <a:latin typeface="Chalkboard SE" panose="03050602040202020205" pitchFamily="66" charset="77"/>
              </a:rPr>
              <a:t>1. PENGENALAN PERCOBAAN DALAM SUBYEK-SUBYEK</a:t>
            </a:r>
            <a:endParaRPr lang="en-ID" sz="2500" b="1" dirty="0">
              <a:latin typeface="Chalkboard SE" panose="03050602040202020205" pitchFamily="66" charset="7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5B2AEC0-35DD-6349-8D3E-78D57B611647}"/>
              </a:ext>
            </a:extLst>
          </p:cNvPr>
          <p:cNvSpPr txBox="1"/>
          <p:nvPr/>
        </p:nvSpPr>
        <p:spPr>
          <a:xfrm>
            <a:off x="309282" y="1019812"/>
            <a:ext cx="11041890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d-ID" sz="1700" u="sng" dirty="0">
                <a:latin typeface="Chalkboard" panose="03050602040202020205" pitchFamily="66" charset="77"/>
              </a:rPr>
              <a:t>Karakteristik Desain Dalam-Subjek </a:t>
            </a:r>
            <a:r>
              <a:rPr lang="id-ID" sz="1700" dirty="0">
                <a:latin typeface="Chalkboard" panose="03050602040202020205" pitchFamily="66" charset="77"/>
              </a:rPr>
              <a:t>: Menggambarkan suatu elemen dasar dari desain penelitian eksperimental antara subyek.  Ingatlah bahwa karakteristik yang menentukan dari eksperimen antar-subyek adalah bahwa ia memerlukan kelompok peserta yang terpisah tetapi setara untuk kondisi perawatan yang berbeda dibandingkan.  Dalam bab ini, kami memperkenalkan prosedur penelitian alternatif: desain dalam mata pelajaran.  Karakteristik yang menentukan dari desain dalam subyek adalah bahwa ia menggunakan satu kelompok peserta, dan menguji atau mengamati setiap individu dalam semua perlakuan berbeda yang dibandingkan</a:t>
            </a:r>
            <a:r>
              <a:rPr lang="en-ID" sz="1700" dirty="0">
                <a:latin typeface="Chalkboard" panose="03050602040202020205" pitchFamily="66" charset="77"/>
              </a:rPr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id-ID" sz="1700" dirty="0">
              <a:latin typeface="Chalkboard" panose="03050602040202020205" pitchFamily="66" charset="77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d-ID" sz="1700" u="sng" dirty="0">
                <a:effectLst/>
                <a:latin typeface="Chalkboard" panose="03050602040202020205" pitchFamily="66" charset="77"/>
              </a:rPr>
              <a:t>Identifikasi </a:t>
            </a:r>
            <a:r>
              <a:rPr lang="id-ID" sz="1700" u="sng" dirty="0" err="1">
                <a:effectLst/>
                <a:latin typeface="Chalkboard" panose="03050602040202020205" pitchFamily="66" charset="77"/>
              </a:rPr>
              <a:t>fitur</a:t>
            </a:r>
            <a:r>
              <a:rPr lang="id-ID" sz="1700" u="sng" dirty="0">
                <a:effectLst/>
                <a:latin typeface="Chalkboard" panose="03050602040202020205" pitchFamily="66" charset="77"/>
              </a:rPr>
              <a:t> dasar dari desain penelitian dalam mata pelajaran :</a:t>
            </a:r>
            <a:r>
              <a:rPr lang="id-ID" sz="1700" dirty="0">
                <a:effectLst/>
                <a:latin typeface="Chalkboard" panose="03050602040202020205" pitchFamily="66" charset="77"/>
              </a:rPr>
              <a:t> </a:t>
            </a:r>
            <a:r>
              <a:rPr lang="id-ID" sz="1700" dirty="0">
                <a:latin typeface="Chalkboard" panose="03050602040202020205" pitchFamily="66" charset="77"/>
              </a:rPr>
              <a:t>Di dalam sub bab kecil ini terdapat </a:t>
            </a:r>
            <a:r>
              <a:rPr lang="id-ID" sz="1700" i="1" dirty="0">
                <a:latin typeface="Chalkboard" panose="03050602040202020205" pitchFamily="66" charset="77"/>
              </a:rPr>
              <a:t>Keuntungan dari Desain dalam Subjek </a:t>
            </a:r>
            <a:r>
              <a:rPr lang="id-ID" sz="1700" dirty="0">
                <a:latin typeface="Chalkboard" panose="03050602040202020205" pitchFamily="66" charset="77"/>
              </a:rPr>
              <a:t>yaitu </a:t>
            </a:r>
            <a:r>
              <a:rPr lang="en-US" sz="1700" dirty="0" err="1">
                <a:latin typeface="Chalkboard" panose="03050602040202020205" pitchFamily="66" charset="77"/>
              </a:rPr>
              <a:t>bahwa</a:t>
            </a:r>
            <a:r>
              <a:rPr lang="en-US" sz="1700" dirty="0">
                <a:latin typeface="Chalkboard" panose="03050602040202020205" pitchFamily="66" charset="77"/>
              </a:rPr>
              <a:t> </a:t>
            </a:r>
            <a:r>
              <a:rPr lang="en-US" sz="1700" dirty="0" err="1">
                <a:latin typeface="Chalkboard" panose="03050602040202020205" pitchFamily="66" charset="77"/>
              </a:rPr>
              <a:t>ia</a:t>
            </a:r>
            <a:r>
              <a:rPr lang="en-US" sz="1700" dirty="0">
                <a:latin typeface="Chalkboard" panose="03050602040202020205" pitchFamily="66" charset="77"/>
              </a:rPr>
              <a:t> </a:t>
            </a:r>
            <a:r>
              <a:rPr lang="en-US" sz="1700" dirty="0" err="1">
                <a:latin typeface="Chalkboard" panose="03050602040202020205" pitchFamily="66" charset="77"/>
              </a:rPr>
              <a:t>membutuhkan</a:t>
            </a:r>
            <a:r>
              <a:rPr lang="en-US" sz="1700" dirty="0">
                <a:latin typeface="Chalkboard" panose="03050602040202020205" pitchFamily="66" charset="77"/>
              </a:rPr>
              <a:t> </a:t>
            </a:r>
            <a:r>
              <a:rPr lang="en-US" sz="1700" dirty="0" err="1">
                <a:latin typeface="Chalkboard" panose="03050602040202020205" pitchFamily="66" charset="77"/>
              </a:rPr>
              <a:t>peserta</a:t>
            </a:r>
            <a:r>
              <a:rPr lang="en-US" sz="1700" dirty="0">
                <a:latin typeface="Chalkboard" panose="03050602040202020205" pitchFamily="66" charset="77"/>
              </a:rPr>
              <a:t> yang </a:t>
            </a:r>
            <a:r>
              <a:rPr lang="en-US" sz="1700" dirty="0" err="1">
                <a:latin typeface="Chalkboard" panose="03050602040202020205" pitchFamily="66" charset="77"/>
              </a:rPr>
              <a:t>relatif</a:t>
            </a:r>
            <a:r>
              <a:rPr lang="en-US" sz="1700" dirty="0">
                <a:latin typeface="Chalkboard" panose="03050602040202020205" pitchFamily="66" charset="77"/>
              </a:rPr>
              <a:t> </a:t>
            </a:r>
            <a:r>
              <a:rPr lang="en-US" sz="1700" dirty="0" err="1">
                <a:latin typeface="Chalkboard" panose="03050602040202020205" pitchFamily="66" charset="77"/>
              </a:rPr>
              <a:t>sedikit</a:t>
            </a:r>
            <a:r>
              <a:rPr lang="en-US" sz="1700" dirty="0">
                <a:latin typeface="Chalkboard" panose="03050602040202020205" pitchFamily="66" charset="77"/>
              </a:rPr>
              <a:t> </a:t>
            </a:r>
            <a:r>
              <a:rPr lang="en-US" sz="1700" dirty="0" err="1">
                <a:latin typeface="Chalkboard" panose="03050602040202020205" pitchFamily="66" charset="77"/>
              </a:rPr>
              <a:t>dibandingkan</a:t>
            </a:r>
            <a:r>
              <a:rPr lang="en-US" sz="1700" dirty="0">
                <a:latin typeface="Chalkboard" panose="03050602040202020205" pitchFamily="66" charset="77"/>
              </a:rPr>
              <a:t> </a:t>
            </a:r>
            <a:r>
              <a:rPr lang="en-US" sz="1700" dirty="0" err="1">
                <a:latin typeface="Chalkboard" panose="03050602040202020205" pitchFamily="66" charset="77"/>
              </a:rPr>
              <a:t>dengan</a:t>
            </a:r>
            <a:r>
              <a:rPr lang="en-US" sz="1700" dirty="0">
                <a:latin typeface="Chalkboard" panose="03050602040202020205" pitchFamily="66" charset="77"/>
              </a:rPr>
              <a:t> </a:t>
            </a:r>
            <a:r>
              <a:rPr lang="en-US" sz="1700" dirty="0" err="1">
                <a:latin typeface="Chalkboard" panose="03050602040202020205" pitchFamily="66" charset="77"/>
              </a:rPr>
              <a:t>desain</a:t>
            </a:r>
            <a:r>
              <a:rPr lang="en-US" sz="1700" dirty="0">
                <a:latin typeface="Chalkboard" panose="03050602040202020205" pitchFamily="66" charset="77"/>
              </a:rPr>
              <a:t> </a:t>
            </a:r>
            <a:r>
              <a:rPr lang="en-US" sz="1700" dirty="0" err="1">
                <a:latin typeface="Chalkboard" panose="03050602040202020205" pitchFamily="66" charset="77"/>
              </a:rPr>
              <a:t>antara</a:t>
            </a:r>
            <a:r>
              <a:rPr lang="en-US" sz="1700" dirty="0">
                <a:latin typeface="Chalkboard" panose="03050602040202020205" pitchFamily="66" charset="77"/>
              </a:rPr>
              <a:t> </a:t>
            </a:r>
            <a:r>
              <a:rPr lang="en-US" sz="1700" dirty="0" err="1">
                <a:latin typeface="Chalkboard" panose="03050602040202020205" pitchFamily="66" charset="77"/>
              </a:rPr>
              <a:t>subyek</a:t>
            </a:r>
            <a:r>
              <a:rPr lang="en-US" sz="1700" dirty="0">
                <a:latin typeface="Chalkboard" panose="03050602040202020205" pitchFamily="66" charset="77"/>
              </a:rPr>
              <a:t>.  </a:t>
            </a:r>
            <a:r>
              <a:rPr lang="en-US" sz="1700" dirty="0" err="1">
                <a:latin typeface="Chalkboard" panose="03050602040202020205" pitchFamily="66" charset="77"/>
              </a:rPr>
              <a:t>Sebagai</a:t>
            </a:r>
            <a:r>
              <a:rPr lang="en-US" sz="1700" dirty="0">
                <a:latin typeface="Chalkboard" panose="03050602040202020205" pitchFamily="66" charset="77"/>
              </a:rPr>
              <a:t> </a:t>
            </a:r>
            <a:r>
              <a:rPr lang="en-US" sz="1700" dirty="0" err="1">
                <a:latin typeface="Chalkboard" panose="03050602040202020205" pitchFamily="66" charset="77"/>
              </a:rPr>
              <a:t>contoh</a:t>
            </a:r>
            <a:r>
              <a:rPr lang="en-US" sz="1700" dirty="0">
                <a:latin typeface="Chalkboard" panose="03050602040202020205" pitchFamily="66" charset="77"/>
              </a:rPr>
              <a:t>, </a:t>
            </a:r>
            <a:r>
              <a:rPr lang="en-US" sz="1700" dirty="0" err="1">
                <a:latin typeface="Chalkboard" panose="03050602040202020205" pitchFamily="66" charset="77"/>
              </a:rPr>
              <a:t>untuk</a:t>
            </a:r>
            <a:r>
              <a:rPr lang="en-US" sz="1700" dirty="0">
                <a:latin typeface="Chalkboard" panose="03050602040202020205" pitchFamily="66" charset="77"/>
              </a:rPr>
              <a:t> </a:t>
            </a:r>
            <a:r>
              <a:rPr lang="en-US" sz="1700" dirty="0" err="1">
                <a:latin typeface="Chalkboard" panose="03050602040202020205" pitchFamily="66" charset="77"/>
              </a:rPr>
              <a:t>membandingkan</a:t>
            </a:r>
            <a:r>
              <a:rPr lang="en-US" sz="1700" dirty="0">
                <a:latin typeface="Chalkboard" panose="03050602040202020205" pitchFamily="66" charset="77"/>
              </a:rPr>
              <a:t> </a:t>
            </a:r>
            <a:r>
              <a:rPr lang="en-US" sz="1700" dirty="0" err="1">
                <a:latin typeface="Chalkboard" panose="03050602040202020205" pitchFamily="66" charset="77"/>
              </a:rPr>
              <a:t>tiga</a:t>
            </a:r>
            <a:r>
              <a:rPr lang="en-US" sz="1700" dirty="0">
                <a:latin typeface="Chalkboard" panose="03050602040202020205" pitchFamily="66" charset="77"/>
              </a:rPr>
              <a:t> </a:t>
            </a:r>
            <a:r>
              <a:rPr lang="en-US" sz="1700" dirty="0" err="1">
                <a:latin typeface="Chalkboard" panose="03050602040202020205" pitchFamily="66" charset="77"/>
              </a:rPr>
              <a:t>kondisi</a:t>
            </a:r>
            <a:r>
              <a:rPr lang="en-US" sz="1700" dirty="0">
                <a:latin typeface="Chalkboard" panose="03050602040202020205" pitchFamily="66" charset="77"/>
              </a:rPr>
              <a:t> </a:t>
            </a:r>
            <a:r>
              <a:rPr lang="en-US" sz="1700" dirty="0" err="1">
                <a:latin typeface="Chalkboard" panose="03050602040202020205" pitchFamily="66" charset="77"/>
              </a:rPr>
              <a:t>perawatan</a:t>
            </a:r>
            <a:r>
              <a:rPr lang="en-US" sz="1700" dirty="0">
                <a:latin typeface="Chalkboard" panose="03050602040202020205" pitchFamily="66" charset="77"/>
              </a:rPr>
              <a:t> yang </a:t>
            </a:r>
            <a:r>
              <a:rPr lang="en-US" sz="1700" dirty="0" err="1">
                <a:latin typeface="Chalkboard" panose="03050602040202020205" pitchFamily="66" charset="77"/>
              </a:rPr>
              <a:t>berbeda</a:t>
            </a:r>
            <a:r>
              <a:rPr lang="en-US" sz="1700" dirty="0">
                <a:latin typeface="Chalkboard" panose="03050602040202020205" pitchFamily="66" charset="77"/>
              </a:rPr>
              <a:t> </a:t>
            </a:r>
            <a:r>
              <a:rPr lang="en-US" sz="1700" dirty="0" err="1">
                <a:latin typeface="Chalkboard" panose="03050602040202020205" pitchFamily="66" charset="77"/>
              </a:rPr>
              <a:t>dengan</a:t>
            </a:r>
            <a:r>
              <a:rPr lang="en-US" sz="1700" dirty="0">
                <a:latin typeface="Chalkboard" panose="03050602040202020205" pitchFamily="66" charset="77"/>
              </a:rPr>
              <a:t> 30 </a:t>
            </a:r>
            <a:r>
              <a:rPr lang="en-US" sz="1700" dirty="0" err="1">
                <a:latin typeface="Chalkboard" panose="03050602040202020205" pitchFamily="66" charset="77"/>
              </a:rPr>
              <a:t>peserta</a:t>
            </a:r>
            <a:r>
              <a:rPr lang="en-US" sz="1700" dirty="0">
                <a:latin typeface="Chalkboard" panose="03050602040202020205" pitchFamily="66" charset="77"/>
              </a:rPr>
              <a:t> </a:t>
            </a:r>
            <a:r>
              <a:rPr lang="en-US" sz="1700" dirty="0" err="1">
                <a:latin typeface="Chalkboard" panose="03050602040202020205" pitchFamily="66" charset="77"/>
              </a:rPr>
              <a:t>dalam</a:t>
            </a:r>
            <a:r>
              <a:rPr lang="en-US" sz="1700" dirty="0">
                <a:latin typeface="Chalkboard" panose="03050602040202020205" pitchFamily="66" charset="77"/>
              </a:rPr>
              <a:t> </a:t>
            </a:r>
            <a:r>
              <a:rPr lang="en-US" sz="1700" dirty="0" err="1">
                <a:latin typeface="Chalkboard" panose="03050602040202020205" pitchFamily="66" charset="77"/>
              </a:rPr>
              <a:t>setiap</a:t>
            </a:r>
            <a:r>
              <a:rPr lang="en-US" sz="1700" dirty="0">
                <a:latin typeface="Chalkboard" panose="03050602040202020205" pitchFamily="66" charset="77"/>
              </a:rPr>
              <a:t> </a:t>
            </a:r>
            <a:r>
              <a:rPr lang="en-US" sz="1700" dirty="0" err="1">
                <a:latin typeface="Chalkboard" panose="03050602040202020205" pitchFamily="66" charset="77"/>
              </a:rPr>
              <a:t>perawatan</a:t>
            </a:r>
            <a:r>
              <a:rPr lang="en-US" sz="1700" dirty="0">
                <a:latin typeface="Chalkboard" panose="03050602040202020205" pitchFamily="66" charset="77"/>
              </a:rPr>
              <a:t>, </a:t>
            </a:r>
            <a:r>
              <a:rPr lang="en-US" sz="1700" dirty="0" err="1">
                <a:latin typeface="Chalkboard" panose="03050602040202020205" pitchFamily="66" charset="77"/>
              </a:rPr>
              <a:t>desain</a:t>
            </a:r>
            <a:r>
              <a:rPr lang="en-US" sz="1700" dirty="0">
                <a:latin typeface="Chalkboard" panose="03050602040202020205" pitchFamily="66" charset="77"/>
              </a:rPr>
              <a:t> </a:t>
            </a:r>
            <a:r>
              <a:rPr lang="en-US" sz="1700" dirty="0" err="1">
                <a:latin typeface="Chalkboard" panose="03050602040202020205" pitchFamily="66" charset="77"/>
              </a:rPr>
              <a:t>antar</a:t>
            </a:r>
            <a:r>
              <a:rPr lang="en-US" sz="1700" dirty="0">
                <a:latin typeface="Chalkboard" panose="03050602040202020205" pitchFamily="66" charset="77"/>
              </a:rPr>
              <a:t> </a:t>
            </a:r>
            <a:r>
              <a:rPr lang="en-US" sz="1700" dirty="0" err="1">
                <a:latin typeface="Chalkboard" panose="03050602040202020205" pitchFamily="66" charset="77"/>
              </a:rPr>
              <a:t>subyek</a:t>
            </a:r>
            <a:r>
              <a:rPr lang="en-US" sz="1700" dirty="0">
                <a:latin typeface="Chalkboard" panose="03050602040202020205" pitchFamily="66" charset="77"/>
              </a:rPr>
              <a:t> </a:t>
            </a:r>
            <a:r>
              <a:rPr lang="en-US" sz="1700" dirty="0" err="1">
                <a:latin typeface="Chalkboard" panose="03050602040202020205" pitchFamily="66" charset="77"/>
              </a:rPr>
              <a:t>membutuhkan</a:t>
            </a:r>
            <a:r>
              <a:rPr lang="en-US" sz="1700" dirty="0">
                <a:latin typeface="Chalkboard" panose="03050602040202020205" pitchFamily="66" charset="77"/>
              </a:rPr>
              <a:t> total 90 </a:t>
            </a:r>
            <a:r>
              <a:rPr lang="en-US" sz="1700" dirty="0" err="1">
                <a:latin typeface="Chalkboard" panose="03050602040202020205" pitchFamily="66" charset="77"/>
              </a:rPr>
              <a:t>peserta</a:t>
            </a:r>
            <a:r>
              <a:rPr lang="en-US" sz="1700" dirty="0">
                <a:latin typeface="Chalkboard" panose="03050602040202020205" pitchFamily="66" charset="77"/>
              </a:rPr>
              <a:t> (</a:t>
            </a:r>
            <a:r>
              <a:rPr lang="en-US" sz="1700" dirty="0" err="1">
                <a:latin typeface="Chalkboard" panose="03050602040202020205" pitchFamily="66" charset="77"/>
              </a:rPr>
              <a:t>tiga</a:t>
            </a:r>
            <a:r>
              <a:rPr lang="en-US" sz="1700" dirty="0">
                <a:latin typeface="Chalkboard" panose="03050602040202020205" pitchFamily="66" charset="77"/>
              </a:rPr>
              <a:t> </a:t>
            </a:r>
            <a:r>
              <a:rPr lang="en-US" sz="1700" dirty="0" err="1">
                <a:latin typeface="Chalkboard" panose="03050602040202020205" pitchFamily="66" charset="77"/>
              </a:rPr>
              <a:t>kelompok</a:t>
            </a:r>
            <a:r>
              <a:rPr lang="en-US" sz="1700" dirty="0">
                <a:latin typeface="Chalkboard" panose="03050602040202020205" pitchFamily="66" charset="77"/>
              </a:rPr>
              <a:t> </a:t>
            </a:r>
            <a:r>
              <a:rPr lang="en-US" sz="1700" dirty="0" err="1">
                <a:latin typeface="Chalkboard" panose="03050602040202020205" pitchFamily="66" charset="77"/>
              </a:rPr>
              <a:t>terpisah</a:t>
            </a:r>
            <a:r>
              <a:rPr lang="en-US" sz="1700" dirty="0">
                <a:latin typeface="Chalkboard" panose="03050602040202020205" pitchFamily="66" charset="77"/>
              </a:rPr>
              <a:t> </a:t>
            </a:r>
            <a:r>
              <a:rPr lang="en-US" sz="1700" dirty="0" err="1">
                <a:latin typeface="Chalkboard" panose="03050602040202020205" pitchFamily="66" charset="77"/>
              </a:rPr>
              <a:t>dengan</a:t>
            </a:r>
            <a:r>
              <a:rPr lang="en-US" sz="1700" dirty="0">
                <a:latin typeface="Chalkboard" panose="03050602040202020205" pitchFamily="66" charset="77"/>
              </a:rPr>
              <a:t> 30 </a:t>
            </a:r>
            <a:r>
              <a:rPr lang="en-US" sz="1700" dirty="0" err="1">
                <a:latin typeface="Chalkboard" panose="03050602040202020205" pitchFamily="66" charset="77"/>
              </a:rPr>
              <a:t>peserta</a:t>
            </a:r>
            <a:r>
              <a:rPr lang="en-US" sz="1700" dirty="0">
                <a:latin typeface="Chalkboard" panose="03050602040202020205" pitchFamily="66" charset="77"/>
              </a:rPr>
              <a:t> di </a:t>
            </a:r>
            <a:r>
              <a:rPr lang="en-US" sz="1700" dirty="0" err="1">
                <a:latin typeface="Chalkboard" panose="03050602040202020205" pitchFamily="66" charset="77"/>
              </a:rPr>
              <a:t>masing-masing</a:t>
            </a:r>
            <a:r>
              <a:rPr lang="en-US" sz="1700" dirty="0">
                <a:latin typeface="Chalkboard" panose="03050602040202020205" pitchFamily="66" charset="77"/>
              </a:rPr>
              <a:t>).  Dan </a:t>
            </a:r>
            <a:r>
              <a:rPr lang="id-ID" sz="1700" dirty="0">
                <a:latin typeface="Chalkboard" panose="03050602040202020205" pitchFamily="66" charset="77"/>
              </a:rPr>
              <a:t>Keuntungan utama dari desain dalam subjek, adalah bahwa pada dasarnya menghilangkan semua masalah berdasarkan perbedaan individu yang merupakan perhatian utama dari desain antara subyek.</a:t>
            </a:r>
            <a:r>
              <a:rPr lang="en-ID" sz="1700" dirty="0">
                <a:latin typeface="Chalkboard" panose="03050602040202020205" pitchFamily="66" charset="77"/>
              </a:rPr>
              <a:t> </a:t>
            </a:r>
            <a:r>
              <a:rPr lang="en-US" sz="1700" dirty="0">
                <a:latin typeface="Chalkboard" panose="03050602040202020205" pitchFamily="66" charset="77"/>
              </a:rPr>
              <a:t> </a:t>
            </a:r>
            <a:endParaRPr lang="en-ID" sz="1700" dirty="0">
              <a:latin typeface="Chalkboard" panose="03050602040202020205" pitchFamily="66" charset="77"/>
            </a:endParaRPr>
          </a:p>
          <a:p>
            <a:pPr algn="just"/>
            <a:endParaRPr lang="id-ID" sz="1700" dirty="0">
              <a:effectLst/>
              <a:latin typeface="Chalkboard" panose="03050602040202020205" pitchFamily="66" charset="77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d-ID" sz="1700" u="sng" dirty="0">
                <a:latin typeface="Chalkboard" panose="03050602040202020205" pitchFamily="66" charset="77"/>
              </a:rPr>
              <a:t>Menghapus perbedaan individual dari data dalam subjek</a:t>
            </a:r>
            <a:r>
              <a:rPr lang="en-ID" sz="1700" u="sng" dirty="0">
                <a:effectLst/>
                <a:latin typeface="Chalkboard" panose="03050602040202020205" pitchFamily="66" charset="77"/>
              </a:rPr>
              <a:t> :</a:t>
            </a:r>
          </a:p>
          <a:p>
            <a:pPr marL="742950" lvl="1" indent="-285750" algn="just">
              <a:buFont typeface="Wingdings" pitchFamily="2" charset="2"/>
              <a:buChar char="Ø"/>
            </a:pPr>
            <a:r>
              <a:rPr lang="id-ID" sz="1700" dirty="0">
                <a:latin typeface="Chalkboard" panose="03050602040202020205" pitchFamily="66" charset="77"/>
              </a:rPr>
              <a:t>Data asli, yang mencakup perbedaan individu di antara keempatnya</a:t>
            </a:r>
            <a:r>
              <a:rPr lang="en-ID" sz="1700" dirty="0">
                <a:latin typeface="Chalkboard" panose="03050602040202020205" pitchFamily="66" charset="77"/>
              </a:rPr>
              <a:t> </a:t>
            </a:r>
            <a:r>
              <a:rPr lang="id-ID" sz="1700" dirty="0">
                <a:latin typeface="Chalkboard" panose="03050602040202020205" pitchFamily="66" charset="77"/>
              </a:rPr>
              <a:t>peserta</a:t>
            </a:r>
            <a:endParaRPr lang="en-ID" sz="1700" dirty="0">
              <a:latin typeface="Chalkboard" panose="03050602040202020205" pitchFamily="66" charset="77"/>
            </a:endParaRPr>
          </a:p>
          <a:p>
            <a:pPr marL="742950" lvl="1" indent="-285750" algn="just">
              <a:buFont typeface="Wingdings" pitchFamily="2" charset="2"/>
              <a:buChar char="Ø"/>
            </a:pPr>
            <a:r>
              <a:rPr lang="id-ID" sz="1700" dirty="0">
                <a:latin typeface="Chalkboard" panose="03050602040202020205" pitchFamily="66" charset="77"/>
              </a:rPr>
              <a:t>Perbedaan individu telah dihapus dengan menyesuaikan masing-masing peserta</a:t>
            </a:r>
            <a:r>
              <a:rPr lang="en-ID" sz="1700" dirty="0">
                <a:latin typeface="Chalkboard" panose="03050602040202020205" pitchFamily="66" charset="77"/>
              </a:rPr>
              <a:t> </a:t>
            </a:r>
            <a:r>
              <a:rPr lang="id-ID" sz="1700" dirty="0">
                <a:latin typeface="Chalkboard" panose="03050602040202020205" pitchFamily="66" charset="77"/>
              </a:rPr>
              <a:t>skor. Ketika perbedaan individu dihapus, jauh lebih mudah untuk melihat</a:t>
            </a:r>
            <a:r>
              <a:rPr lang="en-ID" sz="1700" dirty="0">
                <a:latin typeface="Chalkboard" panose="03050602040202020205" pitchFamily="66" charset="77"/>
              </a:rPr>
              <a:t> </a:t>
            </a:r>
            <a:r>
              <a:rPr lang="id-ID" sz="1700" dirty="0">
                <a:latin typeface="Chalkboard" panose="03050602040202020205" pitchFamily="66" charset="77"/>
              </a:rPr>
              <a:t>perbedaan antara perawatan.</a:t>
            </a:r>
            <a:endParaRPr lang="en-ID" sz="1700" dirty="0">
              <a:latin typeface="Chalkboard" panose="03050602040202020205" pitchFamily="66" charset="77"/>
            </a:endParaRPr>
          </a:p>
          <a:p>
            <a:pPr marL="742950" lvl="1" indent="-285750">
              <a:buFont typeface="Wingdings" pitchFamily="2" charset="2"/>
              <a:buChar char="Ø"/>
            </a:pPr>
            <a:endParaRPr lang="en-US" dirty="0">
              <a:latin typeface="Chalkboard SE Light" panose="03050602040202020205" pitchFamily="66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8528404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CE21D64-DEEB-1F4F-B393-87A290059738}"/>
              </a:ext>
            </a:extLst>
          </p:cNvPr>
          <p:cNvSpPr txBox="1"/>
          <p:nvPr/>
        </p:nvSpPr>
        <p:spPr>
          <a:xfrm>
            <a:off x="451944" y="346842"/>
            <a:ext cx="108571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latin typeface="Chalkboard SE" panose="03050602040202020205" pitchFamily="66" charset="77"/>
              </a:rPr>
              <a:t>2. ANCAMAN TERHADAP VALIDITAS INTERNAL UNTUK DESAIN DALAM SUBJEK</a:t>
            </a:r>
            <a:endParaRPr lang="en-ID" sz="2200" b="1" dirty="0">
              <a:latin typeface="Chalkboard SE" panose="03050602040202020205" pitchFamily="66" charset="77"/>
            </a:endParaRPr>
          </a:p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EF40D9B-69AD-F847-8270-3A348D9B2120}"/>
              </a:ext>
            </a:extLst>
          </p:cNvPr>
          <p:cNvSpPr txBox="1"/>
          <p:nvPr/>
        </p:nvSpPr>
        <p:spPr>
          <a:xfrm>
            <a:off x="509751" y="1159831"/>
            <a:ext cx="10741572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D" sz="2000" u="sng" dirty="0" err="1">
                <a:latin typeface="Chalkboard" panose="03050602040202020205" pitchFamily="66" charset="77"/>
              </a:rPr>
              <a:t>Merusak</a:t>
            </a:r>
            <a:r>
              <a:rPr lang="en-ID" sz="2000" u="sng" dirty="0">
                <a:latin typeface="Chalkboard" panose="03050602040202020205" pitchFamily="66" charset="77"/>
              </a:rPr>
              <a:t> </a:t>
            </a:r>
            <a:r>
              <a:rPr lang="en-ID" sz="2000" u="sng" dirty="0" err="1">
                <a:latin typeface="Chalkboard" panose="03050602040202020205" pitchFamily="66" charset="77"/>
              </a:rPr>
              <a:t>dari</a:t>
            </a:r>
            <a:r>
              <a:rPr lang="en-ID" sz="2000" u="sng" dirty="0">
                <a:latin typeface="Chalkboard" panose="03050602040202020205" pitchFamily="66" charset="77"/>
              </a:rPr>
              <a:t> </a:t>
            </a:r>
            <a:r>
              <a:rPr lang="en-ID" sz="2000" u="sng" dirty="0" err="1">
                <a:latin typeface="Chalkboard" panose="03050602040202020205" pitchFamily="66" charset="77"/>
              </a:rPr>
              <a:t>variabel</a:t>
            </a:r>
            <a:r>
              <a:rPr lang="en-ID" sz="2000" u="sng" dirty="0">
                <a:latin typeface="Chalkboard" panose="03050602040202020205" pitchFamily="66" charset="77"/>
              </a:rPr>
              <a:t> </a:t>
            </a:r>
            <a:r>
              <a:rPr lang="en-ID" sz="2000" u="sng" dirty="0" err="1">
                <a:latin typeface="Chalkboard" panose="03050602040202020205" pitchFamily="66" charset="77"/>
              </a:rPr>
              <a:t>lingkungan</a:t>
            </a:r>
            <a:r>
              <a:rPr lang="en-ID" sz="2000" u="sng" dirty="0">
                <a:latin typeface="Chalkboard" panose="03050602040202020205" pitchFamily="66" charset="77"/>
              </a:rPr>
              <a:t>. </a:t>
            </a:r>
          </a:p>
          <a:p>
            <a:pPr algn="just"/>
            <a:r>
              <a:rPr lang="en-ID" sz="2000" dirty="0" err="1">
                <a:latin typeface="Chalkboard" panose="03050602040202020205" pitchFamily="66" charset="77"/>
              </a:rPr>
              <a:t>Variabel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lingkungan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adalah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karakteristik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lingkungan</a:t>
            </a:r>
            <a:r>
              <a:rPr lang="en-ID" sz="2000" dirty="0">
                <a:latin typeface="Chalkboard" panose="03050602040202020205" pitchFamily="66" charset="77"/>
              </a:rPr>
              <a:t> yang </a:t>
            </a:r>
            <a:r>
              <a:rPr lang="en-ID" sz="2000" dirty="0" err="1">
                <a:latin typeface="Chalkboard" panose="03050602040202020205" pitchFamily="66" charset="77"/>
              </a:rPr>
              <a:t>dapat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berubah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dari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satu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perawatan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kondisi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ke</a:t>
            </a:r>
            <a:r>
              <a:rPr lang="en-ID" sz="2000" dirty="0">
                <a:latin typeface="Chalkboard" panose="03050602040202020205" pitchFamily="66" charset="77"/>
              </a:rPr>
              <a:t> yang lain. </a:t>
            </a:r>
            <a:r>
              <a:rPr lang="en-ID" sz="2000" dirty="0" err="1">
                <a:latin typeface="Chalkboard" panose="03050602040202020205" pitchFamily="66" charset="77"/>
              </a:rPr>
              <a:t>Sebagai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contoh</a:t>
            </a:r>
            <a:r>
              <a:rPr lang="en-ID" sz="2000" dirty="0">
                <a:latin typeface="Chalkboard" panose="03050602040202020205" pitchFamily="66" charset="77"/>
              </a:rPr>
              <a:t>, </a:t>
            </a:r>
            <a:r>
              <a:rPr lang="en-ID" sz="2000" dirty="0" err="1">
                <a:latin typeface="Chalkboard" panose="03050602040202020205" pitchFamily="66" charset="77"/>
              </a:rPr>
              <a:t>satu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perawatan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dapat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dievaluasi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selama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pagi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hari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dan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perawatan</a:t>
            </a:r>
            <a:r>
              <a:rPr lang="en-ID" sz="2000" dirty="0">
                <a:latin typeface="Chalkboard" panose="03050602040202020205" pitchFamily="66" charset="77"/>
              </a:rPr>
              <a:t> lain </a:t>
            </a:r>
            <a:r>
              <a:rPr lang="en-ID" sz="2000" dirty="0" err="1">
                <a:latin typeface="Chalkboard" panose="03050602040202020205" pitchFamily="66" charset="77"/>
              </a:rPr>
              <a:t>pada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siang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hari</a:t>
            </a:r>
            <a:r>
              <a:rPr lang="en-ID" sz="2000" dirty="0">
                <a:latin typeface="Chalkboard" panose="03050602040202020205" pitchFamily="66" charset="77"/>
              </a:rPr>
              <a:t>. </a:t>
            </a:r>
            <a:r>
              <a:rPr lang="en-ID" sz="2000" dirty="0" err="1">
                <a:latin typeface="Chalkboard" panose="03050602040202020205" pitchFamily="66" charset="77"/>
              </a:rPr>
              <a:t>Atau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dua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perawatan</a:t>
            </a:r>
            <a:r>
              <a:rPr lang="en-ID" sz="2000" dirty="0">
                <a:latin typeface="Chalkboard" panose="03050602040202020205" pitchFamily="66" charset="77"/>
              </a:rPr>
              <a:t> yang </a:t>
            </a:r>
            <a:r>
              <a:rPr lang="en-ID" sz="2000" dirty="0" err="1">
                <a:latin typeface="Chalkboard" panose="03050602040202020205" pitchFamily="66" charset="77"/>
              </a:rPr>
              <a:t>berbeda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dapat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diberikan</a:t>
            </a:r>
            <a:r>
              <a:rPr lang="en-ID" sz="2000" dirty="0">
                <a:latin typeface="Chalkboard" panose="03050602040202020205" pitchFamily="66" charset="77"/>
              </a:rPr>
              <a:t> di </a:t>
            </a:r>
            <a:r>
              <a:rPr lang="en-ID" sz="2000" dirty="0" err="1">
                <a:latin typeface="Chalkboard" panose="03050602040202020205" pitchFamily="66" charset="77"/>
              </a:rPr>
              <a:t>dua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kamar</a:t>
            </a:r>
            <a:r>
              <a:rPr lang="en-ID" sz="2000" dirty="0">
                <a:latin typeface="Chalkboard" panose="03050602040202020205" pitchFamily="66" charset="77"/>
              </a:rPr>
              <a:t> yang </a:t>
            </a:r>
            <a:r>
              <a:rPr lang="en-ID" sz="2000" dirty="0" err="1">
                <a:latin typeface="Chalkboard" panose="03050602040202020205" pitchFamily="66" charset="77"/>
              </a:rPr>
              <a:t>berbeda</a:t>
            </a:r>
            <a:r>
              <a:rPr lang="en-ID" sz="2000" dirty="0">
                <a:latin typeface="Chalkboard" panose="03050602040202020205" pitchFamily="66" charset="77"/>
              </a:rPr>
              <a:t>. </a:t>
            </a:r>
            <a:r>
              <a:rPr lang="en-ID" sz="2000" dirty="0" err="1">
                <a:latin typeface="Chalkboard" panose="03050602040202020205" pitchFamily="66" charset="77"/>
              </a:rPr>
              <a:t>Apa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saja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variabel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tersebut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dapat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menyebabkan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perbedaan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skor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dari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satu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pengobatan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ke</a:t>
            </a:r>
            <a:r>
              <a:rPr lang="en-ID" sz="2000" dirty="0">
                <a:latin typeface="Chalkboard" panose="03050602040202020205" pitchFamily="66" charset="77"/>
              </a:rPr>
              <a:t> lain, </a:t>
            </a:r>
            <a:r>
              <a:rPr lang="en-ID" sz="2000" dirty="0" err="1">
                <a:latin typeface="Chalkboard" panose="03050602040202020205" pitchFamily="66" charset="77"/>
              </a:rPr>
              <a:t>dan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oleh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karena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itu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memberikan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penjelasan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alternatif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untuk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perbedaan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antara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perawatan</a:t>
            </a:r>
            <a:r>
              <a:rPr lang="en-ID" sz="2000" dirty="0">
                <a:latin typeface="Chalkboard" panose="03050602040202020205" pitchFamily="66" charset="77"/>
              </a:rPr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ID" sz="2000" dirty="0">
              <a:latin typeface="Chalkboard" panose="03050602040202020205" pitchFamily="66" charset="77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D" sz="2000" u="sng" dirty="0" err="1">
                <a:latin typeface="Chalkboard" panose="03050602040202020205" pitchFamily="66" charset="77"/>
              </a:rPr>
              <a:t>Membingungkan</a:t>
            </a:r>
            <a:r>
              <a:rPr lang="en-ID" sz="2000" u="sng" dirty="0">
                <a:latin typeface="Chalkboard" panose="03050602040202020205" pitchFamily="66" charset="77"/>
              </a:rPr>
              <a:t> </a:t>
            </a:r>
            <a:r>
              <a:rPr lang="en-ID" sz="2000" u="sng" dirty="0" err="1">
                <a:latin typeface="Chalkboard" panose="03050602040202020205" pitchFamily="66" charset="77"/>
              </a:rPr>
              <a:t>dari</a:t>
            </a:r>
            <a:r>
              <a:rPr lang="en-ID" sz="2000" u="sng" dirty="0">
                <a:latin typeface="Chalkboard" panose="03050602040202020205" pitchFamily="66" charset="77"/>
              </a:rPr>
              <a:t> </a:t>
            </a:r>
            <a:r>
              <a:rPr lang="en-ID" sz="2000" u="sng" dirty="0" err="1">
                <a:latin typeface="Chalkboard" panose="03050602040202020205" pitchFamily="66" charset="77"/>
              </a:rPr>
              <a:t>faktor-faktor</a:t>
            </a:r>
            <a:r>
              <a:rPr lang="en-ID" sz="2000" u="sng" dirty="0">
                <a:latin typeface="Chalkboard" panose="03050602040202020205" pitchFamily="66" charset="77"/>
              </a:rPr>
              <a:t> </a:t>
            </a:r>
            <a:r>
              <a:rPr lang="en-ID" sz="2000" u="sng" dirty="0" err="1">
                <a:latin typeface="Chalkboard" panose="03050602040202020205" pitchFamily="66" charset="77"/>
              </a:rPr>
              <a:t>terkait</a:t>
            </a:r>
            <a:r>
              <a:rPr lang="en-ID" sz="2000" u="sng" dirty="0">
                <a:latin typeface="Chalkboard" panose="03050602040202020205" pitchFamily="66" charset="77"/>
              </a:rPr>
              <a:t> </a:t>
            </a:r>
            <a:r>
              <a:rPr lang="en-ID" sz="2000" u="sng" dirty="0" err="1">
                <a:latin typeface="Chalkboard" panose="03050602040202020205" pitchFamily="66" charset="77"/>
              </a:rPr>
              <a:t>waktu</a:t>
            </a:r>
            <a:r>
              <a:rPr lang="en-ID" sz="2000" u="sng" dirty="0">
                <a:latin typeface="Chalkboard" panose="03050602040202020205" pitchFamily="66" charset="77"/>
              </a:rPr>
              <a:t>. </a:t>
            </a:r>
          </a:p>
          <a:p>
            <a:pPr algn="just"/>
            <a:r>
              <a:rPr lang="en-ID" sz="2000" dirty="0" err="1">
                <a:latin typeface="Chalkboard" panose="03050602040202020205" pitchFamily="66" charset="77"/>
              </a:rPr>
              <a:t>Perhatian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serius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terhadap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desain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subjek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datang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dari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fakta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bahwa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desain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biasanya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membutuhkan</a:t>
            </a:r>
            <a:r>
              <a:rPr lang="en-ID" sz="2000" dirty="0">
                <a:latin typeface="Chalkboard" panose="03050602040202020205" pitchFamily="66" charset="77"/>
              </a:rPr>
              <a:t> a. </a:t>
            </a:r>
            <a:r>
              <a:rPr lang="en-ID" sz="2000" dirty="0" err="1">
                <a:latin typeface="Chalkboard" panose="03050602040202020205" pitchFamily="66" charset="77"/>
              </a:rPr>
              <a:t>serangkaian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pengukuran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dilakukan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dari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waktu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ke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waktu</a:t>
            </a:r>
            <a:r>
              <a:rPr lang="en-ID" sz="2000" dirty="0">
                <a:latin typeface="Chalkboard" panose="03050602040202020205" pitchFamily="66" charset="77"/>
              </a:rPr>
              <a:t>. </a:t>
            </a:r>
            <a:r>
              <a:rPr lang="en-ID" sz="2000" dirty="0" err="1">
                <a:latin typeface="Chalkboard" panose="03050602040202020205" pitchFamily="66" charset="77"/>
              </a:rPr>
              <a:t>Selama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waktu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antara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pengukuran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pertama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dan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pengukuran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akhir</a:t>
            </a:r>
            <a:r>
              <a:rPr lang="en-ID" sz="2000" dirty="0">
                <a:latin typeface="Chalkboard" panose="03050602040202020205" pitchFamily="66" charset="77"/>
              </a:rPr>
              <a:t>, para </a:t>
            </a:r>
            <a:r>
              <a:rPr lang="en-ID" sz="2000" dirty="0" err="1">
                <a:latin typeface="Chalkboard" panose="03050602040202020205" pitchFamily="66" charset="77"/>
              </a:rPr>
              <a:t>peserta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mungkin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dipengaruhi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oleh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berbagai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faktor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selain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perawatan</a:t>
            </a:r>
            <a:r>
              <a:rPr lang="en-ID" sz="2000" dirty="0">
                <a:latin typeface="Chalkboard" panose="03050602040202020205" pitchFamily="66" charset="77"/>
              </a:rPr>
              <a:t> yang </a:t>
            </a:r>
            <a:r>
              <a:rPr lang="en-ID" sz="2000" dirty="0" err="1">
                <a:latin typeface="Chalkboard" panose="03050602040202020205" pitchFamily="66" charset="77"/>
              </a:rPr>
              <a:t>sedang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dilakukan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diselidiki</a:t>
            </a:r>
            <a:r>
              <a:rPr lang="en-ID" sz="2000" dirty="0">
                <a:latin typeface="Chalkboard" panose="03050602040202020205" pitchFamily="66" charset="77"/>
              </a:rPr>
              <a:t>, </a:t>
            </a:r>
            <a:r>
              <a:rPr lang="en-ID" sz="2000" dirty="0" err="1">
                <a:latin typeface="Chalkboard" panose="03050602040202020205" pitchFamily="66" charset="77"/>
              </a:rPr>
              <a:t>dan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faktor-faktor</a:t>
            </a:r>
            <a:r>
              <a:rPr lang="en-ID" sz="2000" dirty="0">
                <a:latin typeface="Chalkboard" panose="03050602040202020205" pitchFamily="66" charset="77"/>
              </a:rPr>
              <a:t> lain </a:t>
            </a:r>
            <a:r>
              <a:rPr lang="en-ID" sz="2000" dirty="0" err="1">
                <a:latin typeface="Chalkboard" panose="03050602040202020205" pitchFamily="66" charset="77"/>
              </a:rPr>
              <a:t>ini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dapat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mempengaruhi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skor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peserta</a:t>
            </a:r>
            <a:r>
              <a:rPr lang="en-ID" sz="2000" dirty="0">
                <a:latin typeface="Chalkboard" panose="03050602040202020205" pitchFamily="66" charset="77"/>
              </a:rPr>
              <a:t>. </a:t>
            </a:r>
            <a:r>
              <a:rPr lang="en-ID" sz="2000" dirty="0" err="1">
                <a:latin typeface="Chalkboard" panose="03050602040202020205" pitchFamily="66" charset="77"/>
              </a:rPr>
              <a:t>Jika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ini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terjadi</a:t>
            </a:r>
            <a:r>
              <a:rPr lang="en-ID" sz="2000" dirty="0">
                <a:latin typeface="Chalkboard" panose="03050602040202020205" pitchFamily="66" charset="77"/>
              </a:rPr>
              <a:t>, </a:t>
            </a:r>
            <a:r>
              <a:rPr lang="en-ID" sz="2000" dirty="0" err="1">
                <a:latin typeface="Chalkboard" panose="03050602040202020205" pitchFamily="66" charset="77"/>
              </a:rPr>
              <a:t>maka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validitas</a:t>
            </a:r>
            <a:r>
              <a:rPr lang="en-ID" sz="2000" dirty="0">
                <a:latin typeface="Chalkboard" panose="03050602040202020205" pitchFamily="66" charset="77"/>
              </a:rPr>
              <a:t> internal </a:t>
            </a:r>
            <a:r>
              <a:rPr lang="en-ID" sz="2000" dirty="0" err="1">
                <a:latin typeface="Chalkboard" panose="03050602040202020205" pitchFamily="66" charset="77"/>
              </a:rPr>
              <a:t>penelitian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terancam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karena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perubahan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skor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peserta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dari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satu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perawatan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ke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perawatan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berikutnya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dapat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disebabkan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oleh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faktor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luar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dan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bukan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dari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perawatan</a:t>
            </a:r>
            <a:r>
              <a:rPr lang="en-ID" sz="2000" dirty="0">
                <a:latin typeface="Chalkboard" panose="03050602040202020205" pitchFamily="66" charset="77"/>
              </a:rPr>
              <a:t> yang </a:t>
            </a:r>
            <a:r>
              <a:rPr lang="en-ID" sz="2000" dirty="0" err="1">
                <a:latin typeface="Chalkboard" panose="03050602040202020205" pitchFamily="66" charset="77"/>
              </a:rPr>
              <a:t>berbeda</a:t>
            </a:r>
            <a:r>
              <a:rPr lang="en-ID" sz="2000" dirty="0">
                <a:latin typeface="Chalkboard" panose="03050602040202020205" pitchFamily="66" charset="77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97777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55361C0-D623-B645-A406-C62FA165C6EE}"/>
              </a:ext>
            </a:extLst>
          </p:cNvPr>
          <p:cNvSpPr txBox="1"/>
          <p:nvPr/>
        </p:nvSpPr>
        <p:spPr>
          <a:xfrm>
            <a:off x="483476" y="630621"/>
            <a:ext cx="11277599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latin typeface="Chalkboard SE" panose="03050602040202020205" pitchFamily="66" charset="77"/>
              </a:rPr>
              <a:t>ANCAMAN TERHADAP VALIDITAS INTERNAL UNTUK DESAIN DALAM SUBJEK </a:t>
            </a:r>
          </a:p>
          <a:p>
            <a:r>
              <a:rPr lang="en-US" sz="2200" b="1" dirty="0">
                <a:latin typeface="Chalkboard SE" panose="03050602040202020205" pitchFamily="66" charset="77"/>
              </a:rPr>
              <a:t>( </a:t>
            </a:r>
            <a:r>
              <a:rPr lang="en-US" sz="2200" b="1" dirty="0" err="1">
                <a:latin typeface="Chalkboard SE" panose="03050602040202020205" pitchFamily="66" charset="77"/>
              </a:rPr>
              <a:t>Lainnya</a:t>
            </a:r>
            <a:r>
              <a:rPr lang="en-US" sz="2200" b="1" dirty="0">
                <a:latin typeface="Chalkboard SE" panose="03050602040202020205" pitchFamily="66" charset="77"/>
              </a:rPr>
              <a:t> )</a:t>
            </a:r>
          </a:p>
          <a:p>
            <a:endParaRPr lang="en-US" b="1" dirty="0">
              <a:latin typeface="Chalkboard SE" panose="03050602040202020205" pitchFamily="66" charset="77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en-ID" u="sng" dirty="0" err="1">
                <a:latin typeface="Chalkboard" panose="03050602040202020205" pitchFamily="66" charset="77"/>
              </a:rPr>
              <a:t>Memisahkan</a:t>
            </a:r>
            <a:r>
              <a:rPr lang="en-ID" u="sng" dirty="0">
                <a:latin typeface="Chalkboard" panose="03050602040202020205" pitchFamily="66" charset="77"/>
              </a:rPr>
              <a:t> </a:t>
            </a:r>
            <a:r>
              <a:rPr lang="en-ID" u="sng" dirty="0" err="1">
                <a:latin typeface="Chalkboard" panose="03050602040202020205" pitchFamily="66" charset="77"/>
              </a:rPr>
              <a:t>Faktor</a:t>
            </a:r>
            <a:r>
              <a:rPr lang="en-ID" u="sng" dirty="0">
                <a:latin typeface="Chalkboard" panose="03050602040202020205" pitchFamily="66" charset="77"/>
              </a:rPr>
              <a:t> </a:t>
            </a:r>
            <a:r>
              <a:rPr lang="en-ID" u="sng" dirty="0" err="1">
                <a:latin typeface="Chalkboard" panose="03050602040202020205" pitchFamily="66" charset="77"/>
              </a:rPr>
              <a:t>Terkait</a:t>
            </a:r>
            <a:r>
              <a:rPr lang="en-ID" u="sng" dirty="0">
                <a:latin typeface="Chalkboard" panose="03050602040202020205" pitchFamily="66" charset="77"/>
              </a:rPr>
              <a:t> </a:t>
            </a:r>
            <a:r>
              <a:rPr lang="en-ID" u="sng" dirty="0" err="1">
                <a:latin typeface="Chalkboard" panose="03050602040202020205" pitchFamily="66" charset="77"/>
              </a:rPr>
              <a:t>Waktu</a:t>
            </a:r>
            <a:r>
              <a:rPr lang="en-ID" u="sng" dirty="0">
                <a:latin typeface="Chalkboard" panose="03050602040202020205" pitchFamily="66" charset="77"/>
              </a:rPr>
              <a:t> </a:t>
            </a:r>
            <a:r>
              <a:rPr lang="en-ID" u="sng" dirty="0" err="1">
                <a:latin typeface="Chalkboard" panose="03050602040202020205" pitchFamily="66" charset="77"/>
              </a:rPr>
              <a:t>dan</a:t>
            </a:r>
            <a:r>
              <a:rPr lang="en-ID" u="sng" dirty="0">
                <a:latin typeface="Chalkboard" panose="03050602040202020205" pitchFamily="66" charset="77"/>
              </a:rPr>
              <a:t> </a:t>
            </a:r>
            <a:r>
              <a:rPr lang="en-ID" u="sng" dirty="0" err="1">
                <a:latin typeface="Chalkboard" panose="03050602040202020205" pitchFamily="66" charset="77"/>
              </a:rPr>
              <a:t>Efek</a:t>
            </a:r>
            <a:r>
              <a:rPr lang="en-ID" u="sng" dirty="0">
                <a:latin typeface="Chalkboard" panose="03050602040202020205" pitchFamily="66" charset="77"/>
              </a:rPr>
              <a:t> </a:t>
            </a:r>
            <a:r>
              <a:rPr lang="en-ID" u="sng" dirty="0" err="1">
                <a:latin typeface="Chalkboard" panose="03050602040202020205" pitchFamily="66" charset="77"/>
              </a:rPr>
              <a:t>Pemesanan</a:t>
            </a:r>
            <a:endParaRPr lang="en-ID" u="sng" dirty="0">
              <a:latin typeface="Chalkboard" panose="03050602040202020205" pitchFamily="66" charset="77"/>
            </a:endParaRPr>
          </a:p>
          <a:p>
            <a:pPr algn="just"/>
            <a:r>
              <a:rPr lang="en-ID" dirty="0" err="1">
                <a:latin typeface="Chalkboard" panose="03050602040202020205" pitchFamily="66" charset="77"/>
              </a:rPr>
              <a:t>Ketika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efek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pesanan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disebabkan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oleh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pengobatan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sebelumnya</a:t>
            </a:r>
            <a:r>
              <a:rPr lang="en-ID" dirty="0">
                <a:latin typeface="Chalkboard" panose="03050602040202020205" pitchFamily="66" charset="77"/>
              </a:rPr>
              <a:t> yang </a:t>
            </a:r>
            <a:r>
              <a:rPr lang="en-ID" dirty="0" err="1">
                <a:latin typeface="Chalkboard" panose="03050602040202020205" pitchFamily="66" charset="77"/>
              </a:rPr>
              <a:t>spesifik</a:t>
            </a:r>
            <a:r>
              <a:rPr lang="en-ID" dirty="0">
                <a:latin typeface="Chalkboard" panose="03050602040202020205" pitchFamily="66" charset="77"/>
              </a:rPr>
              <a:t>, </a:t>
            </a:r>
            <a:r>
              <a:rPr lang="en-ID" dirty="0" err="1">
                <a:latin typeface="Chalkboard" panose="03050602040202020205" pitchFamily="66" charset="77"/>
              </a:rPr>
              <a:t>seringkali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disebut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efek</a:t>
            </a:r>
            <a:r>
              <a:rPr lang="en-ID" dirty="0">
                <a:latin typeface="Chalkboard" panose="03050602040202020205" pitchFamily="66" charset="77"/>
              </a:rPr>
              <a:t> carryover. </a:t>
            </a:r>
            <a:r>
              <a:rPr lang="en-ID" dirty="0" err="1">
                <a:latin typeface="Chalkboard" panose="03050602040202020205" pitchFamily="66" charset="77"/>
              </a:rPr>
              <a:t>Istilah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ini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berasal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dari</a:t>
            </a:r>
            <a:r>
              <a:rPr lang="en-ID" dirty="0">
                <a:latin typeface="Chalkboard" panose="03050602040202020205" pitchFamily="66" charset="77"/>
              </a:rPr>
              <a:t> ide </a:t>
            </a:r>
            <a:r>
              <a:rPr lang="en-ID" dirty="0" err="1">
                <a:latin typeface="Chalkboard" panose="03050602040202020205" pitchFamily="66" charset="77"/>
              </a:rPr>
              <a:t>satu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perawatan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kondisi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dapat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menghasilkan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perubahan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abadi</a:t>
            </a:r>
            <a:r>
              <a:rPr lang="en-ID" dirty="0">
                <a:latin typeface="Chalkboard" panose="03050602040202020205" pitchFamily="66" charset="77"/>
              </a:rPr>
              <a:t> yang </a:t>
            </a:r>
            <a:r>
              <a:rPr lang="en-ID" dirty="0" err="1">
                <a:latin typeface="Chalkboard" panose="03050602040202020205" pitchFamily="66" charset="77"/>
              </a:rPr>
              <a:t>dibawa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ke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perawatan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berikutnya</a:t>
            </a:r>
            <a:r>
              <a:rPr lang="en-ID" dirty="0">
                <a:latin typeface="Chalkboard" panose="03050602040202020205" pitchFamily="66" charset="77"/>
              </a:rPr>
              <a:t>, di mana </a:t>
            </a:r>
            <a:r>
              <a:rPr lang="en-ID" dirty="0" err="1">
                <a:latin typeface="Chalkboard" panose="03050602040202020205" pitchFamily="66" charset="77"/>
              </a:rPr>
              <a:t>itu</a:t>
            </a:r>
            <a:r>
              <a:rPr lang="en-ID" dirty="0">
                <a:latin typeface="Chalkboard" panose="03050602040202020205" pitchFamily="66" charset="77"/>
              </a:rPr>
              <a:t>  </a:t>
            </a:r>
            <a:r>
              <a:rPr lang="en-ID" dirty="0" err="1">
                <a:latin typeface="Chalkboard" panose="03050602040202020205" pitchFamily="66" charset="77"/>
              </a:rPr>
              <a:t>mempengaruhi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kinerja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atau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perilaku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peserta</a:t>
            </a:r>
            <a:r>
              <a:rPr lang="en-ID" dirty="0">
                <a:latin typeface="Chalkboard" panose="03050602040202020205" pitchFamily="66" charset="77"/>
              </a:rPr>
              <a:t>. </a:t>
            </a:r>
            <a:r>
              <a:rPr lang="en-ID" dirty="0" err="1">
                <a:latin typeface="Chalkboard" panose="03050602040202020205" pitchFamily="66" charset="77"/>
              </a:rPr>
              <a:t>Sebagai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contoh</a:t>
            </a:r>
            <a:r>
              <a:rPr lang="en-ID" dirty="0">
                <a:latin typeface="Chalkboard" panose="03050602040202020205" pitchFamily="66" charset="77"/>
              </a:rPr>
              <a:t>, </a:t>
            </a:r>
            <a:r>
              <a:rPr lang="en-ID" dirty="0" err="1">
                <a:latin typeface="Chalkboard" panose="03050602040202020205" pitchFamily="66" charset="77"/>
              </a:rPr>
              <a:t>obat</a:t>
            </a:r>
            <a:r>
              <a:rPr lang="en-ID" dirty="0">
                <a:latin typeface="Chalkboard" panose="03050602040202020205" pitchFamily="66" charset="77"/>
              </a:rPr>
              <a:t> yang </a:t>
            </a:r>
            <a:r>
              <a:rPr lang="en-ID" dirty="0" err="1">
                <a:latin typeface="Chalkboard" panose="03050602040202020205" pitchFamily="66" charset="77"/>
              </a:rPr>
              <a:t>diberikan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dalam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pengobatan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pertama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bertahan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dalam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sistem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peserta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ketika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individu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memasuki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pengobatan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kedua</a:t>
            </a:r>
            <a:r>
              <a:rPr lang="en-ID" dirty="0">
                <a:latin typeface="Chalkboard" panose="03050602040202020205" pitchFamily="66" charset="77"/>
              </a:rPr>
              <a:t>. </a:t>
            </a:r>
            <a:r>
              <a:rPr lang="en-ID" dirty="0" err="1">
                <a:latin typeface="Chalkboard" panose="03050602040202020205" pitchFamily="66" charset="77"/>
              </a:rPr>
              <a:t>Dalam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hal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ini</a:t>
            </a:r>
            <a:r>
              <a:rPr lang="en-ID" dirty="0">
                <a:latin typeface="Chalkboard" panose="03050602040202020205" pitchFamily="66" charset="77"/>
              </a:rPr>
              <a:t>, </a:t>
            </a:r>
            <a:r>
              <a:rPr lang="en-ID" dirty="0" err="1">
                <a:latin typeface="Chalkboard" panose="03050602040202020205" pitchFamily="66" charset="77"/>
              </a:rPr>
              <a:t>obat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dari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pengobatan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pertama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dapat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memengaruhi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skor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peserta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dalam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perawatan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kedua</a:t>
            </a:r>
            <a:r>
              <a:rPr lang="en-ID" dirty="0">
                <a:latin typeface="Chalkboard" panose="03050602040202020205" pitchFamily="66" charset="77"/>
              </a:rPr>
              <a:t>. </a:t>
            </a:r>
          </a:p>
          <a:p>
            <a:pPr algn="just"/>
            <a:endParaRPr lang="en-ID" dirty="0">
              <a:latin typeface="Chalkboard" panose="03050602040202020205" pitchFamily="66" charset="77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en-ID" u="sng" dirty="0" err="1">
                <a:latin typeface="Chalkboard" panose="03050602040202020205" pitchFamily="66" charset="77"/>
              </a:rPr>
              <a:t>Efek</a:t>
            </a:r>
            <a:r>
              <a:rPr lang="en-ID" u="sng" dirty="0">
                <a:latin typeface="Chalkboard" panose="03050602040202020205" pitchFamily="66" charset="77"/>
              </a:rPr>
              <a:t> </a:t>
            </a:r>
            <a:r>
              <a:rPr lang="en-ID" u="sng" dirty="0" err="1">
                <a:latin typeface="Chalkboard" panose="03050602040202020205" pitchFamily="66" charset="77"/>
              </a:rPr>
              <a:t>Pesanan</a:t>
            </a:r>
            <a:r>
              <a:rPr lang="en-ID" u="sng" dirty="0">
                <a:latin typeface="Chalkboard" panose="03050602040202020205" pitchFamily="66" charset="77"/>
              </a:rPr>
              <a:t> </a:t>
            </a:r>
            <a:r>
              <a:rPr lang="en-ID" u="sng" dirty="0" err="1">
                <a:latin typeface="Chalkboard" panose="03050602040202020205" pitchFamily="66" charset="77"/>
              </a:rPr>
              <a:t>Sebagai</a:t>
            </a:r>
            <a:r>
              <a:rPr lang="en-ID" u="sng" dirty="0">
                <a:latin typeface="Chalkboard" panose="03050602040202020205" pitchFamily="66" charset="77"/>
              </a:rPr>
              <a:t> </a:t>
            </a:r>
            <a:r>
              <a:rPr lang="en-ID" u="sng" dirty="0" err="1">
                <a:latin typeface="Chalkboard" panose="03050602040202020205" pitchFamily="66" charset="77"/>
              </a:rPr>
              <a:t>Variabel</a:t>
            </a:r>
            <a:r>
              <a:rPr lang="en-ID" u="sng" dirty="0">
                <a:latin typeface="Chalkboard" panose="03050602040202020205" pitchFamily="66" charset="77"/>
              </a:rPr>
              <a:t> </a:t>
            </a:r>
            <a:r>
              <a:rPr lang="en-ID" u="sng" dirty="0" err="1">
                <a:latin typeface="Chalkboard" panose="03050602040202020205" pitchFamily="66" charset="77"/>
              </a:rPr>
              <a:t>Perancu</a:t>
            </a:r>
            <a:r>
              <a:rPr lang="en-ID" u="sng" dirty="0">
                <a:latin typeface="Chalkboard" panose="03050602040202020205" pitchFamily="66" charset="77"/>
              </a:rPr>
              <a:t> </a:t>
            </a:r>
          </a:p>
          <a:p>
            <a:pPr algn="just"/>
            <a:r>
              <a:rPr lang="en-ID" dirty="0" err="1">
                <a:latin typeface="Chalkboard" panose="03050602040202020205" pitchFamily="66" charset="77"/>
              </a:rPr>
              <a:t>Efek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pesanan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dapat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menghasilkan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perubahan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dari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satu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kondisi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perawatan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ke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kondisi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lainnya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tidak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disebabkan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oleh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perawatan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dan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dapat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mengacaukan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hasil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penelitian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belajar</a:t>
            </a:r>
            <a:r>
              <a:rPr lang="en-ID" dirty="0">
                <a:latin typeface="Chalkboard" panose="03050602040202020205" pitchFamily="66" charset="77"/>
              </a:rPr>
              <a:t>. </a:t>
            </a:r>
            <a:r>
              <a:rPr lang="en-ID" dirty="0" err="1">
                <a:latin typeface="Chalkboard" panose="03050602040202020205" pitchFamily="66" charset="77"/>
              </a:rPr>
              <a:t>Untuk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menunjukkan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efek</a:t>
            </a:r>
            <a:r>
              <a:rPr lang="en-ID" dirty="0">
                <a:latin typeface="Chalkboard" panose="03050602040202020205" pitchFamily="66" charset="77"/>
              </a:rPr>
              <a:t> yang </a:t>
            </a:r>
            <a:r>
              <a:rPr lang="en-ID" dirty="0" err="1">
                <a:latin typeface="Chalkboard" panose="03050602040202020205" pitchFamily="66" charset="77"/>
              </a:rPr>
              <a:t>membingungkan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ini</a:t>
            </a:r>
            <a:r>
              <a:rPr lang="en-ID" dirty="0">
                <a:latin typeface="Chalkboard" panose="03050602040202020205" pitchFamily="66" charset="77"/>
              </a:rPr>
              <a:t>, kami </a:t>
            </a:r>
            <a:r>
              <a:rPr lang="en-ID" dirty="0" err="1">
                <a:latin typeface="Chalkboard" panose="03050602040202020205" pitchFamily="66" charset="77"/>
              </a:rPr>
              <a:t>menguji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hipotesis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Percobaan</a:t>
            </a:r>
            <a:r>
              <a:rPr lang="en-ID" dirty="0">
                <a:latin typeface="Chalkboard" panose="03050602040202020205" pitchFamily="66" charset="77"/>
              </a:rPr>
              <a:t> di mana </a:t>
            </a:r>
            <a:r>
              <a:rPr lang="en-ID" dirty="0" err="1">
                <a:latin typeface="Chalkboard" panose="03050602040202020205" pitchFamily="66" charset="77"/>
              </a:rPr>
              <a:t>seorang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peneliti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menggunakan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desain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dalam-mata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pelajaran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untuk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membandingkan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dua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kondisi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perawatan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dengan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sampel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delapan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peserta</a:t>
            </a:r>
            <a:r>
              <a:rPr lang="en-ID" dirty="0">
                <a:latin typeface="Chalkboard" panose="03050602040202020205" pitchFamily="66" charset="77"/>
              </a:rPr>
              <a:t>. Kami juga </a:t>
            </a:r>
            <a:r>
              <a:rPr lang="en-ID" dirty="0" err="1">
                <a:latin typeface="Chalkboard" panose="03050602040202020205" pitchFamily="66" charset="77"/>
              </a:rPr>
              <a:t>menganggap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itu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tidak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ada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perbedaan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antara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kedua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perawatan</a:t>
            </a:r>
            <a:r>
              <a:rPr lang="en-ID" dirty="0">
                <a:latin typeface="Chalkboard" panose="03050602040202020205" pitchFamily="66" charset="77"/>
              </a:rPr>
              <a:t>; rata-rata </a:t>
            </a:r>
            <a:r>
              <a:rPr lang="en-ID" dirty="0" err="1">
                <a:latin typeface="Chalkboard" panose="03050602040202020205" pitchFamily="66" charset="77"/>
              </a:rPr>
              <a:t>skor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dalam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pengobatan</a:t>
            </a:r>
            <a:r>
              <a:rPr lang="en-ID" dirty="0">
                <a:latin typeface="Chalkboard" panose="03050602040202020205" pitchFamily="66" charset="77"/>
              </a:rPr>
              <a:t> I </a:t>
            </a:r>
            <a:r>
              <a:rPr lang="en-ID" dirty="0" err="1">
                <a:latin typeface="Chalkboard" panose="03050602040202020205" pitchFamily="66" charset="77"/>
              </a:rPr>
              <a:t>sama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dengan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skor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pada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pengobatan</a:t>
            </a:r>
            <a:r>
              <a:rPr lang="en-ID" dirty="0">
                <a:latin typeface="Chalkboard" panose="03050602040202020205" pitchFamily="66" charset="77"/>
              </a:rPr>
              <a:t> II. Hasil </a:t>
            </a:r>
            <a:r>
              <a:rPr lang="en-ID" dirty="0" err="1">
                <a:latin typeface="Chalkboard" panose="03050602040202020205" pitchFamily="66" charset="77"/>
              </a:rPr>
              <a:t>untuk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hipotesis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ini</a:t>
            </a:r>
            <a:r>
              <a:rPr lang="en-ID" dirty="0">
                <a:latin typeface="Chalkboard" panose="03050602040202020205" pitchFamily="66" charset="77"/>
              </a:rPr>
              <a:t>. </a:t>
            </a:r>
          </a:p>
          <a:p>
            <a:endParaRPr lang="en-ID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31862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D25C2D2-B295-4A40-B0A5-AE72E6933DCD}"/>
              </a:ext>
            </a:extLst>
          </p:cNvPr>
          <p:cNvSpPr txBox="1"/>
          <p:nvPr/>
        </p:nvSpPr>
        <p:spPr>
          <a:xfrm>
            <a:off x="599089" y="515007"/>
            <a:ext cx="10541876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>
                <a:latin typeface="Chalkboard SE" panose="03050602040202020205" pitchFamily="66" charset="77"/>
              </a:rPr>
              <a:t>ANCAMAN TERHADAP VALIDITAS INTERNAL UNTUK DESAIN DALAM SUBJEK </a:t>
            </a:r>
          </a:p>
          <a:p>
            <a:pPr algn="just"/>
            <a:r>
              <a:rPr lang="en-US" b="1" dirty="0">
                <a:latin typeface="Chalkboard SE" panose="03050602040202020205" pitchFamily="66" charset="77"/>
              </a:rPr>
              <a:t>( </a:t>
            </a:r>
            <a:r>
              <a:rPr lang="en-US" b="1" dirty="0" err="1">
                <a:latin typeface="Chalkboard SE" panose="03050602040202020205" pitchFamily="66" charset="77"/>
              </a:rPr>
              <a:t>Lainnya</a:t>
            </a:r>
            <a:r>
              <a:rPr lang="en-US" b="1" dirty="0">
                <a:latin typeface="Chalkboard SE" panose="03050602040202020205" pitchFamily="66" charset="77"/>
              </a:rPr>
              <a:t> )</a:t>
            </a:r>
          </a:p>
          <a:p>
            <a:pPr algn="just"/>
            <a:endParaRPr lang="en-US" dirty="0"/>
          </a:p>
          <a:p>
            <a:pPr algn="just"/>
            <a:r>
              <a:rPr lang="en-ID" dirty="0">
                <a:latin typeface="Chalkboard" panose="03050602040202020205" pitchFamily="66" charset="77"/>
              </a:rPr>
              <a:t>Lima </a:t>
            </a:r>
            <a:r>
              <a:rPr lang="en-ID" dirty="0" err="1">
                <a:latin typeface="Chalkboard" panose="03050602040202020205" pitchFamily="66" charset="77"/>
              </a:rPr>
              <a:t>faktor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terkait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waktu</a:t>
            </a:r>
            <a:r>
              <a:rPr lang="en-ID" dirty="0">
                <a:latin typeface="Chalkboard" panose="03050602040202020205" pitchFamily="66" charset="77"/>
              </a:rPr>
              <a:t> yang </a:t>
            </a:r>
            <a:r>
              <a:rPr lang="en-ID" dirty="0" err="1">
                <a:latin typeface="Chalkboard" panose="03050602040202020205" pitchFamily="66" charset="77"/>
              </a:rPr>
              <a:t>dapat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mengancam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validitas</a:t>
            </a:r>
            <a:r>
              <a:rPr lang="en-ID" dirty="0">
                <a:latin typeface="Chalkboard" panose="03050602040202020205" pitchFamily="66" charset="77"/>
              </a:rPr>
              <a:t> internal </a:t>
            </a:r>
            <a:r>
              <a:rPr lang="en-ID" dirty="0" err="1">
                <a:latin typeface="Chalkboard" panose="03050602040202020205" pitchFamily="66" charset="77"/>
              </a:rPr>
              <a:t>desain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eksperimental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dalam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mata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pelajaran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yaitu</a:t>
            </a:r>
            <a:r>
              <a:rPr lang="en-ID" dirty="0">
                <a:latin typeface="Chalkboard" panose="03050602040202020205" pitchFamily="66" charset="77"/>
              </a:rPr>
              <a:t> :</a:t>
            </a:r>
            <a:endParaRPr lang="en-US" dirty="0">
              <a:latin typeface="Chalkboard" panose="03050602040202020205" pitchFamily="66" charset="77"/>
            </a:endParaRPr>
          </a:p>
          <a:p>
            <a:pPr lvl="1" algn="just"/>
            <a:endParaRPr lang="en-US" dirty="0">
              <a:latin typeface="Chalkboard" panose="03050602040202020205" pitchFamily="66" charset="77"/>
            </a:endParaRPr>
          </a:p>
          <a:p>
            <a:pPr marL="742950" lvl="1" indent="-285750" algn="just">
              <a:buFont typeface="Wingdings" pitchFamily="2" charset="2"/>
              <a:buChar char="ü"/>
            </a:pPr>
            <a:r>
              <a:rPr lang="en-ID" u="sng" dirty="0">
                <a:latin typeface="Chalkboard" panose="03050602040202020205" pitchFamily="66" charset="77"/>
              </a:rPr>
              <a:t>Sejarah.</a:t>
            </a:r>
          </a:p>
          <a:p>
            <a:pPr lvl="1" algn="just"/>
            <a:r>
              <a:rPr lang="en-ID" dirty="0" err="1">
                <a:latin typeface="Chalkboard" panose="03050602040202020205" pitchFamily="66" charset="77"/>
              </a:rPr>
              <a:t>Skor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dapat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dipengaruhi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oleh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perubahan</a:t>
            </a:r>
            <a:r>
              <a:rPr lang="en-ID" dirty="0">
                <a:latin typeface="Chalkboard" panose="03050602040202020205" pitchFamily="66" charset="77"/>
              </a:rPr>
              <a:t> acara di </a:t>
            </a:r>
            <a:r>
              <a:rPr lang="en-ID" dirty="0" err="1">
                <a:latin typeface="Chalkboard" panose="03050602040202020205" pitchFamily="66" charset="77"/>
              </a:rPr>
              <a:t>luar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penelitian</a:t>
            </a:r>
            <a:r>
              <a:rPr lang="en-ID" dirty="0">
                <a:latin typeface="Chalkboard" panose="03050602040202020205" pitchFamily="66" charset="77"/>
              </a:rPr>
              <a:t>.</a:t>
            </a:r>
          </a:p>
          <a:p>
            <a:pPr marL="742950" lvl="1" indent="-285750" algn="just">
              <a:buFont typeface="Wingdings" pitchFamily="2" charset="2"/>
              <a:buChar char="ü"/>
            </a:pPr>
            <a:endParaRPr lang="en-ID" dirty="0">
              <a:latin typeface="Chalkboard" panose="03050602040202020205" pitchFamily="66" charset="77"/>
            </a:endParaRPr>
          </a:p>
          <a:p>
            <a:pPr marL="742950" lvl="1" indent="-285750" algn="just">
              <a:buFont typeface="Wingdings" pitchFamily="2" charset="2"/>
              <a:buChar char="ü"/>
            </a:pPr>
            <a:r>
              <a:rPr lang="en-ID" u="sng" dirty="0" err="1">
                <a:latin typeface="Chalkboard" panose="03050602040202020205" pitchFamily="66" charset="77"/>
              </a:rPr>
              <a:t>Pematangan</a:t>
            </a:r>
            <a:r>
              <a:rPr lang="en-ID" u="sng" dirty="0">
                <a:latin typeface="Chalkboard" panose="03050602040202020205" pitchFamily="66" charset="77"/>
              </a:rPr>
              <a:t>. </a:t>
            </a:r>
          </a:p>
          <a:p>
            <a:pPr lvl="1" algn="just"/>
            <a:r>
              <a:rPr lang="en-ID" dirty="0" err="1">
                <a:latin typeface="Chalkboard" panose="03050602040202020205" pitchFamily="66" charset="77"/>
              </a:rPr>
              <a:t>Skor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dapat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dipengaruhi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oleh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fisiologis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atau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psikologis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perubahan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peserta</a:t>
            </a:r>
            <a:r>
              <a:rPr lang="en-ID" dirty="0">
                <a:latin typeface="Chalkboard" panose="03050602040202020205" pitchFamily="66" charset="77"/>
              </a:rPr>
              <a:t>.</a:t>
            </a:r>
          </a:p>
          <a:p>
            <a:pPr marL="742950" lvl="1" indent="-285750" algn="just">
              <a:buFont typeface="Wingdings" pitchFamily="2" charset="2"/>
              <a:buChar char="ü"/>
            </a:pPr>
            <a:endParaRPr lang="en-ID" dirty="0">
              <a:latin typeface="Chalkboard" panose="03050602040202020205" pitchFamily="66" charset="77"/>
            </a:endParaRPr>
          </a:p>
          <a:p>
            <a:pPr marL="742950" lvl="1" indent="-285750" algn="just">
              <a:buFont typeface="Wingdings" pitchFamily="2" charset="2"/>
              <a:buChar char="ü"/>
            </a:pPr>
            <a:r>
              <a:rPr lang="en-ID" u="sng" dirty="0" err="1">
                <a:latin typeface="Chalkboard" panose="03050602040202020205" pitchFamily="66" charset="77"/>
              </a:rPr>
              <a:t>Peralatan</a:t>
            </a:r>
            <a:r>
              <a:rPr lang="en-ID" u="sng" dirty="0">
                <a:latin typeface="Chalkboard" panose="03050602040202020205" pitchFamily="66" charset="77"/>
              </a:rPr>
              <a:t>. </a:t>
            </a:r>
          </a:p>
          <a:p>
            <a:pPr lvl="1" algn="just"/>
            <a:r>
              <a:rPr lang="en-ID" dirty="0" err="1">
                <a:latin typeface="Chalkboard" panose="03050602040202020205" pitchFamily="66" charset="77"/>
              </a:rPr>
              <a:t>Skor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dapat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dipengaruhi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oleh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perubahan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pengukuran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instrumen</a:t>
            </a:r>
            <a:r>
              <a:rPr lang="en-ID" dirty="0">
                <a:latin typeface="Chalkboard" panose="03050602040202020205" pitchFamily="66" charset="77"/>
              </a:rPr>
              <a:t>.</a:t>
            </a:r>
          </a:p>
          <a:p>
            <a:pPr marL="742950" lvl="1" indent="-285750" algn="just">
              <a:buFont typeface="Wingdings" pitchFamily="2" charset="2"/>
              <a:buChar char="ü"/>
            </a:pPr>
            <a:endParaRPr lang="en-ID" dirty="0">
              <a:latin typeface="Chalkboard" panose="03050602040202020205" pitchFamily="66" charset="77"/>
            </a:endParaRPr>
          </a:p>
          <a:p>
            <a:pPr marL="742950" lvl="1" indent="-285750" algn="just">
              <a:buFont typeface="Wingdings" pitchFamily="2" charset="2"/>
              <a:buChar char="ü"/>
            </a:pPr>
            <a:r>
              <a:rPr lang="en-ID" u="sng" dirty="0" err="1">
                <a:latin typeface="Chalkboard" panose="03050602040202020205" pitchFamily="66" charset="77"/>
              </a:rPr>
              <a:t>Efek</a:t>
            </a:r>
            <a:r>
              <a:rPr lang="en-ID" u="sng" dirty="0">
                <a:latin typeface="Chalkboard" panose="03050602040202020205" pitchFamily="66" charset="77"/>
              </a:rPr>
              <a:t> </a:t>
            </a:r>
            <a:r>
              <a:rPr lang="en-ID" u="sng" dirty="0" err="1">
                <a:latin typeface="Chalkboard" panose="03050602040202020205" pitchFamily="66" charset="77"/>
              </a:rPr>
              <a:t>pengujian</a:t>
            </a:r>
            <a:r>
              <a:rPr lang="en-ID" u="sng" dirty="0">
                <a:latin typeface="Chalkboard" panose="03050602040202020205" pitchFamily="66" charset="77"/>
              </a:rPr>
              <a:t>. </a:t>
            </a:r>
          </a:p>
          <a:p>
            <a:pPr lvl="1" algn="just"/>
            <a:r>
              <a:rPr lang="en-ID" dirty="0" err="1">
                <a:latin typeface="Chalkboard" panose="03050602040202020205" pitchFamily="66" charset="77"/>
              </a:rPr>
              <a:t>Skor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dapat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dipengaruhi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oleh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pengalaman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sebelumnya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kondisi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perawatan</a:t>
            </a:r>
            <a:r>
              <a:rPr lang="en-ID" dirty="0">
                <a:latin typeface="Chalkboard" panose="03050602040202020205" pitchFamily="66" charset="77"/>
              </a:rPr>
              <a:t>.</a:t>
            </a:r>
          </a:p>
          <a:p>
            <a:pPr marL="742950" lvl="1" indent="-285750" algn="just">
              <a:buFont typeface="Wingdings" pitchFamily="2" charset="2"/>
              <a:buChar char="ü"/>
            </a:pPr>
            <a:endParaRPr lang="en-ID" dirty="0">
              <a:latin typeface="Chalkboard" panose="03050602040202020205" pitchFamily="66" charset="77"/>
            </a:endParaRPr>
          </a:p>
          <a:p>
            <a:pPr marL="742950" lvl="1" indent="-285750" algn="just">
              <a:buFont typeface="Wingdings" pitchFamily="2" charset="2"/>
              <a:buChar char="ü"/>
            </a:pPr>
            <a:r>
              <a:rPr lang="en-ID" u="sng" dirty="0" err="1">
                <a:latin typeface="Chalkboard" panose="03050602040202020205" pitchFamily="66" charset="77"/>
              </a:rPr>
              <a:t>Regresi</a:t>
            </a:r>
            <a:r>
              <a:rPr lang="en-ID" u="sng" dirty="0">
                <a:latin typeface="Chalkboard" panose="03050602040202020205" pitchFamily="66" charset="77"/>
              </a:rPr>
              <a:t> </a:t>
            </a:r>
            <a:r>
              <a:rPr lang="en-ID" u="sng" dirty="0" err="1">
                <a:latin typeface="Chalkboard" panose="03050602040202020205" pitchFamily="66" charset="77"/>
              </a:rPr>
              <a:t>Statistik</a:t>
            </a:r>
            <a:r>
              <a:rPr lang="en-ID" u="sng" dirty="0">
                <a:latin typeface="Chalkboard" panose="03050602040202020205" pitchFamily="66" charset="77"/>
              </a:rPr>
              <a:t>. </a:t>
            </a:r>
          </a:p>
          <a:p>
            <a:pPr lvl="1" algn="just"/>
            <a:r>
              <a:rPr lang="en-ID" dirty="0" err="1">
                <a:latin typeface="Chalkboard" panose="03050602040202020205" pitchFamily="66" charset="77"/>
              </a:rPr>
              <a:t>Skor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ekstrim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dapat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menjadi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kurang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ekstrim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sebagai</a:t>
            </a:r>
            <a:r>
              <a:rPr lang="en-ID" dirty="0">
                <a:latin typeface="Chalkboard" panose="03050602040202020205" pitchFamily="66" charset="77"/>
              </a:rPr>
              <a:t> a </a:t>
            </a:r>
            <a:r>
              <a:rPr lang="en-ID" dirty="0" err="1">
                <a:latin typeface="Chalkboard" panose="03050602040202020205" pitchFamily="66" charset="77"/>
              </a:rPr>
              <a:t>hasil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regresi</a:t>
            </a:r>
            <a:r>
              <a:rPr lang="en-ID" dirty="0">
                <a:latin typeface="Chalkboard" panose="03050602040202020205" pitchFamily="66" charset="77"/>
              </a:rPr>
              <a:t> </a:t>
            </a:r>
            <a:r>
              <a:rPr lang="en-ID" dirty="0" err="1">
                <a:latin typeface="Chalkboard" panose="03050602040202020205" pitchFamily="66" charset="77"/>
              </a:rPr>
              <a:t>statistik</a:t>
            </a:r>
            <a:r>
              <a:rPr lang="en-ID" dirty="0">
                <a:latin typeface="Chalkboard" panose="03050602040202020205" pitchFamily="66" charset="77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06765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CCDFD31-F987-034F-97C0-404F18A25FD6}"/>
              </a:ext>
            </a:extLst>
          </p:cNvPr>
          <p:cNvSpPr txBox="1"/>
          <p:nvPr/>
        </p:nvSpPr>
        <p:spPr>
          <a:xfrm>
            <a:off x="325820" y="357353"/>
            <a:ext cx="11771586" cy="754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Chalkboard SE" panose="03050602040202020205" pitchFamily="66" charset="77"/>
              </a:rPr>
              <a:t>3. ANCAMAN YANG BERHUBUNGAN DENGAN WAKTU DAN EFEK PEMESANAN</a:t>
            </a:r>
            <a:endParaRPr lang="en-ID" sz="2400" b="1" dirty="0">
              <a:latin typeface="Chalkboard SE" panose="03050602040202020205" pitchFamily="66" charset="77"/>
            </a:endParaRP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73397F0-D21A-F944-BDF7-86983372E0C7}"/>
              </a:ext>
            </a:extLst>
          </p:cNvPr>
          <p:cNvSpPr txBox="1"/>
          <p:nvPr/>
        </p:nvSpPr>
        <p:spPr>
          <a:xfrm>
            <a:off x="325820" y="974771"/>
            <a:ext cx="11225048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dirty="0" err="1">
                <a:latin typeface="Chalkboard" panose="03050602040202020205" pitchFamily="66" charset="77"/>
              </a:rPr>
              <a:t>Mengontrol</a:t>
            </a:r>
            <a:r>
              <a:rPr lang="en-US" sz="2000" dirty="0">
                <a:latin typeface="Chalkboard" panose="03050602040202020205" pitchFamily="66" charset="77"/>
              </a:rPr>
              <a:t> </a:t>
            </a:r>
            <a:r>
              <a:rPr lang="en-US" sz="2000" dirty="0" err="1">
                <a:latin typeface="Chalkboard" panose="03050602040202020205" pitchFamily="66" charset="77"/>
              </a:rPr>
              <a:t>Waktu</a:t>
            </a:r>
            <a:r>
              <a:rPr lang="en-US" sz="2000" dirty="0">
                <a:latin typeface="Chalkboard" panose="03050602040202020205" pitchFamily="66" charset="77"/>
              </a:rPr>
              <a:t> </a:t>
            </a:r>
          </a:p>
          <a:p>
            <a:pPr algn="just"/>
            <a:r>
              <a:rPr lang="en-ID" sz="2000" dirty="0" err="1">
                <a:latin typeface="Chalkboard" panose="03050602040202020205" pitchFamily="66" charset="77"/>
              </a:rPr>
              <a:t>Kemungkinan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bahwa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studi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penelitian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akan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dipengaruhi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oleh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ancaman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terkait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waktu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seperti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sejarah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atau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pematangan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secara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langsung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berkaitan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dengan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lamanya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waktu</a:t>
            </a:r>
            <a:r>
              <a:rPr lang="en-ID" sz="2000" dirty="0">
                <a:latin typeface="Chalkboard" panose="03050602040202020205" pitchFamily="66" charset="77"/>
              </a:rPr>
              <a:t> yang </a:t>
            </a:r>
            <a:r>
              <a:rPr lang="en-ID" sz="2000" dirty="0" err="1">
                <a:latin typeface="Chalkboard" panose="03050602040202020205" pitchFamily="66" charset="77"/>
              </a:rPr>
              <a:t>dibutuhkan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untuk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menyelesaikan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studi</a:t>
            </a:r>
            <a:r>
              <a:rPr lang="en-ID" sz="2000" dirty="0">
                <a:latin typeface="Chalkboard" panose="03050602040202020205" pitchFamily="66" charset="77"/>
              </a:rPr>
              <a:t>. </a:t>
            </a:r>
            <a:r>
              <a:rPr lang="en-ID" sz="2000" dirty="0" err="1">
                <a:latin typeface="Chalkboard" panose="03050602040202020205" pitchFamily="66" charset="77"/>
              </a:rPr>
              <a:t>Misalnya</a:t>
            </a:r>
            <a:r>
              <a:rPr lang="en-ID" sz="2000" dirty="0">
                <a:latin typeface="Chalkboard" panose="03050602040202020205" pitchFamily="66" charset="77"/>
              </a:rPr>
              <a:t>, </a:t>
            </a:r>
            <a:r>
              <a:rPr lang="en-ID" sz="2000" dirty="0" err="1">
                <a:latin typeface="Chalkboard" panose="03050602040202020205" pitchFamily="66" charset="77"/>
              </a:rPr>
              <a:t>jika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peserta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melalui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serangkaian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dua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atau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tiga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kondisi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perawatan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dalam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satu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sesi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laboratorium</a:t>
            </a:r>
            <a:r>
              <a:rPr lang="en-ID" sz="2000" dirty="0">
                <a:latin typeface="Chalkboard" panose="03050602040202020205" pitchFamily="66" charset="77"/>
              </a:rPr>
              <a:t> 45 </a:t>
            </a:r>
            <a:r>
              <a:rPr lang="en-ID" sz="2000" dirty="0" err="1">
                <a:latin typeface="Chalkboard" panose="03050602040202020205" pitchFamily="66" charset="77"/>
              </a:rPr>
              <a:t>menit</a:t>
            </a:r>
            <a:r>
              <a:rPr lang="en-ID" sz="2000" dirty="0">
                <a:latin typeface="Chalkboard" panose="03050602040202020205" pitchFamily="66" charset="77"/>
              </a:rPr>
              <a:t>, </a:t>
            </a:r>
            <a:r>
              <a:rPr lang="en-ID" sz="2000" dirty="0" err="1">
                <a:latin typeface="Chalkboard" panose="03050602040202020205" pitchFamily="66" charset="77"/>
              </a:rPr>
              <a:t>itu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sangat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tidak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mungkin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bahwa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ancaman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terkait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waktu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akan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memengaruhi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hasil</a:t>
            </a:r>
            <a:r>
              <a:rPr lang="en-ID" sz="2000" dirty="0">
                <a:latin typeface="Chalkboard" panose="03050602040202020205" pitchFamily="66" charset="77"/>
              </a:rPr>
              <a:t>. Di </a:t>
            </a:r>
            <a:r>
              <a:rPr lang="en-ID" sz="2000" dirty="0" err="1">
                <a:latin typeface="Chalkboard" panose="03050602040202020205" pitchFamily="66" charset="77"/>
              </a:rPr>
              <a:t>Sebaliknya</a:t>
            </a:r>
            <a:r>
              <a:rPr lang="en-ID" sz="2000" dirty="0">
                <a:latin typeface="Chalkboard" panose="03050602040202020205" pitchFamily="66" charset="77"/>
              </a:rPr>
              <a:t>, </a:t>
            </a:r>
            <a:r>
              <a:rPr lang="en-ID" sz="2000" dirty="0" err="1">
                <a:latin typeface="Chalkboard" panose="03050602040202020205" pitchFamily="66" charset="77"/>
              </a:rPr>
              <a:t>jika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kondisi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perawatan</a:t>
            </a:r>
            <a:r>
              <a:rPr lang="en-ID" sz="2000" dirty="0">
                <a:latin typeface="Chalkboard" panose="03050602040202020205" pitchFamily="66" charset="77"/>
              </a:rPr>
              <a:t> yang </a:t>
            </a:r>
            <a:r>
              <a:rPr lang="en-ID" sz="2000" dirty="0" err="1">
                <a:latin typeface="Chalkboard" panose="03050602040202020205" pitchFamily="66" charset="77"/>
              </a:rPr>
              <a:t>berbeda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dijadwalkan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selama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periode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minggu</a:t>
            </a:r>
            <a:r>
              <a:rPr lang="en-ID" sz="2000" dirty="0">
                <a:latin typeface="Chalkboard" panose="03050602040202020205" pitchFamily="66" charset="77"/>
              </a:rPr>
              <a:t>, </a:t>
            </a:r>
            <a:r>
              <a:rPr lang="en-ID" sz="2000" dirty="0" err="1">
                <a:latin typeface="Chalkboard" panose="03050602040202020205" pitchFamily="66" charset="77"/>
              </a:rPr>
              <a:t>peluang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sangat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meningkat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bahwa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peristiwa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luar</a:t>
            </a:r>
            <a:r>
              <a:rPr lang="en-ID" sz="2000" dirty="0">
                <a:latin typeface="Chalkboard" panose="03050602040202020205" pitchFamily="66" charset="77"/>
              </a:rPr>
              <a:t> (</a:t>
            </a:r>
            <a:r>
              <a:rPr lang="en-ID" sz="2000" dirty="0" err="1">
                <a:latin typeface="Chalkboard" panose="03050602040202020205" pitchFamily="66" charset="77"/>
              </a:rPr>
              <a:t>sejarah</a:t>
            </a:r>
            <a:r>
              <a:rPr lang="en-ID" sz="2000" dirty="0">
                <a:latin typeface="Chalkboard" panose="03050602040202020205" pitchFamily="66" charset="77"/>
              </a:rPr>
              <a:t>), </a:t>
            </a:r>
            <a:r>
              <a:rPr lang="en-ID" sz="2000" dirty="0" err="1">
                <a:latin typeface="Chalkboard" panose="03050602040202020205" pitchFamily="66" charset="77"/>
              </a:rPr>
              <a:t>pematangan</a:t>
            </a:r>
            <a:r>
              <a:rPr lang="en-ID" sz="2000" dirty="0">
                <a:latin typeface="Chalkboard" panose="03050602040202020205" pitchFamily="66" charset="77"/>
              </a:rPr>
              <a:t>, </a:t>
            </a:r>
            <a:r>
              <a:rPr lang="en-ID" sz="2000" dirty="0" err="1">
                <a:latin typeface="Chalkboard" panose="03050602040202020205" pitchFamily="66" charset="77"/>
              </a:rPr>
              <a:t>atau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perubahan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pada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instrumen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pengukuran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akan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memengaruhi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hasil</a:t>
            </a:r>
            <a:r>
              <a:rPr lang="en-ID" sz="2000" dirty="0">
                <a:latin typeface="Chalkboard" panose="03050602040202020205" pitchFamily="66" charset="77"/>
              </a:rPr>
              <a:t>. </a:t>
            </a:r>
          </a:p>
          <a:p>
            <a:pPr marL="285750" indent="-285750" algn="just">
              <a:buFont typeface="Wingdings" pitchFamily="2" charset="2"/>
              <a:buChar char="ü"/>
            </a:pPr>
            <a:endParaRPr lang="en-US" sz="2000" dirty="0">
              <a:latin typeface="Chalkboard" panose="03050602040202020205" pitchFamily="66" charset="77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dirty="0" err="1">
                <a:latin typeface="Chalkboard" panose="03050602040202020205" pitchFamily="66" charset="77"/>
              </a:rPr>
              <a:t>Beralih</a:t>
            </a:r>
            <a:r>
              <a:rPr lang="en-US" sz="2000" dirty="0">
                <a:latin typeface="Chalkboard" panose="03050602040202020205" pitchFamily="66" charset="77"/>
              </a:rPr>
              <a:t> </a:t>
            </a:r>
            <a:r>
              <a:rPr lang="en-US" sz="2000" dirty="0" err="1">
                <a:latin typeface="Chalkboard" panose="03050602040202020205" pitchFamily="66" charset="77"/>
              </a:rPr>
              <a:t>ke</a:t>
            </a:r>
            <a:r>
              <a:rPr lang="en-US" sz="2000" dirty="0">
                <a:latin typeface="Chalkboard" panose="03050602040202020205" pitchFamily="66" charset="77"/>
              </a:rPr>
              <a:t> </a:t>
            </a:r>
            <a:r>
              <a:rPr lang="en-US" sz="2000" dirty="0" err="1">
                <a:latin typeface="Chalkboard" panose="03050602040202020205" pitchFamily="66" charset="77"/>
              </a:rPr>
              <a:t>Desain</a:t>
            </a:r>
            <a:r>
              <a:rPr lang="en-US" sz="2000" dirty="0">
                <a:latin typeface="Chalkboard" panose="03050602040202020205" pitchFamily="66" charset="77"/>
              </a:rPr>
              <a:t> </a:t>
            </a:r>
            <a:r>
              <a:rPr lang="en-US" sz="2000" dirty="0" err="1">
                <a:latin typeface="Chalkboard" panose="03050602040202020205" pitchFamily="66" charset="77"/>
              </a:rPr>
              <a:t>Subjek</a:t>
            </a:r>
            <a:r>
              <a:rPr lang="en-US" sz="2000" dirty="0">
                <a:latin typeface="Chalkboard" panose="03050602040202020205" pitchFamily="66" charset="77"/>
              </a:rPr>
              <a:t> </a:t>
            </a:r>
          </a:p>
          <a:p>
            <a:pPr marL="285750" indent="-285750" algn="just">
              <a:buFont typeface="Wingdings" pitchFamily="2" charset="2"/>
              <a:buChar char="ü"/>
            </a:pPr>
            <a:endParaRPr lang="en-US" sz="2000" dirty="0">
              <a:latin typeface="Chalkboard" panose="03050602040202020205" pitchFamily="66" charset="77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ID" sz="2000" dirty="0">
                <a:latin typeface="Chalkboard" panose="03050602040202020205" pitchFamily="66" charset="77"/>
              </a:rPr>
              <a:t>Counter Balancing</a:t>
            </a:r>
          </a:p>
          <a:p>
            <a:pPr marL="742950" lvl="1" indent="-285750" algn="just">
              <a:buFont typeface="Wingdings" pitchFamily="2" charset="2"/>
              <a:buChar char="Ø"/>
            </a:pPr>
            <a:r>
              <a:rPr lang="en-ID" sz="2000" dirty="0">
                <a:latin typeface="Chalkboard" panose="03050602040202020205" pitchFamily="66" charset="77"/>
              </a:rPr>
              <a:t>Counter Balancing </a:t>
            </a:r>
            <a:r>
              <a:rPr lang="en-ID" sz="2000" dirty="0" err="1">
                <a:latin typeface="Chalkboard" panose="03050602040202020205" pitchFamily="66" charset="77"/>
              </a:rPr>
              <a:t>dan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Efek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pemesanan</a:t>
            </a:r>
            <a:endParaRPr lang="en-ID" sz="2000" dirty="0">
              <a:latin typeface="Chalkboard" panose="03050602040202020205" pitchFamily="66" charset="77"/>
            </a:endParaRPr>
          </a:p>
          <a:p>
            <a:pPr marL="742950" lvl="1" indent="-285750" algn="just">
              <a:buFont typeface="Wingdings" pitchFamily="2" charset="2"/>
              <a:buChar char="Ø"/>
            </a:pPr>
            <a:r>
              <a:rPr lang="en-ID" sz="2000" dirty="0" err="1">
                <a:latin typeface="Chalkboard" panose="03050602040202020205" pitchFamily="66" charset="77"/>
              </a:rPr>
              <a:t>Keterlibatan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Penyeimbangan</a:t>
            </a:r>
            <a:endParaRPr lang="en-ID" sz="2000" dirty="0">
              <a:latin typeface="Chalkboard" panose="03050602040202020205" pitchFamily="66" charset="77"/>
            </a:endParaRPr>
          </a:p>
          <a:p>
            <a:pPr marL="742950" lvl="1" indent="-285750" algn="just">
              <a:buFont typeface="Wingdings" pitchFamily="2" charset="2"/>
              <a:buChar char="Ø"/>
            </a:pPr>
            <a:r>
              <a:rPr lang="en-ID" sz="2000" dirty="0" err="1">
                <a:latin typeface="Chalkboard" panose="03050602040202020205" pitchFamily="66" charset="77"/>
              </a:rPr>
              <a:t>Penyeimbangan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dan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Varians</a:t>
            </a:r>
            <a:endParaRPr lang="en-ID" sz="2000" dirty="0">
              <a:latin typeface="Chalkboard" panose="03050602040202020205" pitchFamily="66" charset="77"/>
            </a:endParaRPr>
          </a:p>
          <a:p>
            <a:pPr marL="742950" lvl="1" indent="-285750" algn="just">
              <a:buFont typeface="Wingdings" pitchFamily="2" charset="2"/>
              <a:buChar char="Ø"/>
            </a:pPr>
            <a:r>
              <a:rPr lang="en-ID" sz="2000" dirty="0" err="1">
                <a:latin typeface="Chalkboard" panose="03050602040202020205" pitchFamily="66" charset="77"/>
              </a:rPr>
              <a:t>Efek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uruttan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Asimetris</a:t>
            </a:r>
            <a:endParaRPr lang="en-ID" sz="2000" dirty="0">
              <a:latin typeface="Chalkboard" panose="03050602040202020205" pitchFamily="66" charset="77"/>
            </a:endParaRPr>
          </a:p>
          <a:p>
            <a:pPr marL="742950" lvl="1" indent="-285750" algn="just">
              <a:buFont typeface="Wingdings" pitchFamily="2" charset="2"/>
              <a:buChar char="Ø"/>
            </a:pPr>
            <a:r>
              <a:rPr lang="en-ID" sz="2000" dirty="0" err="1">
                <a:latin typeface="Chalkboard" panose="03050602040202020205" pitchFamily="66" charset="77"/>
              </a:rPr>
              <a:t>Mengimbangi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dan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jumlah</a:t>
            </a:r>
            <a:r>
              <a:rPr lang="en-ID" sz="2000" dirty="0">
                <a:latin typeface="Chalkboard" panose="03050602040202020205" pitchFamily="66" charset="77"/>
              </a:rPr>
              <a:t> </a:t>
            </a:r>
            <a:r>
              <a:rPr lang="en-ID" sz="2000" dirty="0" err="1">
                <a:latin typeface="Chalkboard" panose="03050602040202020205" pitchFamily="66" charset="77"/>
              </a:rPr>
              <a:t>perawatan</a:t>
            </a:r>
            <a:endParaRPr lang="en-ID" sz="2000" dirty="0">
              <a:latin typeface="Chalkboard" panose="03050602040202020205" pitchFamily="66" charset="77"/>
            </a:endParaRPr>
          </a:p>
          <a:p>
            <a:pPr marL="285750" indent="-285750">
              <a:buFont typeface="Wingdings" pitchFamily="2" charset="2"/>
              <a:buChar char="ü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29279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114F280-9963-084C-ADBC-15E9B0A4952D}"/>
              </a:ext>
            </a:extLst>
          </p:cNvPr>
          <p:cNvSpPr txBox="1"/>
          <p:nvPr/>
        </p:nvSpPr>
        <p:spPr>
          <a:xfrm>
            <a:off x="493986" y="378372"/>
            <a:ext cx="103632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>
                <a:latin typeface="Chalkboard SE" panose="03050602040202020205" pitchFamily="66" charset="77"/>
              </a:rPr>
              <a:t>4. APLIKASI DAN ANALISIS STATISTIK DESAIN DALAM SUBYEK</a:t>
            </a:r>
            <a:endParaRPr lang="en-ID" sz="2500" b="1" dirty="0">
              <a:latin typeface="Chalkboard SE" panose="03050602040202020205" pitchFamily="66" charset="7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D8BADA8-9CBE-2040-8D92-549DC25F81CE}"/>
              </a:ext>
            </a:extLst>
          </p:cNvPr>
          <p:cNvSpPr txBox="1"/>
          <p:nvPr/>
        </p:nvSpPr>
        <p:spPr>
          <a:xfrm>
            <a:off x="493986" y="1313794"/>
            <a:ext cx="11183007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D" sz="1600" dirty="0" err="1">
                <a:latin typeface="Chalkboard" panose="03050602040202020205" pitchFamily="66" charset="77"/>
              </a:rPr>
              <a:t>Aplikasi</a:t>
            </a:r>
            <a:r>
              <a:rPr lang="en-ID" sz="1600" dirty="0">
                <a:latin typeface="Chalkboard" panose="03050602040202020205" pitchFamily="66" charset="77"/>
              </a:rPr>
              <a:t> paling </a:t>
            </a:r>
            <a:r>
              <a:rPr lang="en-ID" sz="1600" dirty="0" err="1">
                <a:latin typeface="Chalkboard" panose="03050602040202020205" pitchFamily="66" charset="77"/>
              </a:rPr>
              <a:t>sederhana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dari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desain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dalam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mata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pelajaran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adalah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untuk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mengevaluasi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perbedaan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antara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dua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kondisi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perawatan</a:t>
            </a:r>
            <a:r>
              <a:rPr lang="en-ID" sz="1600" dirty="0">
                <a:latin typeface="Chalkboard" panose="03050602040202020205" pitchFamily="66" charset="77"/>
              </a:rPr>
              <a:t>. </a:t>
            </a:r>
            <a:r>
              <a:rPr lang="en-ID" sz="1600" dirty="0" err="1">
                <a:latin typeface="Chalkboard" panose="03050602040202020205" pitchFamily="66" charset="77"/>
              </a:rPr>
              <a:t>Dua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perlakuan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dalam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subyek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desain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memiliki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banyak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kelebihan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dan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kekurangan</a:t>
            </a:r>
            <a:r>
              <a:rPr lang="en-ID" sz="1600" dirty="0">
                <a:latin typeface="Chalkboard" panose="03050602040202020205" pitchFamily="66" charset="77"/>
              </a:rPr>
              <a:t> yang </a:t>
            </a:r>
            <a:r>
              <a:rPr lang="en-ID" sz="1600" dirty="0" err="1">
                <a:latin typeface="Chalkboard" panose="03050602040202020205" pitchFamily="66" charset="77"/>
              </a:rPr>
              <a:t>sama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dengan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dua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kelompok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desain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antar-subyek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dibahas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dalam</a:t>
            </a:r>
            <a:r>
              <a:rPr lang="en-ID" sz="1600" dirty="0">
                <a:latin typeface="Chalkboard" panose="03050602040202020205" pitchFamily="66" charset="77"/>
              </a:rPr>
              <a:t> Bab 8 (</a:t>
            </a:r>
            <a:r>
              <a:rPr lang="en-ID" sz="1600" dirty="0" err="1">
                <a:latin typeface="Chalkboard" panose="03050602040202020205" pitchFamily="66" charset="77"/>
              </a:rPr>
              <a:t>lihat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hlm</a:t>
            </a:r>
            <a:r>
              <a:rPr lang="en-ID" sz="1600" dirty="0">
                <a:latin typeface="Chalkboard" panose="03050602040202020205" pitchFamily="66" charset="77"/>
              </a:rPr>
              <a:t>. 245–247). Di </a:t>
            </a:r>
            <a:r>
              <a:rPr lang="en-ID" sz="1600" dirty="0" err="1">
                <a:latin typeface="Chalkboard" panose="03050602040202020205" pitchFamily="66" charset="77"/>
              </a:rPr>
              <a:t>Sisi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positifnya</a:t>
            </a:r>
            <a:r>
              <a:rPr lang="en-ID" sz="1600" dirty="0">
                <a:latin typeface="Chalkboard" panose="03050602040202020205" pitchFamily="66" charset="77"/>
              </a:rPr>
              <a:t>, </a:t>
            </a:r>
            <a:r>
              <a:rPr lang="en-ID" sz="1600" dirty="0" err="1">
                <a:latin typeface="Chalkboard" panose="03050602040202020205" pitchFamily="66" charset="77"/>
              </a:rPr>
              <a:t>desainnya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mudah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dilakukan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dan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hasilnya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mudah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dimengerti</a:t>
            </a:r>
            <a:r>
              <a:rPr lang="en-ID" sz="1600" dirty="0">
                <a:latin typeface="Chalkboard" panose="03050602040202020205" pitchFamily="66" charset="77"/>
              </a:rPr>
              <a:t>. </a:t>
            </a:r>
            <a:r>
              <a:rPr lang="en-ID" sz="1600" dirty="0" err="1">
                <a:latin typeface="Chalkboard" panose="03050602040202020205" pitchFamily="66" charset="77"/>
              </a:rPr>
              <a:t>Dengan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hanya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dua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kondisi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perawatan</a:t>
            </a:r>
            <a:r>
              <a:rPr lang="en-ID" sz="1600" dirty="0">
                <a:latin typeface="Chalkboard" panose="03050602040202020205" pitchFamily="66" charset="77"/>
              </a:rPr>
              <a:t>, </a:t>
            </a:r>
            <a:r>
              <a:rPr lang="en-ID" sz="1600" dirty="0" err="1">
                <a:latin typeface="Chalkboard" panose="03050602040202020205" pitchFamily="66" charset="77"/>
              </a:rPr>
              <a:t>seorang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peneliti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dapat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dengan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mudah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memaksimalkan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perbedaan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antara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perawatan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dengan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memilih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dua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kondisi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perawatan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itu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jelas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berbeda</a:t>
            </a:r>
            <a:r>
              <a:rPr lang="en-ID" sz="1600" dirty="0">
                <a:latin typeface="Chalkboard" panose="03050602040202020205" pitchFamily="66" charset="77"/>
              </a:rPr>
              <a:t>. </a:t>
            </a:r>
            <a:r>
              <a:rPr lang="en-ID" sz="1600" dirty="0" err="1">
                <a:latin typeface="Chalkboard" panose="03050602040202020205" pitchFamily="66" charset="77"/>
              </a:rPr>
              <a:t>Ini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biasanya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meningkatkan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kemungkinan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mendapatkan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perbedaan</a:t>
            </a:r>
            <a:r>
              <a:rPr lang="en-ID" sz="1600" dirty="0">
                <a:latin typeface="Chalkboard" panose="03050602040202020205" pitchFamily="66" charset="77"/>
              </a:rPr>
              <a:t> yang </a:t>
            </a:r>
            <a:r>
              <a:rPr lang="en-ID" sz="1600" dirty="0" err="1">
                <a:latin typeface="Chalkboard" panose="03050602040202020205" pitchFamily="66" charset="77"/>
              </a:rPr>
              <a:t>signifikan</a:t>
            </a:r>
            <a:r>
              <a:rPr lang="en-ID" sz="1600" dirty="0">
                <a:latin typeface="Chalkboard" panose="03050602040202020205" pitchFamily="66" charset="77"/>
              </a:rPr>
              <a:t>. </a:t>
            </a:r>
            <a:r>
              <a:rPr lang="en-ID" sz="1600" dirty="0" err="1">
                <a:latin typeface="Chalkboard" panose="03050602040202020205" pitchFamily="66" charset="77"/>
              </a:rPr>
              <a:t>Selain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itu</a:t>
            </a:r>
            <a:r>
              <a:rPr lang="en-ID" sz="1600" dirty="0">
                <a:latin typeface="Chalkboard" panose="03050602040202020205" pitchFamily="66" charset="77"/>
              </a:rPr>
              <a:t>, </a:t>
            </a:r>
            <a:r>
              <a:rPr lang="en-ID" sz="1600" dirty="0" err="1">
                <a:latin typeface="Chalkboard" panose="03050602040202020205" pitchFamily="66" charset="77"/>
              </a:rPr>
              <a:t>dengan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hanya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dua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kondisi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perawatan</a:t>
            </a:r>
            <a:r>
              <a:rPr lang="en-ID" sz="1600" dirty="0">
                <a:latin typeface="Chalkboard" panose="03050602040202020205" pitchFamily="66" charset="77"/>
              </a:rPr>
              <a:t>, </a:t>
            </a:r>
            <a:r>
              <a:rPr lang="en-ID" sz="1600" dirty="0" err="1">
                <a:latin typeface="Chalkboard" panose="03050602040202020205" pitchFamily="66" charset="77"/>
              </a:rPr>
              <a:t>itu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sangat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mudah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untuk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mengimbangi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desain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untuk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meminimalkan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ancaman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pengganggu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faktor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terkait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waktu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atau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efek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pesanan</a:t>
            </a:r>
            <a:r>
              <a:rPr lang="en-ID" sz="1600" dirty="0">
                <a:latin typeface="Chalkboard" panose="03050602040202020205" pitchFamily="66" charset="77"/>
              </a:rPr>
              <a:t>. Di </a:t>
            </a:r>
            <a:r>
              <a:rPr lang="en-ID" sz="1600" dirty="0" err="1">
                <a:latin typeface="Chalkboard" panose="03050602040202020205" pitchFamily="66" charset="77"/>
              </a:rPr>
              <a:t>sisi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negatif</a:t>
            </a:r>
            <a:r>
              <a:rPr lang="en-ID" sz="1600" dirty="0">
                <a:latin typeface="Chalkboard" panose="03050602040202020205" pitchFamily="66" charset="77"/>
              </a:rPr>
              <a:t>, </a:t>
            </a:r>
            <a:r>
              <a:rPr lang="en-ID" sz="1600" dirty="0" err="1">
                <a:latin typeface="Chalkboard" panose="03050602040202020205" pitchFamily="66" charset="77"/>
              </a:rPr>
              <a:t>hanya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belajar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dengan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dua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perawatan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hanya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menyediakan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dua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poin</a:t>
            </a:r>
            <a:r>
              <a:rPr lang="en-ID" sz="1600" dirty="0">
                <a:latin typeface="Chalkboard" panose="03050602040202020205" pitchFamily="66" charset="77"/>
              </a:rPr>
              <a:t> data. </a:t>
            </a:r>
            <a:r>
              <a:rPr lang="en-ID" sz="1600" dirty="0" err="1">
                <a:latin typeface="Chalkboard" panose="03050602040202020205" pitchFamily="66" charset="77"/>
              </a:rPr>
              <a:t>Dalam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situasi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ini</a:t>
            </a:r>
            <a:r>
              <a:rPr lang="en-ID" sz="1600" dirty="0">
                <a:latin typeface="Chalkboard" panose="03050602040202020205" pitchFamily="66" charset="77"/>
              </a:rPr>
              <a:t>, </a:t>
            </a:r>
            <a:r>
              <a:rPr lang="en-ID" sz="1600" dirty="0" err="1">
                <a:latin typeface="Chalkboard" panose="03050602040202020205" pitchFamily="66" charset="77"/>
              </a:rPr>
              <a:t>itu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mungkin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untuk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menunjukkan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perbedaan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antara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kondisi</a:t>
            </a:r>
            <a:r>
              <a:rPr lang="en-ID" sz="1600" dirty="0">
                <a:latin typeface="Chalkboard" panose="03050602040202020205" pitchFamily="66" charset="77"/>
              </a:rPr>
              <a:t>, </a:t>
            </a:r>
            <a:r>
              <a:rPr lang="en-ID" sz="1600" dirty="0" err="1">
                <a:latin typeface="Chalkboard" panose="03050602040202020205" pitchFamily="66" charset="77"/>
              </a:rPr>
              <a:t>tetapi</a:t>
            </a:r>
            <a:r>
              <a:rPr lang="en-ID" sz="1600" dirty="0">
                <a:latin typeface="Chalkboard" panose="03050602040202020205" pitchFamily="66" charset="77"/>
              </a:rPr>
              <a:t> data </a:t>
            </a:r>
            <a:r>
              <a:rPr lang="en-ID" sz="1600" dirty="0" err="1">
                <a:latin typeface="Chalkboard" panose="03050602040202020205" pitchFamily="66" charset="77"/>
              </a:rPr>
              <a:t>tidak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menyediakan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indikasi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hubungan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fungsional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antara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independen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dan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Variabel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dependen</a:t>
            </a:r>
            <a:r>
              <a:rPr lang="en-ID" sz="1600" dirty="0">
                <a:latin typeface="Chalkboard" panose="03050602040202020205" pitchFamily="66" charset="77"/>
              </a:rPr>
              <a:t>. </a:t>
            </a:r>
            <a:r>
              <a:rPr lang="en-ID" sz="1600" dirty="0" err="1">
                <a:latin typeface="Chalkboard" panose="03050602040202020205" pitchFamily="66" charset="77"/>
              </a:rPr>
              <a:t>Artinya</a:t>
            </a:r>
            <a:r>
              <a:rPr lang="en-ID" sz="1600" dirty="0">
                <a:latin typeface="Chalkboard" panose="03050602040202020205" pitchFamily="66" charset="77"/>
              </a:rPr>
              <a:t>, </a:t>
            </a:r>
            <a:r>
              <a:rPr lang="en-ID" sz="1600" dirty="0" err="1">
                <a:latin typeface="Chalkboard" panose="03050602040202020205" pitchFamily="66" charset="77"/>
              </a:rPr>
              <a:t>kita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tidak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bisa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menentukan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bagaimana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variabel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dependen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akan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merespons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perubahan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kecil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dan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bertahap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dari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variabel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independen</a:t>
            </a:r>
            <a:r>
              <a:rPr lang="en-ID" sz="1600" dirty="0">
                <a:latin typeface="Chalkboard" panose="03050602040202020205" pitchFamily="66" charset="77"/>
              </a:rPr>
              <a:t>. </a:t>
            </a:r>
          </a:p>
          <a:p>
            <a:pPr algn="just"/>
            <a:endParaRPr lang="en-ID" sz="1600" dirty="0">
              <a:latin typeface="Chalkboard" panose="03050602040202020205" pitchFamily="66" charset="77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d-ID" sz="1600" dirty="0">
                <a:latin typeface="Chalkboard" panose="03050602040202020205" pitchFamily="66" charset="77"/>
              </a:rPr>
              <a:t>Dengan data yang diukur pada skala interval atau rasio, strategi yang paling umum untuk analisis data adalah menghitung skor rata-rata untuk setiap kondisi perawatan. Sarana digunakan untuk menggambarkan (merangkum) perawatan individu, </a:t>
            </a:r>
            <a:r>
              <a:rPr lang="id-ID" sz="1600" dirty="0" err="1">
                <a:latin typeface="Chalkboard" panose="03050602040202020205" pitchFamily="66" charset="77"/>
              </a:rPr>
              <a:t>danperbedaan</a:t>
            </a:r>
            <a:r>
              <a:rPr lang="id-ID" sz="1600" dirty="0">
                <a:latin typeface="Chalkboard" panose="03050602040202020205" pitchFamily="66" charset="77"/>
              </a:rPr>
              <a:t> antara cara digunakan untuk menggambarkan efek  diferensial </a:t>
            </a:r>
            <a:r>
              <a:rPr lang="id-ID" sz="1600" dirty="0" err="1">
                <a:latin typeface="Chalkboard" panose="03050602040202020205" pitchFamily="66" charset="77"/>
              </a:rPr>
              <a:t>dariperawatan</a:t>
            </a:r>
            <a:r>
              <a:rPr lang="id-ID" sz="1600" dirty="0">
                <a:latin typeface="Chalkboard" panose="03050602040202020205" pitchFamily="66" charset="77"/>
              </a:rPr>
              <a:t>. Dengan dua kondisi perawatan, tindakan berulang </a:t>
            </a:r>
            <a:r>
              <a:rPr lang="id-ID" sz="1600" dirty="0" err="1">
                <a:latin typeface="Chalkboard" panose="03050602040202020205" pitchFamily="66" charset="77"/>
              </a:rPr>
              <a:t>t</a:t>
            </a:r>
            <a:r>
              <a:rPr lang="id-ID" sz="1600" dirty="0">
                <a:latin typeface="Chalkboard" panose="03050602040202020205" pitchFamily="66" charset="77"/>
              </a:rPr>
              <a:t> atau ANOVA faktor tunggal (tindakan berulang) dapat digunakan untuk mengevaluasi statistik perbedaan signifikan dari perbedaan; yaitu untuk menentukan apakah yang diperoleh perbedaan rata-rata lebih besar dari apa yang diharapkan secara wajar kesalahan pengambilan sampel </a:t>
            </a:r>
            <a:endParaRPr lang="en-ID" sz="1600" dirty="0">
              <a:latin typeface="Chalkboard" panose="03050602040202020205" pitchFamily="66" charset="77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19681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EB59E55-E2BD-8F4E-A80E-246BEA4C820E}"/>
              </a:ext>
            </a:extLst>
          </p:cNvPr>
          <p:cNvSpPr txBox="1"/>
          <p:nvPr/>
        </p:nvSpPr>
        <p:spPr>
          <a:xfrm>
            <a:off x="430924" y="273269"/>
            <a:ext cx="1068902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>
                <a:latin typeface="Chalkboard SE" panose="03050602040202020205" pitchFamily="66" charset="77"/>
              </a:rPr>
              <a:t>5. MEMBANDINGKAN DESAIN DALAM SUBYEK DAN ANTARA SUBYEK</a:t>
            </a:r>
            <a:endParaRPr lang="en-ID" sz="2500" b="1" dirty="0">
              <a:latin typeface="Chalkboard SE" panose="03050602040202020205" pitchFamily="66" charset="7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E9C017C-11A4-4742-938B-4582ED1E0DD8}"/>
              </a:ext>
            </a:extLst>
          </p:cNvPr>
          <p:cNvSpPr txBox="1"/>
          <p:nvPr/>
        </p:nvSpPr>
        <p:spPr>
          <a:xfrm>
            <a:off x="430924" y="882868"/>
            <a:ext cx="11077903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d-ID" sz="1600" b="1" dirty="0">
                <a:latin typeface="Chalkboard" panose="03050602040202020205" pitchFamily="66" charset="77"/>
              </a:rPr>
              <a:t>Tiga faktor yang membedakan desain adalah: </a:t>
            </a:r>
            <a:endParaRPr lang="en-ID" sz="1600" b="1" dirty="0">
              <a:latin typeface="Chalkboard" panose="03050602040202020205" pitchFamily="66" charset="77"/>
            </a:endParaRPr>
          </a:p>
          <a:p>
            <a:pPr algn="just"/>
            <a:endParaRPr lang="en-ID" sz="1600" dirty="0">
              <a:latin typeface="Chalkboard" panose="03050602040202020205" pitchFamily="66" charset="77"/>
            </a:endParaRPr>
          </a:p>
          <a:p>
            <a:pPr marL="342900" indent="-342900" algn="just">
              <a:buFont typeface="Wingdings" pitchFamily="2" charset="2"/>
              <a:buChar char="ü"/>
            </a:pPr>
            <a:r>
              <a:rPr lang="en-ID" sz="1600" u="sng" dirty="0" err="1">
                <a:latin typeface="Chalkboard" panose="03050602040202020205" pitchFamily="66" charset="77"/>
              </a:rPr>
              <a:t>Perbedaan</a:t>
            </a:r>
            <a:r>
              <a:rPr lang="en-ID" sz="1600" u="sng" dirty="0">
                <a:latin typeface="Chalkboard" panose="03050602040202020205" pitchFamily="66" charset="77"/>
              </a:rPr>
              <a:t> individual. </a:t>
            </a:r>
          </a:p>
          <a:p>
            <a:pPr algn="just"/>
            <a:r>
              <a:rPr lang="en-ID" sz="1600" dirty="0" err="1">
                <a:latin typeface="Chalkboard" panose="03050602040202020205" pitchFamily="66" charset="77"/>
              </a:rPr>
              <a:t>Prospek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bahwa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perbedaan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individu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mungkin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menjadi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variabel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perancu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atau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meningkatkan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varians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adalah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kelemahan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utama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desain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antar-subyek</a:t>
            </a:r>
            <a:r>
              <a:rPr lang="en-ID" sz="1600" dirty="0">
                <a:latin typeface="Chalkboard" panose="03050602040202020205" pitchFamily="66" charset="77"/>
              </a:rPr>
              <a:t>. </a:t>
            </a:r>
            <a:r>
              <a:rPr lang="en-ID" sz="1600" dirty="0" err="1">
                <a:latin typeface="Chalkboard" panose="03050602040202020205" pitchFamily="66" charset="77"/>
              </a:rPr>
              <a:t>Namun</a:t>
            </a:r>
            <a:r>
              <a:rPr lang="en-ID" sz="1600" dirty="0">
                <a:latin typeface="Chalkboard" panose="03050602040202020205" pitchFamily="66" charset="77"/>
              </a:rPr>
              <a:t>, </a:t>
            </a:r>
            <a:r>
              <a:rPr lang="en-ID" sz="1600" dirty="0" err="1">
                <a:latin typeface="Chalkboard" panose="03050602040202020205" pitchFamily="66" charset="77"/>
              </a:rPr>
              <a:t>masalah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ini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dieliminasi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dalam</a:t>
            </a:r>
            <a:r>
              <a:rPr lang="en-ID" sz="1600" dirty="0">
                <a:latin typeface="Chalkboard" panose="03050602040202020205" pitchFamily="66" charset="77"/>
              </a:rPr>
              <a:t> a </a:t>
            </a:r>
            <a:r>
              <a:rPr lang="en-ID" sz="1600" dirty="0" err="1">
                <a:latin typeface="Chalkboard" panose="03050602040202020205" pitchFamily="66" charset="77"/>
              </a:rPr>
              <a:t>desain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dalam-mata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pelajaran</a:t>
            </a:r>
            <a:r>
              <a:rPr lang="en-ID" sz="1600" dirty="0">
                <a:latin typeface="Chalkboard" panose="03050602040202020205" pitchFamily="66" charset="77"/>
              </a:rPr>
              <a:t>. Karena </a:t>
            </a:r>
            <a:r>
              <a:rPr lang="en-ID" sz="1600" dirty="0" err="1">
                <a:latin typeface="Chalkboard" panose="03050602040202020205" pitchFamily="66" charset="77"/>
              </a:rPr>
              <a:t>desain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dalam-subyek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berkurang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varians</a:t>
            </a:r>
            <a:r>
              <a:rPr lang="en-ID" sz="1600" dirty="0">
                <a:latin typeface="Chalkboard" panose="03050602040202020205" pitchFamily="66" charset="77"/>
              </a:rPr>
              <a:t>, </a:t>
            </a:r>
            <a:r>
              <a:rPr lang="en-ID" sz="1600" dirty="0" err="1">
                <a:latin typeface="Chalkboard" panose="03050602040202020205" pitchFamily="66" charset="77"/>
              </a:rPr>
              <a:t>umumnya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lebih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mungkin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untuk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mendeteksi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efek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pengobatan</a:t>
            </a:r>
            <a:r>
              <a:rPr lang="en-ID" sz="1600" dirty="0">
                <a:latin typeface="Chalkboard" panose="03050602040202020205" pitchFamily="66" charset="77"/>
              </a:rPr>
              <a:t> (</a:t>
            </a:r>
            <a:r>
              <a:rPr lang="en-ID" sz="1600" dirty="0" err="1">
                <a:latin typeface="Chalkboard" panose="03050602040202020205" pitchFamily="66" charset="77"/>
              </a:rPr>
              <a:t>jika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ada</a:t>
            </a:r>
            <a:r>
              <a:rPr lang="en-ID" sz="1600" dirty="0">
                <a:latin typeface="Chalkboard" panose="03050602040202020205" pitchFamily="66" charset="77"/>
              </a:rPr>
              <a:t>) </a:t>
            </a:r>
            <a:r>
              <a:rPr lang="en-ID" sz="1600" dirty="0" err="1">
                <a:latin typeface="Chalkboard" panose="03050602040202020205" pitchFamily="66" charset="77"/>
              </a:rPr>
              <a:t>ada</a:t>
            </a:r>
            <a:r>
              <a:rPr lang="en-ID" sz="1600" dirty="0">
                <a:latin typeface="Chalkboard" panose="03050602040202020205" pitchFamily="66" charset="77"/>
              </a:rPr>
              <a:t>) </a:t>
            </a:r>
            <a:r>
              <a:rPr lang="en-ID" sz="1600" dirty="0" err="1">
                <a:latin typeface="Chalkboard" panose="03050602040202020205" pitchFamily="66" charset="77"/>
              </a:rPr>
              <a:t>daripada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desain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antara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subyek</a:t>
            </a:r>
            <a:r>
              <a:rPr lang="en-ID" sz="1600" dirty="0">
                <a:latin typeface="Chalkboard" panose="03050602040202020205" pitchFamily="66" charset="77"/>
              </a:rPr>
              <a:t>. </a:t>
            </a:r>
            <a:r>
              <a:rPr lang="en-ID" sz="1600" dirty="0" err="1">
                <a:latin typeface="Chalkboard" panose="03050602040202020205" pitchFamily="66" charset="77"/>
              </a:rPr>
              <a:t>Jika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Anda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mengantisipasi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individu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besar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perbedaan</a:t>
            </a:r>
            <a:r>
              <a:rPr lang="en-ID" sz="1600" dirty="0">
                <a:latin typeface="Chalkboard" panose="03050602040202020205" pitchFamily="66" charset="77"/>
              </a:rPr>
              <a:t>, </a:t>
            </a:r>
            <a:r>
              <a:rPr lang="en-ID" sz="1600" dirty="0" err="1">
                <a:latin typeface="Chalkboard" panose="03050602040202020205" pitchFamily="66" charset="77"/>
              </a:rPr>
              <a:t>biasanya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lebih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baik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menggunakan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desain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dalam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mata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pelajaran</a:t>
            </a:r>
            <a:r>
              <a:rPr lang="en-ID" sz="1600" dirty="0">
                <a:latin typeface="Chalkboard" panose="03050602040202020205" pitchFamily="66" charset="77"/>
              </a:rPr>
              <a:t>. </a:t>
            </a:r>
          </a:p>
          <a:p>
            <a:pPr algn="just"/>
            <a:endParaRPr lang="en-ID" sz="1600" dirty="0">
              <a:latin typeface="Chalkboard" panose="03050602040202020205" pitchFamily="66" charset="77"/>
            </a:endParaRPr>
          </a:p>
          <a:p>
            <a:pPr marL="342900" indent="-342900" algn="just">
              <a:buFont typeface="Wingdings" pitchFamily="2" charset="2"/>
              <a:buChar char="ü"/>
            </a:pPr>
            <a:r>
              <a:rPr lang="en-ID" sz="1600" u="sng" dirty="0" err="1">
                <a:latin typeface="Chalkboard" panose="03050602040202020205" pitchFamily="66" charset="77"/>
              </a:rPr>
              <a:t>Faktor</a:t>
            </a:r>
            <a:r>
              <a:rPr lang="en-ID" sz="1600" u="sng" dirty="0">
                <a:latin typeface="Chalkboard" panose="03050602040202020205" pitchFamily="66" charset="77"/>
              </a:rPr>
              <a:t> </a:t>
            </a:r>
            <a:r>
              <a:rPr lang="en-ID" sz="1600" u="sng" dirty="0" err="1">
                <a:latin typeface="Chalkboard" panose="03050602040202020205" pitchFamily="66" charset="77"/>
              </a:rPr>
              <a:t>terkait</a:t>
            </a:r>
            <a:r>
              <a:rPr lang="en-ID" sz="1600" u="sng" dirty="0">
                <a:latin typeface="Chalkboard" panose="03050602040202020205" pitchFamily="66" charset="77"/>
              </a:rPr>
              <a:t> </a:t>
            </a:r>
            <a:r>
              <a:rPr lang="en-ID" sz="1600" u="sng" dirty="0" err="1">
                <a:latin typeface="Chalkboard" panose="03050602040202020205" pitchFamily="66" charset="77"/>
              </a:rPr>
              <a:t>waktu</a:t>
            </a:r>
            <a:r>
              <a:rPr lang="en-ID" sz="1600" u="sng" dirty="0">
                <a:latin typeface="Chalkboard" panose="03050602040202020205" pitchFamily="66" charset="77"/>
              </a:rPr>
              <a:t> </a:t>
            </a:r>
            <a:r>
              <a:rPr lang="en-ID" sz="1600" u="sng" dirty="0" err="1">
                <a:latin typeface="Chalkboard" panose="03050602040202020205" pitchFamily="66" charset="77"/>
              </a:rPr>
              <a:t>dan</a:t>
            </a:r>
            <a:r>
              <a:rPr lang="en-ID" sz="1600" u="sng" dirty="0">
                <a:latin typeface="Chalkboard" panose="03050602040202020205" pitchFamily="66" charset="77"/>
              </a:rPr>
              <a:t> </a:t>
            </a:r>
            <a:r>
              <a:rPr lang="en-ID" sz="1600" u="sng" dirty="0" err="1">
                <a:latin typeface="Chalkboard" panose="03050602040202020205" pitchFamily="66" charset="77"/>
              </a:rPr>
              <a:t>efek</a:t>
            </a:r>
            <a:r>
              <a:rPr lang="en-ID" sz="1600" u="sng" dirty="0">
                <a:latin typeface="Chalkboard" panose="03050602040202020205" pitchFamily="66" charset="77"/>
              </a:rPr>
              <a:t> </a:t>
            </a:r>
            <a:r>
              <a:rPr lang="en-ID" sz="1600" u="sng" dirty="0" err="1">
                <a:latin typeface="Chalkboard" panose="03050602040202020205" pitchFamily="66" charset="77"/>
              </a:rPr>
              <a:t>pesanan</a:t>
            </a:r>
            <a:r>
              <a:rPr lang="en-ID" sz="1600" u="sng" dirty="0">
                <a:latin typeface="Chalkboard" panose="03050602040202020205" pitchFamily="66" charset="77"/>
              </a:rPr>
              <a:t>. </a:t>
            </a:r>
          </a:p>
          <a:p>
            <a:pPr algn="just"/>
            <a:r>
              <a:rPr lang="en-ID" sz="1600" dirty="0" err="1">
                <a:latin typeface="Chalkboard" panose="03050602040202020205" pitchFamily="66" charset="77"/>
              </a:rPr>
              <a:t>Biasanya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ada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potensi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untuk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faktor-faktor</a:t>
            </a:r>
            <a:r>
              <a:rPr lang="en-ID" sz="1600" dirty="0">
                <a:latin typeface="Chalkboard" panose="03050602040202020205" pitchFamily="66" charset="77"/>
              </a:rPr>
              <a:t> yang </a:t>
            </a:r>
            <a:r>
              <a:rPr lang="en-ID" sz="1600" dirty="0" err="1">
                <a:latin typeface="Chalkboard" panose="03050602040202020205" pitchFamily="66" charset="77"/>
              </a:rPr>
              <a:t>berubah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dari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waktu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ke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waktu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untuk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mendistorsi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hasil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dalam-mata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pelajaran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desain</a:t>
            </a:r>
            <a:r>
              <a:rPr lang="en-ID" sz="1600" dirty="0">
                <a:latin typeface="Chalkboard" panose="03050602040202020205" pitchFamily="66" charset="77"/>
              </a:rPr>
              <a:t>. </a:t>
            </a:r>
            <a:r>
              <a:rPr lang="en-ID" sz="1600" dirty="0" err="1">
                <a:latin typeface="Chalkboard" panose="03050602040202020205" pitchFamily="66" charset="77"/>
              </a:rPr>
              <a:t>Namun</a:t>
            </a:r>
            <a:r>
              <a:rPr lang="en-ID" sz="1600" dirty="0">
                <a:latin typeface="Chalkboard" panose="03050602040202020205" pitchFamily="66" charset="77"/>
              </a:rPr>
              <a:t>, </a:t>
            </a:r>
            <a:r>
              <a:rPr lang="en-ID" sz="1600" dirty="0" err="1">
                <a:latin typeface="Chalkboard" panose="03050602040202020205" pitchFamily="66" charset="77"/>
              </a:rPr>
              <a:t>masalah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ini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dihilangkan</a:t>
            </a:r>
            <a:r>
              <a:rPr lang="en-ID" sz="1600" dirty="0">
                <a:latin typeface="Chalkboard" panose="03050602040202020205" pitchFamily="66" charset="77"/>
              </a:rPr>
              <a:t> di </a:t>
            </a:r>
            <a:r>
              <a:rPr lang="en-ID" sz="1600" dirty="0" err="1">
                <a:latin typeface="Chalkboard" panose="03050602040202020205" pitchFamily="66" charset="77"/>
              </a:rPr>
              <a:t>antara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subyek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desain</a:t>
            </a:r>
            <a:r>
              <a:rPr lang="en-ID" sz="1600" dirty="0">
                <a:latin typeface="Chalkboard" panose="03050602040202020205" pitchFamily="66" charset="77"/>
              </a:rPr>
              <a:t>, di mana </a:t>
            </a:r>
            <a:r>
              <a:rPr lang="en-ID" sz="1600" dirty="0" err="1">
                <a:latin typeface="Chalkboard" panose="03050602040202020205" pitchFamily="66" charset="77"/>
              </a:rPr>
              <a:t>setiap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individu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berpartisipasi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hanya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dalam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satu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perawatan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dan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diukur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hanya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sekali</a:t>
            </a:r>
            <a:r>
              <a:rPr lang="en-ID" sz="1600" dirty="0">
                <a:latin typeface="Chalkboard" panose="03050602040202020205" pitchFamily="66" charset="77"/>
              </a:rPr>
              <a:t>. </a:t>
            </a:r>
            <a:r>
              <a:rPr lang="en-ID" sz="1600" dirty="0" err="1">
                <a:latin typeface="Chalkboard" panose="03050602040202020205" pitchFamily="66" charset="77"/>
              </a:rPr>
              <a:t>Jadi</a:t>
            </a:r>
            <a:r>
              <a:rPr lang="en-ID" sz="1600" dirty="0">
                <a:latin typeface="Chalkboard" panose="03050602040202020205" pitchFamily="66" charset="77"/>
              </a:rPr>
              <a:t>, </a:t>
            </a:r>
            <a:r>
              <a:rPr lang="en-ID" sz="1600" dirty="0" err="1">
                <a:latin typeface="Chalkboard" panose="03050602040202020205" pitchFamily="66" charset="77"/>
              </a:rPr>
              <a:t>setiap</a:t>
            </a:r>
            <a:r>
              <a:rPr lang="en-ID" sz="1600" dirty="0">
                <a:latin typeface="Chalkboard" panose="03050602040202020205" pitchFamily="66" charset="77"/>
              </a:rPr>
              <a:t> kali </a:t>
            </a:r>
            <a:r>
              <a:rPr lang="en-ID" sz="1600" dirty="0" err="1">
                <a:latin typeface="Chalkboard" panose="03050602040202020205" pitchFamily="66" charset="77"/>
              </a:rPr>
              <a:t>Anda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mengharapkan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satu</a:t>
            </a:r>
            <a:r>
              <a:rPr lang="en-ID" sz="1600" dirty="0">
                <a:latin typeface="Chalkboard" panose="03050602040202020205" pitchFamily="66" charset="77"/>
              </a:rPr>
              <a:t> (</a:t>
            </a:r>
            <a:r>
              <a:rPr lang="en-ID" sz="1600" dirty="0" err="1">
                <a:latin typeface="Chalkboard" panose="03050602040202020205" pitchFamily="66" charset="77"/>
              </a:rPr>
              <a:t>atau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lebih</a:t>
            </a:r>
            <a:r>
              <a:rPr lang="en-ID" sz="1600" dirty="0">
                <a:latin typeface="Chalkboard" panose="03050602040202020205" pitchFamily="66" charset="77"/>
              </a:rPr>
              <a:t>) </a:t>
            </a:r>
            <a:r>
              <a:rPr lang="en-ID" sz="1600" dirty="0" err="1">
                <a:latin typeface="Chalkboard" panose="03050602040202020205" pitchFamily="66" charset="77"/>
              </a:rPr>
              <a:t>dari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kondisi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perawatan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memiliki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efek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besar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dan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tahan</a:t>
            </a:r>
            <a:r>
              <a:rPr lang="en-ID" sz="1600" dirty="0">
                <a:latin typeface="Chalkboard" panose="03050602040202020205" pitchFamily="66" charset="77"/>
              </a:rPr>
              <a:t> lama yang </a:t>
            </a:r>
            <a:r>
              <a:rPr lang="en-ID" sz="1600" dirty="0" err="1">
                <a:latin typeface="Chalkboard" panose="03050602040202020205" pitchFamily="66" charset="77"/>
              </a:rPr>
              <a:t>mungkin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Mempengaruhi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peserta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dalam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kondisi</a:t>
            </a:r>
            <a:r>
              <a:rPr lang="en-ID" sz="1600" dirty="0">
                <a:latin typeface="Chalkboard" panose="03050602040202020205" pitchFamily="66" charset="77"/>
              </a:rPr>
              <a:t> masa </a:t>
            </a:r>
            <a:r>
              <a:rPr lang="en-ID" sz="1600" dirty="0" err="1">
                <a:latin typeface="Chalkboard" panose="03050602040202020205" pitchFamily="66" charset="77"/>
              </a:rPr>
              <a:t>depan</a:t>
            </a:r>
            <a:r>
              <a:rPr lang="en-ID" sz="1600" dirty="0">
                <a:latin typeface="Chalkboard" panose="03050602040202020205" pitchFamily="66" charset="77"/>
              </a:rPr>
              <a:t>, </a:t>
            </a:r>
            <a:r>
              <a:rPr lang="en-ID" sz="1600" dirty="0" err="1">
                <a:latin typeface="Chalkboard" panose="03050602040202020205" pitchFamily="66" charset="77"/>
              </a:rPr>
              <a:t>lebih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baik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menggunakan</a:t>
            </a:r>
            <a:r>
              <a:rPr lang="en-ID" sz="1600" dirty="0">
                <a:latin typeface="Chalkboard" panose="03050602040202020205" pitchFamily="66" charset="77"/>
              </a:rPr>
              <a:t> a </a:t>
            </a:r>
            <a:r>
              <a:rPr lang="en-ID" sz="1600" dirty="0" err="1">
                <a:latin typeface="Chalkboard" panose="03050602040202020205" pitchFamily="66" charset="77"/>
              </a:rPr>
              <a:t>desain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antar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subyek</a:t>
            </a:r>
            <a:r>
              <a:rPr lang="en-ID" sz="1600" dirty="0">
                <a:latin typeface="Chalkboard" panose="03050602040202020205" pitchFamily="66" charset="77"/>
              </a:rPr>
              <a:t>. </a:t>
            </a:r>
          </a:p>
          <a:p>
            <a:pPr algn="just"/>
            <a:endParaRPr lang="en-ID" sz="1600" dirty="0">
              <a:latin typeface="Chalkboard" panose="03050602040202020205" pitchFamily="66" charset="77"/>
            </a:endParaRPr>
          </a:p>
          <a:p>
            <a:pPr marL="285750" indent="-285750" algn="just">
              <a:buFont typeface="Wingdings" pitchFamily="2" charset="2"/>
              <a:buChar char="ü"/>
            </a:pPr>
            <a:r>
              <a:rPr lang="en-ID" sz="1600" u="sng" dirty="0" err="1">
                <a:latin typeface="Chalkboard" panose="03050602040202020205" pitchFamily="66" charset="77"/>
              </a:rPr>
              <a:t>Jumlah</a:t>
            </a:r>
            <a:r>
              <a:rPr lang="en-ID" sz="1600" u="sng" dirty="0">
                <a:latin typeface="Chalkboard" panose="03050602040202020205" pitchFamily="66" charset="77"/>
              </a:rPr>
              <a:t> </a:t>
            </a:r>
            <a:r>
              <a:rPr lang="en-ID" sz="1600" u="sng" dirty="0" err="1">
                <a:latin typeface="Chalkboard" panose="03050602040202020205" pitchFamily="66" charset="77"/>
              </a:rPr>
              <a:t>peserta</a:t>
            </a:r>
            <a:r>
              <a:rPr lang="en-ID" sz="1600" u="sng" dirty="0">
                <a:latin typeface="Chalkboard" panose="03050602040202020205" pitchFamily="66" charset="77"/>
              </a:rPr>
              <a:t>. </a:t>
            </a:r>
          </a:p>
          <a:p>
            <a:pPr algn="just"/>
            <a:r>
              <a:rPr lang="en-ID" sz="1600" dirty="0" err="1">
                <a:latin typeface="Chalkboard" panose="03050602040202020205" pitchFamily="66" charset="77"/>
              </a:rPr>
              <a:t>Meskipun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ini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merupakan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keuntungan</a:t>
            </a:r>
            <a:r>
              <a:rPr lang="en-ID" sz="1600" dirty="0">
                <a:latin typeface="Chalkboard" panose="03050602040202020205" pitchFamily="66" charset="77"/>
              </a:rPr>
              <a:t> yang </a:t>
            </a:r>
            <a:r>
              <a:rPr lang="en-ID" sz="1600" dirty="0" err="1">
                <a:latin typeface="Chalkboard" panose="03050602040202020205" pitchFamily="66" charset="77"/>
              </a:rPr>
              <a:t>relatif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kecil</a:t>
            </a:r>
            <a:r>
              <a:rPr lang="en-ID" sz="1600" dirty="0">
                <a:latin typeface="Chalkboard" panose="03050602040202020205" pitchFamily="66" charset="77"/>
              </a:rPr>
              <a:t>, kami </a:t>
            </a:r>
            <a:r>
              <a:rPr lang="en-ID" sz="1600" dirty="0" err="1">
                <a:latin typeface="Chalkboard" panose="03050602040202020205" pitchFamily="66" charset="77"/>
              </a:rPr>
              <a:t>harus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mencatat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sekali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lagi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bahwa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desain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dalam-mata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pelajaran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biasanya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membutuhkan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lebih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sedikit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peserta</a:t>
            </a:r>
            <a:r>
              <a:rPr lang="en-ID" sz="1600" dirty="0">
                <a:latin typeface="Chalkboard" panose="03050602040202020205" pitchFamily="66" charset="77"/>
              </a:rPr>
              <a:t>. Karena </a:t>
            </a:r>
            <a:r>
              <a:rPr lang="en-ID" sz="1600" dirty="0" err="1">
                <a:latin typeface="Chalkboard" panose="03050602040202020205" pitchFamily="66" charset="77"/>
              </a:rPr>
              <a:t>desain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dalam-subyek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memperoleh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banyak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skor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untuk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setiap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individu</a:t>
            </a:r>
            <a:r>
              <a:rPr lang="en-ID" sz="1600" dirty="0">
                <a:latin typeface="Chalkboard" panose="03050602040202020205" pitchFamily="66" charset="77"/>
              </a:rPr>
              <a:t>, </a:t>
            </a:r>
            <a:r>
              <a:rPr lang="en-ID" sz="1600" dirty="0" err="1">
                <a:latin typeface="Chalkboard" panose="03050602040202020205" pitchFamily="66" charset="77"/>
              </a:rPr>
              <a:t>dapat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menghasilkan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banyak</a:t>
            </a:r>
            <a:r>
              <a:rPr lang="en-ID" sz="1600" dirty="0">
                <a:latin typeface="Chalkboard" panose="03050602040202020205" pitchFamily="66" charset="77"/>
              </a:rPr>
              <a:t> data </a:t>
            </a:r>
            <a:r>
              <a:rPr lang="en-ID" sz="1600" dirty="0" err="1">
                <a:latin typeface="Chalkboard" panose="03050602040202020205" pitchFamily="66" charset="77"/>
              </a:rPr>
              <a:t>dari</a:t>
            </a:r>
            <a:r>
              <a:rPr lang="en-ID" sz="1600" dirty="0">
                <a:latin typeface="Chalkboard" panose="03050602040202020205" pitchFamily="66" charset="77"/>
              </a:rPr>
              <a:t> yang </a:t>
            </a:r>
            <a:r>
              <a:rPr lang="en-ID" sz="1600" dirty="0" err="1">
                <a:latin typeface="Chalkboard" panose="03050602040202020205" pitchFamily="66" charset="77"/>
              </a:rPr>
              <a:t>relatif</a:t>
            </a:r>
            <a:r>
              <a:rPr lang="en-ID" sz="1600" dirty="0">
                <a:latin typeface="Chalkboard" panose="03050602040202020205" pitchFamily="66" charset="77"/>
              </a:rPr>
              <a:t> set </a:t>
            </a:r>
            <a:r>
              <a:rPr lang="en-ID" sz="1600" dirty="0" err="1">
                <a:latin typeface="Chalkboard" panose="03050602040202020205" pitchFamily="66" charset="77"/>
              </a:rPr>
              <a:t>kecil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peserta</a:t>
            </a:r>
            <a:r>
              <a:rPr lang="en-ID" sz="1600" dirty="0">
                <a:latin typeface="Chalkboard" panose="03050602040202020205" pitchFamily="66" charset="77"/>
              </a:rPr>
              <a:t>. </a:t>
            </a:r>
            <a:r>
              <a:rPr lang="en-ID" sz="1600" dirty="0" err="1">
                <a:latin typeface="Chalkboard" panose="03050602040202020205" pitchFamily="66" charset="77"/>
              </a:rPr>
              <a:t>Desain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antar-subyek</a:t>
            </a:r>
            <a:r>
              <a:rPr lang="en-ID" sz="1600" dirty="0">
                <a:latin typeface="Chalkboard" panose="03050602040202020205" pitchFamily="66" charset="77"/>
              </a:rPr>
              <a:t>, di </a:t>
            </a:r>
            <a:r>
              <a:rPr lang="en-ID" sz="1600" dirty="0" err="1">
                <a:latin typeface="Chalkboard" panose="03050602040202020205" pitchFamily="66" charset="77"/>
              </a:rPr>
              <a:t>sisi</a:t>
            </a:r>
            <a:r>
              <a:rPr lang="en-ID" sz="1600" dirty="0">
                <a:latin typeface="Chalkboard" panose="03050602040202020205" pitchFamily="66" charset="77"/>
              </a:rPr>
              <a:t> lain, </a:t>
            </a:r>
            <a:r>
              <a:rPr lang="en-ID" sz="1600" dirty="0" err="1">
                <a:latin typeface="Chalkboard" panose="03050602040202020205" pitchFamily="66" charset="77"/>
              </a:rPr>
              <a:t>hanya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menghasilkan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satu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skor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untuk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setiap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peserta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dan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membutuhkan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banyak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peserta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untuk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menghasilkan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banyak</a:t>
            </a:r>
            <a:r>
              <a:rPr lang="en-ID" sz="1600" dirty="0">
                <a:latin typeface="Chalkboard" panose="03050602040202020205" pitchFamily="66" charset="77"/>
              </a:rPr>
              <a:t> data. Kapan pun </a:t>
            </a:r>
            <a:r>
              <a:rPr lang="en-ID" sz="1600" dirty="0" err="1">
                <a:latin typeface="Chalkboard" panose="03050602040202020205" pitchFamily="66" charset="77"/>
              </a:rPr>
              <a:t>sulit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ditemukan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atau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merekrut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peserta</a:t>
            </a:r>
            <a:r>
              <a:rPr lang="en-ID" sz="1600" dirty="0">
                <a:latin typeface="Chalkboard" panose="03050602040202020205" pitchFamily="66" charset="77"/>
              </a:rPr>
              <a:t>, </a:t>
            </a:r>
            <a:r>
              <a:rPr lang="en-ID" sz="1600" dirty="0" err="1">
                <a:latin typeface="Chalkboard" panose="03050602040202020205" pitchFamily="66" charset="77"/>
              </a:rPr>
              <a:t>desain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dalam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mata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pelajaran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adalah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pilihan</a:t>
            </a:r>
            <a:r>
              <a:rPr lang="en-ID" sz="1600" dirty="0">
                <a:latin typeface="Chalkboard" panose="03050602040202020205" pitchFamily="66" charset="77"/>
              </a:rPr>
              <a:t> yang </a:t>
            </a:r>
            <a:r>
              <a:rPr lang="en-ID" sz="1600" dirty="0" err="1">
                <a:latin typeface="Chalkboard" panose="03050602040202020205" pitchFamily="66" charset="77"/>
              </a:rPr>
              <a:t>lebih</a:t>
            </a:r>
            <a:r>
              <a:rPr lang="en-ID" sz="1600" dirty="0">
                <a:latin typeface="Chalkboard" panose="03050602040202020205" pitchFamily="66" charset="77"/>
              </a:rPr>
              <a:t> </a:t>
            </a:r>
            <a:r>
              <a:rPr lang="en-ID" sz="1600" dirty="0" err="1">
                <a:latin typeface="Chalkboard" panose="03050602040202020205" pitchFamily="66" charset="77"/>
              </a:rPr>
              <a:t>baik</a:t>
            </a:r>
            <a:r>
              <a:rPr lang="en-ID" sz="1600" dirty="0">
                <a:latin typeface="Chalkboard" panose="03050602040202020205" pitchFamily="66" charset="77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24042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1431</Words>
  <Application>Microsoft Office PowerPoint</Application>
  <PresentationFormat>Widescreen</PresentationFormat>
  <Paragraphs>88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Calibri</vt:lpstr>
      <vt:lpstr>Calibri Light</vt:lpstr>
      <vt:lpstr>Chalkboard</vt:lpstr>
      <vt:lpstr>Chalkboard SE</vt:lpstr>
      <vt:lpstr>Chalkboard SE Light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Muhammad Dandy</cp:lastModifiedBy>
  <cp:revision>16</cp:revision>
  <dcterms:created xsi:type="dcterms:W3CDTF">2020-05-01T10:35:34Z</dcterms:created>
  <dcterms:modified xsi:type="dcterms:W3CDTF">2020-07-31T16:09:26Z</dcterms:modified>
</cp:coreProperties>
</file>