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9" r:id="rId3"/>
    <p:sldId id="257" r:id="rId4"/>
    <p:sldId id="258" r:id="rId5"/>
    <p:sldId id="260" r:id="rId6"/>
    <p:sldId id="261" r:id="rId7"/>
    <p:sldId id="262" r:id="rId8"/>
  </p:sldIdLst>
  <p:sldSz cx="18288000" cy="10287000"/>
  <p:notesSz cx="6858000" cy="9144000"/>
  <p:embeddedFontLst>
    <p:embeddedFont>
      <p:font typeface="Calibri" panose="020F0502020204030204" pitchFamily="34" charset="0"/>
      <p:regular r:id="rId9"/>
      <p:bold r:id="rId10"/>
      <p:italic r:id="rId11"/>
      <p:boldItalic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1E1"/>
    <a:srgbClr val="F7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2" d="100"/>
          <a:sy n="42" d="100"/>
        </p:scale>
        <p:origin x="780" y="52"/>
      </p:cViewPr>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FD1"/>
        </a:solidFill>
        <a:effectLst/>
      </p:bgPr>
    </p:bg>
    <p:spTree>
      <p:nvGrpSpPr>
        <p:cNvPr id="1" name=""/>
        <p:cNvGrpSpPr/>
        <p:nvPr/>
      </p:nvGrpSpPr>
      <p:grpSpPr>
        <a:xfrm>
          <a:off x="0" y="0"/>
          <a:ext cx="0" cy="0"/>
          <a:chOff x="0" y="0"/>
          <a:chExt cx="0" cy="0"/>
        </a:xfrm>
      </p:grpSpPr>
      <p:sp>
        <p:nvSpPr>
          <p:cNvPr id="2" name="AutoShape 2"/>
          <p:cNvSpPr/>
          <p:nvPr/>
        </p:nvSpPr>
        <p:spPr>
          <a:xfrm>
            <a:off x="2033558" y="1858141"/>
            <a:ext cx="14133372" cy="6589216"/>
          </a:xfrm>
          <a:prstGeom prst="rect">
            <a:avLst/>
          </a:prstGeom>
          <a:solidFill>
            <a:srgbClr val="F8DCDE"/>
          </a:solidFill>
        </p:spPr>
        <p:txBody>
          <a:bodyPr/>
          <a:lstStyle/>
          <a:p>
            <a:pPr algn="ctr"/>
            <a:r>
              <a:rPr lang="id-ID" sz="5400" dirty="0"/>
              <a:t>INTERVIEW METHOD</a:t>
            </a:r>
          </a:p>
          <a:p>
            <a:endParaRPr lang="id-ID" sz="3200" dirty="0"/>
          </a:p>
          <a:p>
            <a:endParaRPr lang="id-ID" sz="3200" dirty="0"/>
          </a:p>
          <a:p>
            <a:pPr algn="ctr"/>
            <a:r>
              <a:rPr lang="id-ID" sz="4000" dirty="0"/>
              <a:t>KELOMPOK 6:</a:t>
            </a:r>
          </a:p>
          <a:p>
            <a:pPr algn="ctr"/>
            <a:r>
              <a:rPr lang="id-ID" sz="4000" dirty="0"/>
              <a:t>ESTER ATALIA GINTING			188600225</a:t>
            </a:r>
          </a:p>
          <a:p>
            <a:pPr algn="ctr"/>
            <a:r>
              <a:rPr lang="id-ID" sz="4000" dirty="0"/>
              <a:t>		  JESSICA TIOLINA MARPAUNG		  188600461			</a:t>
            </a:r>
          </a:p>
          <a:p>
            <a:pPr algn="ctr"/>
            <a:r>
              <a:rPr lang="id-ID" sz="4000" dirty="0"/>
              <a:t>SWALDY SIMANULLANG			188600213</a:t>
            </a:r>
          </a:p>
          <a:p>
            <a:pPr algn="ctr"/>
            <a:r>
              <a:rPr lang="id-ID" sz="4000" dirty="0"/>
              <a:t>SRI RASTY JAYATRY				188600221</a:t>
            </a:r>
          </a:p>
          <a:p>
            <a:pPr algn="ctr"/>
            <a:r>
              <a:rPr lang="id-ID" sz="4000" dirty="0"/>
              <a:t>YUWAFIN MAZIDA DAULAY		188600175 </a:t>
            </a:r>
          </a:p>
          <a:p>
            <a:endParaRPr lang="id-ID" sz="3200" dirty="0"/>
          </a:p>
        </p:txBody>
      </p:sp>
      <p:grpSp>
        <p:nvGrpSpPr>
          <p:cNvPr id="3" name="Group 3"/>
          <p:cNvGrpSpPr>
            <a:grpSpLocks noChangeAspect="1"/>
          </p:cNvGrpSpPr>
          <p:nvPr/>
        </p:nvGrpSpPr>
        <p:grpSpPr>
          <a:xfrm rot="12366443" flipV="1">
            <a:off x="1378519" y="8267090"/>
            <a:ext cx="1052962" cy="360535"/>
            <a:chOff x="0" y="0"/>
            <a:chExt cx="2527300" cy="1071880"/>
          </a:xfrm>
        </p:grpSpPr>
        <p:sp>
          <p:nvSpPr>
            <p:cNvPr id="4" name="Freeform 4"/>
            <p:cNvSpPr/>
            <p:nvPr/>
          </p:nvSpPr>
          <p:spPr>
            <a:xfrm>
              <a:off x="0" y="0"/>
              <a:ext cx="2527300" cy="1071880"/>
            </a:xfrm>
            <a:custGeom>
              <a:avLst/>
              <a:gdLst/>
              <a:ahLst/>
              <a:cxnLst/>
              <a:rect l="l" t="t" r="r" b="b"/>
              <a:pathLst>
                <a:path w="2527300" h="1071880">
                  <a:moveTo>
                    <a:pt x="260350" y="1071880"/>
                  </a:moveTo>
                  <a:lnTo>
                    <a:pt x="0" y="914400"/>
                  </a:lnTo>
                  <a:lnTo>
                    <a:pt x="524510" y="48260"/>
                  </a:lnTo>
                  <a:lnTo>
                    <a:pt x="941070" y="516890"/>
                  </a:lnTo>
                  <a:lnTo>
                    <a:pt x="1245870" y="0"/>
                  </a:lnTo>
                  <a:lnTo>
                    <a:pt x="1604010" y="500380"/>
                  </a:lnTo>
                  <a:lnTo>
                    <a:pt x="1941830" y="15240"/>
                  </a:lnTo>
                  <a:lnTo>
                    <a:pt x="2527300" y="787400"/>
                  </a:lnTo>
                  <a:lnTo>
                    <a:pt x="2284730" y="971550"/>
                  </a:lnTo>
                  <a:lnTo>
                    <a:pt x="1951990" y="533400"/>
                  </a:lnTo>
                  <a:lnTo>
                    <a:pt x="1607820" y="1028700"/>
                  </a:lnTo>
                  <a:lnTo>
                    <a:pt x="1271270" y="557530"/>
                  </a:lnTo>
                  <a:lnTo>
                    <a:pt x="990600" y="1031240"/>
                  </a:lnTo>
                  <a:lnTo>
                    <a:pt x="571500" y="560070"/>
                  </a:lnTo>
                  <a:close/>
                </a:path>
              </a:pathLst>
            </a:custGeom>
            <a:solidFill>
              <a:srgbClr val="FFFFFF"/>
            </a:solidFill>
            <a:ln>
              <a:solidFill>
                <a:srgbClr val="000000"/>
              </a:solidFill>
            </a:ln>
          </p:spPr>
        </p:sp>
      </p:grpSp>
      <p:grpSp>
        <p:nvGrpSpPr>
          <p:cNvPr id="6" name="Group 3"/>
          <p:cNvGrpSpPr>
            <a:grpSpLocks noChangeAspect="1"/>
          </p:cNvGrpSpPr>
          <p:nvPr/>
        </p:nvGrpSpPr>
        <p:grpSpPr>
          <a:xfrm rot="12996766">
            <a:off x="15607942" y="1552189"/>
            <a:ext cx="982188" cy="416566"/>
            <a:chOff x="0" y="0"/>
            <a:chExt cx="2527300" cy="1071880"/>
          </a:xfrm>
        </p:grpSpPr>
        <p:sp>
          <p:nvSpPr>
            <p:cNvPr id="7" name="Freeform 4"/>
            <p:cNvSpPr/>
            <p:nvPr/>
          </p:nvSpPr>
          <p:spPr>
            <a:xfrm>
              <a:off x="0" y="0"/>
              <a:ext cx="2527300" cy="1071880"/>
            </a:xfrm>
            <a:custGeom>
              <a:avLst/>
              <a:gdLst/>
              <a:ahLst/>
              <a:cxnLst/>
              <a:rect l="l" t="t" r="r" b="b"/>
              <a:pathLst>
                <a:path w="2527300" h="1071880">
                  <a:moveTo>
                    <a:pt x="260350" y="1071880"/>
                  </a:moveTo>
                  <a:lnTo>
                    <a:pt x="0" y="914400"/>
                  </a:lnTo>
                  <a:lnTo>
                    <a:pt x="524510" y="48260"/>
                  </a:lnTo>
                  <a:lnTo>
                    <a:pt x="941070" y="516890"/>
                  </a:lnTo>
                  <a:lnTo>
                    <a:pt x="1245870" y="0"/>
                  </a:lnTo>
                  <a:lnTo>
                    <a:pt x="1604010" y="500380"/>
                  </a:lnTo>
                  <a:lnTo>
                    <a:pt x="1941830" y="15240"/>
                  </a:lnTo>
                  <a:lnTo>
                    <a:pt x="2527300" y="787400"/>
                  </a:lnTo>
                  <a:lnTo>
                    <a:pt x="2284730" y="971550"/>
                  </a:lnTo>
                  <a:lnTo>
                    <a:pt x="1951990" y="533400"/>
                  </a:lnTo>
                  <a:lnTo>
                    <a:pt x="1607820" y="1028700"/>
                  </a:lnTo>
                  <a:lnTo>
                    <a:pt x="1271270" y="557530"/>
                  </a:lnTo>
                  <a:lnTo>
                    <a:pt x="990600" y="1031240"/>
                  </a:lnTo>
                  <a:lnTo>
                    <a:pt x="571500" y="560070"/>
                  </a:lnTo>
                  <a:close/>
                </a:path>
              </a:pathLst>
            </a:custGeom>
            <a:solidFill>
              <a:srgbClr val="FFFFFF"/>
            </a:solidFill>
            <a:ln>
              <a:solidFill>
                <a:srgbClr val="000000"/>
              </a:solidFill>
            </a:ln>
          </p:spPr>
        </p:sp>
      </p:grpSp>
      <p:grpSp>
        <p:nvGrpSpPr>
          <p:cNvPr id="8" name="Group 3"/>
          <p:cNvGrpSpPr>
            <a:grpSpLocks noChangeAspect="1"/>
          </p:cNvGrpSpPr>
          <p:nvPr/>
        </p:nvGrpSpPr>
        <p:grpSpPr>
          <a:xfrm rot="-2551903">
            <a:off x="15660081" y="8317626"/>
            <a:ext cx="834607" cy="353974"/>
            <a:chOff x="0" y="0"/>
            <a:chExt cx="2527300" cy="1071880"/>
          </a:xfrm>
        </p:grpSpPr>
        <p:sp>
          <p:nvSpPr>
            <p:cNvPr id="9" name="Freeform 4"/>
            <p:cNvSpPr/>
            <p:nvPr/>
          </p:nvSpPr>
          <p:spPr>
            <a:xfrm>
              <a:off x="0" y="0"/>
              <a:ext cx="2527300" cy="1071880"/>
            </a:xfrm>
            <a:custGeom>
              <a:avLst/>
              <a:gdLst/>
              <a:ahLst/>
              <a:cxnLst/>
              <a:rect l="l" t="t" r="r" b="b"/>
              <a:pathLst>
                <a:path w="2527300" h="1071880">
                  <a:moveTo>
                    <a:pt x="260350" y="1071880"/>
                  </a:moveTo>
                  <a:lnTo>
                    <a:pt x="0" y="914400"/>
                  </a:lnTo>
                  <a:lnTo>
                    <a:pt x="524510" y="48260"/>
                  </a:lnTo>
                  <a:lnTo>
                    <a:pt x="941070" y="516890"/>
                  </a:lnTo>
                  <a:lnTo>
                    <a:pt x="1245870" y="0"/>
                  </a:lnTo>
                  <a:lnTo>
                    <a:pt x="1604010" y="500380"/>
                  </a:lnTo>
                  <a:lnTo>
                    <a:pt x="1941830" y="15240"/>
                  </a:lnTo>
                  <a:lnTo>
                    <a:pt x="2527300" y="787400"/>
                  </a:lnTo>
                  <a:lnTo>
                    <a:pt x="2284730" y="971550"/>
                  </a:lnTo>
                  <a:lnTo>
                    <a:pt x="1951990" y="533400"/>
                  </a:lnTo>
                  <a:lnTo>
                    <a:pt x="1607820" y="1028700"/>
                  </a:lnTo>
                  <a:lnTo>
                    <a:pt x="1271270" y="557530"/>
                  </a:lnTo>
                  <a:lnTo>
                    <a:pt x="990600" y="1031240"/>
                  </a:lnTo>
                  <a:lnTo>
                    <a:pt x="571500" y="560070"/>
                  </a:lnTo>
                  <a:close/>
                </a:path>
              </a:pathLst>
            </a:custGeom>
            <a:solidFill>
              <a:srgbClr val="FFFFFF"/>
            </a:solidFill>
            <a:ln>
              <a:solidFill>
                <a:srgbClr val="000000"/>
              </a:solidFill>
            </a:ln>
          </p:spPr>
        </p:sp>
      </p:grpSp>
      <p:grpSp>
        <p:nvGrpSpPr>
          <p:cNvPr id="11" name="Group 3"/>
          <p:cNvGrpSpPr>
            <a:grpSpLocks noChangeAspect="1"/>
          </p:cNvGrpSpPr>
          <p:nvPr/>
        </p:nvGrpSpPr>
        <p:grpSpPr>
          <a:xfrm rot="9465882">
            <a:off x="1395204" y="1523215"/>
            <a:ext cx="982188" cy="416566"/>
            <a:chOff x="0" y="0"/>
            <a:chExt cx="2527300" cy="1071880"/>
          </a:xfrm>
        </p:grpSpPr>
        <p:sp>
          <p:nvSpPr>
            <p:cNvPr id="12" name="Freeform 4"/>
            <p:cNvSpPr/>
            <p:nvPr/>
          </p:nvSpPr>
          <p:spPr>
            <a:xfrm>
              <a:off x="0" y="0"/>
              <a:ext cx="2527300" cy="1071880"/>
            </a:xfrm>
            <a:custGeom>
              <a:avLst/>
              <a:gdLst/>
              <a:ahLst/>
              <a:cxnLst/>
              <a:rect l="l" t="t" r="r" b="b"/>
              <a:pathLst>
                <a:path w="2527300" h="1071880">
                  <a:moveTo>
                    <a:pt x="260350" y="1071880"/>
                  </a:moveTo>
                  <a:lnTo>
                    <a:pt x="0" y="914400"/>
                  </a:lnTo>
                  <a:lnTo>
                    <a:pt x="524510" y="48260"/>
                  </a:lnTo>
                  <a:lnTo>
                    <a:pt x="941070" y="516890"/>
                  </a:lnTo>
                  <a:lnTo>
                    <a:pt x="1245870" y="0"/>
                  </a:lnTo>
                  <a:lnTo>
                    <a:pt x="1604010" y="500380"/>
                  </a:lnTo>
                  <a:lnTo>
                    <a:pt x="1941830" y="15240"/>
                  </a:lnTo>
                  <a:lnTo>
                    <a:pt x="2527300" y="787400"/>
                  </a:lnTo>
                  <a:lnTo>
                    <a:pt x="2284730" y="971550"/>
                  </a:lnTo>
                  <a:lnTo>
                    <a:pt x="1951990" y="533400"/>
                  </a:lnTo>
                  <a:lnTo>
                    <a:pt x="1607820" y="1028700"/>
                  </a:lnTo>
                  <a:lnTo>
                    <a:pt x="1271270" y="557530"/>
                  </a:lnTo>
                  <a:lnTo>
                    <a:pt x="990600" y="1031240"/>
                  </a:lnTo>
                  <a:lnTo>
                    <a:pt x="571500" y="560070"/>
                  </a:lnTo>
                  <a:close/>
                </a:path>
              </a:pathLst>
            </a:custGeom>
            <a:solidFill>
              <a:srgbClr val="FFFFFF"/>
            </a:solidFill>
            <a:ln>
              <a:solidFill>
                <a:srgbClr val="000000"/>
              </a:solidFill>
            </a:ln>
          </p:spPr>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18288000" cy="10287000"/>
          </a:xfrm>
          <a:prstGeom prst="rect">
            <a:avLst/>
          </a:prstGeom>
        </p:spPr>
      </p:pic>
      <p:sp>
        <p:nvSpPr>
          <p:cNvPr id="3" name="Rectangle 2"/>
          <p:cNvSpPr/>
          <p:nvPr/>
        </p:nvSpPr>
        <p:spPr>
          <a:xfrm>
            <a:off x="609600" y="3390900"/>
            <a:ext cx="7772400" cy="2554545"/>
          </a:xfrm>
          <a:prstGeom prst="rect">
            <a:avLst/>
          </a:prstGeom>
        </p:spPr>
        <p:txBody>
          <a:bodyPr wrap="square">
            <a:spAutoFit/>
          </a:bodyPr>
          <a:lstStyle/>
          <a:p>
            <a:pPr algn="ctr"/>
            <a:r>
              <a:rPr lang="id-ID" sz="8000" dirty="0">
                <a:latin typeface="Times New Roman" panose="02020603050405020304" pitchFamily="18" charset="0"/>
                <a:cs typeface="Times New Roman" panose="02020603050405020304" pitchFamily="18" charset="0"/>
              </a:rPr>
              <a:t>APA ITU WAWANCARA?</a:t>
            </a:r>
            <a:endParaRPr lang="id-ID" sz="8000" dirty="0"/>
          </a:p>
        </p:txBody>
      </p:sp>
      <p:sp>
        <p:nvSpPr>
          <p:cNvPr id="4" name="Rectangle 3"/>
          <p:cNvSpPr/>
          <p:nvPr/>
        </p:nvSpPr>
        <p:spPr>
          <a:xfrm>
            <a:off x="10515600" y="800100"/>
            <a:ext cx="6477000" cy="9233297"/>
          </a:xfrm>
          <a:prstGeom prst="rect">
            <a:avLst/>
          </a:prstGeom>
        </p:spPr>
        <p:txBody>
          <a:bodyPr wrap="square">
            <a:spAutoFit/>
          </a:bodyPr>
          <a:lstStyle/>
          <a:p>
            <a:r>
              <a:rPr lang="id-ID" sz="5400" dirty="0">
                <a:latin typeface="Times New Roman" panose="02020603050405020304" pitchFamily="18" charset="0"/>
                <a:cs typeface="Times New Roman" panose="02020603050405020304" pitchFamily="18" charset="0"/>
              </a:rPr>
              <a:t>Wawancara merupakan teknik pengumpulan data yang dilakukan melalui tatap muka dan tanya jawab langsung antara pengumpul data maupun peneliti terhadap narasumber atau sumber data.</a:t>
            </a:r>
          </a:p>
        </p:txBody>
      </p:sp>
    </p:spTree>
    <p:extLst>
      <p:ext uri="{BB962C8B-B14F-4D97-AF65-F5344CB8AC3E}">
        <p14:creationId xmlns:p14="http://schemas.microsoft.com/office/powerpoint/2010/main" val="2106981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27940"/>
            <a:ext cx="18288000" cy="10287000"/>
          </a:xfrm>
          <a:prstGeom prst="rect">
            <a:avLst/>
          </a:prstGeom>
        </p:spPr>
      </p:pic>
      <p:sp>
        <p:nvSpPr>
          <p:cNvPr id="8" name="Title 7"/>
          <p:cNvSpPr>
            <a:spLocks noGrp="1"/>
          </p:cNvSpPr>
          <p:nvPr>
            <p:ph type="ctrTitle"/>
          </p:nvPr>
        </p:nvSpPr>
        <p:spPr>
          <a:xfrm>
            <a:off x="685800" y="2130425"/>
            <a:ext cx="16687800" cy="1470025"/>
          </a:xfrm>
        </p:spPr>
        <p:txBody>
          <a:bodyPr>
            <a:normAutofit/>
          </a:bodyPr>
          <a:lstStyle/>
          <a:p>
            <a:r>
              <a:rPr lang="id-ID" sz="4800" b="1" dirty="0">
                <a:latin typeface="Times New Roman" panose="02020603050405020304" pitchFamily="18" charset="0"/>
                <a:cs typeface="Times New Roman" panose="02020603050405020304" pitchFamily="18" charset="0"/>
              </a:rPr>
              <a:t>KELEBIHAN WAWANCARA</a:t>
            </a:r>
          </a:p>
        </p:txBody>
      </p:sp>
      <p:sp>
        <p:nvSpPr>
          <p:cNvPr id="9" name="Subtitle 8"/>
          <p:cNvSpPr>
            <a:spLocks noGrp="1"/>
          </p:cNvSpPr>
          <p:nvPr>
            <p:ph type="subTitle" idx="1"/>
          </p:nvPr>
        </p:nvSpPr>
        <p:spPr>
          <a:xfrm>
            <a:off x="304800" y="4610100"/>
            <a:ext cx="5257800" cy="5562600"/>
          </a:xfrm>
        </p:spPr>
        <p:txBody>
          <a:bodyPr>
            <a:normAutofit lnSpcReduction="10000"/>
          </a:bodyPr>
          <a:lstStyle/>
          <a:p>
            <a:pPr marL="571500" indent="-571500" algn="l">
              <a:buFont typeface="Arial" panose="020B0604020202020204" pitchFamily="34" charset="0"/>
              <a:buChar char="•"/>
            </a:pPr>
            <a:r>
              <a:rPr lang="id-ID" sz="4000" dirty="0">
                <a:solidFill>
                  <a:schemeClr val="tx1">
                    <a:lumMod val="95000"/>
                    <a:lumOff val="5000"/>
                  </a:schemeClr>
                </a:solidFill>
                <a:latin typeface="Times New Roman" panose="02020603050405020304" pitchFamily="18" charset="0"/>
                <a:cs typeface="Times New Roman" panose="02020603050405020304" pitchFamily="18" charset="0"/>
              </a:rPr>
              <a:t>Pelaksanaan wawancara mungkin memakan waktu yang lebih lama sehingga memungkinkan responden menjadi lebih mengerti akan topik yang dinyatakan.</a:t>
            </a:r>
          </a:p>
        </p:txBody>
      </p:sp>
      <p:sp>
        <p:nvSpPr>
          <p:cNvPr id="14" name="Rectangle 13"/>
          <p:cNvSpPr/>
          <p:nvPr/>
        </p:nvSpPr>
        <p:spPr>
          <a:xfrm>
            <a:off x="6400800" y="4820334"/>
            <a:ext cx="5410200" cy="4524315"/>
          </a:xfrm>
          <a:prstGeom prst="rect">
            <a:avLst/>
          </a:prstGeom>
        </p:spPr>
        <p:txBody>
          <a:bodyPr wrap="square">
            <a:spAutoFit/>
          </a:bodyPr>
          <a:lstStyle/>
          <a:p>
            <a:pPr marL="571500" indent="-571500">
              <a:buFont typeface="Arial" panose="020B0604020202020204" pitchFamily="34" charset="0"/>
              <a:buChar char="•"/>
            </a:pPr>
            <a:r>
              <a:rPr lang="id-ID" sz="3600" dirty="0">
                <a:solidFill>
                  <a:schemeClr val="tx1">
                    <a:lumMod val="95000"/>
                    <a:lumOff val="5000"/>
                  </a:schemeClr>
                </a:solidFill>
                <a:latin typeface="Times New Roman" panose="02020603050405020304" pitchFamily="18" charset="0"/>
                <a:cs typeface="Times New Roman" panose="02020603050405020304" pitchFamily="18" charset="0"/>
              </a:rPr>
              <a:t>Pertanyaan-pertanyaan yang sifatnya sangat sensitif bagi responden, dapat dinyatakan secara taktis oleh pewawancara sehingga tidak menyinggung perasaan responden.</a:t>
            </a:r>
          </a:p>
        </p:txBody>
      </p:sp>
      <p:sp>
        <p:nvSpPr>
          <p:cNvPr id="15" name="Rectangle 14"/>
          <p:cNvSpPr/>
          <p:nvPr/>
        </p:nvSpPr>
        <p:spPr>
          <a:xfrm>
            <a:off x="12496800" y="4958834"/>
            <a:ext cx="5486400" cy="3170099"/>
          </a:xfrm>
          <a:prstGeom prst="rect">
            <a:avLst/>
          </a:prstGeom>
        </p:spPr>
        <p:txBody>
          <a:bodyPr wrap="square">
            <a:spAutoFit/>
          </a:bodyPr>
          <a:lstStyle/>
          <a:p>
            <a:pPr marL="571500" indent="-571500">
              <a:buFont typeface="Arial" panose="020B0604020202020204" pitchFamily="34" charset="0"/>
              <a:buChar char="•"/>
            </a:pPr>
            <a:r>
              <a:rPr lang="id-ID" sz="4000" dirty="0">
                <a:solidFill>
                  <a:schemeClr val="tx1">
                    <a:lumMod val="95000"/>
                    <a:lumOff val="5000"/>
                  </a:schemeClr>
                </a:solidFill>
                <a:latin typeface="Times New Roman" panose="02020603050405020304" pitchFamily="18" charset="0"/>
                <a:cs typeface="Times New Roman" panose="02020603050405020304" pitchFamily="18" charset="0"/>
              </a:rPr>
              <a:t>Bahasa survey dapat disesuaikan dengan kemampuan atau tingkat pendidikan responden. </a:t>
            </a:r>
          </a:p>
        </p:txBody>
      </p:sp>
    </p:spTree>
    <p:extLst>
      <p:ext uri="{BB962C8B-B14F-4D97-AF65-F5344CB8AC3E}">
        <p14:creationId xmlns:p14="http://schemas.microsoft.com/office/powerpoint/2010/main" val="2880065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id-ID"/>
          </a:p>
        </p:txBody>
      </p:sp>
      <p:pic>
        <p:nvPicPr>
          <p:cNvPr id="5" name="Picture 4"/>
          <p:cNvPicPr>
            <a:picLocks noChangeAspect="1"/>
          </p:cNvPicPr>
          <p:nvPr/>
        </p:nvPicPr>
        <p:blipFill>
          <a:blip r:embed="rId2"/>
          <a:stretch>
            <a:fillRect/>
          </a:stretch>
        </p:blipFill>
        <p:spPr>
          <a:xfrm>
            <a:off x="0" y="12542"/>
            <a:ext cx="18288000" cy="10286999"/>
          </a:xfrm>
          <a:prstGeom prst="rect">
            <a:avLst/>
          </a:prstGeom>
        </p:spPr>
      </p:pic>
      <p:sp>
        <p:nvSpPr>
          <p:cNvPr id="8" name="Rectangle 7"/>
          <p:cNvSpPr/>
          <p:nvPr/>
        </p:nvSpPr>
        <p:spPr>
          <a:xfrm>
            <a:off x="228600" y="4681835"/>
            <a:ext cx="5638800" cy="5016758"/>
          </a:xfrm>
          <a:prstGeom prst="rect">
            <a:avLst/>
          </a:prstGeom>
        </p:spPr>
        <p:txBody>
          <a:bodyPr wrap="square">
            <a:spAutoFit/>
          </a:bodyPr>
          <a:lstStyle/>
          <a:p>
            <a:pPr marL="571500" indent="-571500">
              <a:buFont typeface="Arial" panose="020B0604020202020204" pitchFamily="34" charset="0"/>
              <a:buChar char="•"/>
            </a:pPr>
            <a:r>
              <a:rPr lang="id-ID" sz="3200" dirty="0">
                <a:latin typeface="Times New Roman" panose="02020603050405020304" pitchFamily="18" charset="0"/>
                <a:cs typeface="Times New Roman" panose="02020603050405020304" pitchFamily="18" charset="0"/>
              </a:rPr>
              <a:t>Jika responden yang akan dihubungi berada pada daerah yang sangat luas, maka biaya perjalanan dan waktu yang dibutuhkan untuk mengunjungi responden tidak sedikit. Hal ini membuat penggunaan metode wawancara menjadi tidak ekonomis dan efisien.</a:t>
            </a:r>
          </a:p>
        </p:txBody>
      </p:sp>
      <p:sp>
        <p:nvSpPr>
          <p:cNvPr id="9" name="Rectangle 8"/>
          <p:cNvSpPr/>
          <p:nvPr/>
        </p:nvSpPr>
        <p:spPr>
          <a:xfrm>
            <a:off x="6248400" y="4820335"/>
            <a:ext cx="5791200" cy="5016758"/>
          </a:xfrm>
          <a:prstGeom prst="rect">
            <a:avLst/>
          </a:prstGeom>
        </p:spPr>
        <p:txBody>
          <a:bodyPr wrap="square">
            <a:spAutoFit/>
          </a:bodyPr>
          <a:lstStyle/>
          <a:p>
            <a:pPr marL="571500" indent="-571500">
              <a:buFont typeface="Arial" panose="020B0604020202020204" pitchFamily="34" charset="0"/>
              <a:buChar char="•"/>
            </a:pPr>
            <a:r>
              <a:rPr lang="id-ID" sz="4000" dirty="0">
                <a:latin typeface="Times New Roman" panose="02020603050405020304" pitchFamily="18" charset="0"/>
                <a:cs typeface="Times New Roman" panose="02020603050405020304" pitchFamily="18" charset="0"/>
              </a:rPr>
              <a:t>Dalam memilih, melatih, dan membimbing pewawancara yang ahli dibutuhkan suatu organisasi sehingga dalam pelaksanaannya menjadi lebih rumit.</a:t>
            </a:r>
          </a:p>
        </p:txBody>
      </p:sp>
      <p:sp>
        <p:nvSpPr>
          <p:cNvPr id="10" name="Rectangle 9"/>
          <p:cNvSpPr/>
          <p:nvPr/>
        </p:nvSpPr>
        <p:spPr>
          <a:xfrm>
            <a:off x="12420600" y="4820335"/>
            <a:ext cx="5486400" cy="5016758"/>
          </a:xfrm>
          <a:prstGeom prst="rect">
            <a:avLst/>
          </a:prstGeom>
        </p:spPr>
        <p:txBody>
          <a:bodyPr wrap="square">
            <a:spAutoFit/>
          </a:bodyPr>
          <a:lstStyle/>
          <a:p>
            <a:pPr marL="571500" indent="-571500">
              <a:buFont typeface="Arial" panose="020B0604020202020204" pitchFamily="34" charset="0"/>
              <a:buChar char="•"/>
            </a:pPr>
            <a:r>
              <a:rPr lang="id-ID" sz="4000" dirty="0">
                <a:latin typeface="Times New Roman" panose="02020603050405020304" pitchFamily="18" charset="0"/>
                <a:cs typeface="Times New Roman" panose="02020603050405020304" pitchFamily="18" charset="0"/>
              </a:rPr>
              <a:t>Kesempatan dan waktu wawancara dengan responden terbatas, sehingga membutuhkan banyak petugas agar waktu yang ditentukan dapat tercapai. </a:t>
            </a:r>
          </a:p>
        </p:txBody>
      </p:sp>
      <p:sp>
        <p:nvSpPr>
          <p:cNvPr id="11" name="Rectangle 10"/>
          <p:cNvSpPr/>
          <p:nvPr/>
        </p:nvSpPr>
        <p:spPr>
          <a:xfrm>
            <a:off x="457201" y="2182674"/>
            <a:ext cx="16764000" cy="830997"/>
          </a:xfrm>
          <a:prstGeom prst="rect">
            <a:avLst/>
          </a:prstGeom>
        </p:spPr>
        <p:txBody>
          <a:bodyPr wrap="square">
            <a:spAutoFit/>
          </a:bodyPr>
          <a:lstStyle/>
          <a:p>
            <a:pPr algn="ctr"/>
            <a:r>
              <a:rPr lang="id-ID" sz="4800" b="1" dirty="0">
                <a:latin typeface="Times New Roman" panose="02020603050405020304" pitchFamily="18" charset="0"/>
                <a:cs typeface="Times New Roman" panose="02020603050405020304" pitchFamily="18" charset="0"/>
              </a:rPr>
              <a:t>KELEMAHAN WAWANCARA</a:t>
            </a:r>
            <a:endParaRPr lang="id-ID" sz="4800" b="1" dirty="0"/>
          </a:p>
        </p:txBody>
      </p:sp>
    </p:spTree>
    <p:extLst>
      <p:ext uri="{BB962C8B-B14F-4D97-AF65-F5344CB8AC3E}">
        <p14:creationId xmlns:p14="http://schemas.microsoft.com/office/powerpoint/2010/main" val="1306933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pic>
        <p:nvPicPr>
          <p:cNvPr id="3" name="Picture 2"/>
          <p:cNvPicPr>
            <a:picLocks noChangeAspect="1"/>
          </p:cNvPicPr>
          <p:nvPr/>
        </p:nvPicPr>
        <p:blipFill>
          <a:blip r:embed="rId2"/>
          <a:stretch>
            <a:fillRect/>
          </a:stretch>
        </p:blipFill>
        <p:spPr>
          <a:xfrm>
            <a:off x="0" y="1"/>
            <a:ext cx="18288000" cy="10287000"/>
          </a:xfrm>
          <a:prstGeom prst="rect">
            <a:avLst/>
          </a:prstGeom>
        </p:spPr>
      </p:pic>
      <p:sp>
        <p:nvSpPr>
          <p:cNvPr id="4" name="Rectangle 3"/>
          <p:cNvSpPr/>
          <p:nvPr/>
        </p:nvSpPr>
        <p:spPr>
          <a:xfrm>
            <a:off x="5715000" y="800099"/>
            <a:ext cx="9906000" cy="1569660"/>
          </a:xfrm>
          <a:prstGeom prst="rect">
            <a:avLst/>
          </a:prstGeom>
        </p:spPr>
        <p:txBody>
          <a:bodyPr wrap="square">
            <a:spAutoFit/>
          </a:bodyPr>
          <a:lstStyle/>
          <a:p>
            <a:pPr algn="ctr"/>
            <a:r>
              <a:rPr lang="id-ID" sz="4800" b="1" dirty="0">
                <a:latin typeface="Times New Roman" panose="02020603050405020304" pitchFamily="18" charset="0"/>
                <a:cs typeface="Times New Roman" panose="02020603050405020304" pitchFamily="18" charset="0"/>
              </a:rPr>
              <a:t>TUJUAN &amp; WAKTU WAWANCARA</a:t>
            </a:r>
            <a:endParaRPr lang="id-ID" sz="4800" b="1" dirty="0"/>
          </a:p>
        </p:txBody>
      </p:sp>
      <p:sp>
        <p:nvSpPr>
          <p:cNvPr id="5" name="Rectangle 4"/>
          <p:cNvSpPr/>
          <p:nvPr/>
        </p:nvSpPr>
        <p:spPr>
          <a:xfrm>
            <a:off x="3733800" y="3169856"/>
            <a:ext cx="12192000" cy="5016758"/>
          </a:xfrm>
          <a:prstGeom prst="rect">
            <a:avLst/>
          </a:prstGeom>
        </p:spPr>
        <p:txBody>
          <a:bodyPr wrap="square">
            <a:spAutoFit/>
          </a:bodyPr>
          <a:lstStyle/>
          <a:p>
            <a:pPr marL="571500" indent="-571500">
              <a:buFont typeface="Arial" panose="020B0604020202020204" pitchFamily="34" charset="0"/>
              <a:buChar char="•"/>
            </a:pPr>
            <a:r>
              <a:rPr lang="id-ID" sz="4000" dirty="0">
                <a:latin typeface="Times New Roman" panose="02020603050405020304" pitchFamily="18" charset="0"/>
                <a:cs typeface="Times New Roman" panose="02020603050405020304" pitchFamily="18" charset="0"/>
              </a:rPr>
              <a:t>Wawancara dapat digunakan untuk memperoleh informasi atau pendirian dari subjek penelitian sebagai data yang akan dianalisis guna memebuhi tujuan penelitian.</a:t>
            </a:r>
          </a:p>
          <a:p>
            <a:pPr marL="571500" indent="-571500">
              <a:buFont typeface="Arial" panose="020B0604020202020204" pitchFamily="34" charset="0"/>
              <a:buChar char="•"/>
            </a:pPr>
            <a:r>
              <a:rPr lang="id-ID" sz="4000" dirty="0">
                <a:latin typeface="Times New Roman" panose="02020603050405020304" pitchFamily="18" charset="0"/>
                <a:cs typeface="Times New Roman" panose="02020603050405020304" pitchFamily="18" charset="0"/>
              </a:rPr>
              <a:t>Lamanya wawancara ditentuka oleh pertanyaan yang diajukan, sebaiknya wawancara dilakukan kurang dari dua jam untuk menghindari kebosanan. Idealnya satu jam untuk satu responden.</a:t>
            </a:r>
          </a:p>
        </p:txBody>
      </p:sp>
    </p:spTree>
    <p:extLst>
      <p:ext uri="{BB962C8B-B14F-4D97-AF65-F5344CB8AC3E}">
        <p14:creationId xmlns:p14="http://schemas.microsoft.com/office/powerpoint/2010/main" val="3240592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3" name="Picture 2"/>
          <p:cNvPicPr>
            <a:picLocks noChangeAspect="1"/>
          </p:cNvPicPr>
          <p:nvPr/>
        </p:nvPicPr>
        <p:blipFill>
          <a:blip r:embed="rId2"/>
          <a:stretch>
            <a:fillRect/>
          </a:stretch>
        </p:blipFill>
        <p:spPr>
          <a:xfrm>
            <a:off x="27709" y="0"/>
            <a:ext cx="18288000" cy="10287000"/>
          </a:xfrm>
          <a:prstGeom prst="rect">
            <a:avLst/>
          </a:prstGeom>
        </p:spPr>
      </p:pic>
      <p:sp>
        <p:nvSpPr>
          <p:cNvPr id="4" name="Rectangle 3"/>
          <p:cNvSpPr/>
          <p:nvPr/>
        </p:nvSpPr>
        <p:spPr>
          <a:xfrm>
            <a:off x="228600" y="2476500"/>
            <a:ext cx="2514600" cy="5170646"/>
          </a:xfrm>
          <a:prstGeom prst="rect">
            <a:avLst/>
          </a:prstGeom>
        </p:spPr>
        <p:txBody>
          <a:bodyPr wrap="square">
            <a:spAutoFit/>
          </a:bodyPr>
          <a:lstStyle/>
          <a:p>
            <a:r>
              <a:rPr lang="id-ID" sz="6600" b="1" dirty="0">
                <a:latin typeface="Times New Roman" panose="02020603050405020304" pitchFamily="18" charset="0"/>
                <a:cs typeface="Times New Roman" panose="02020603050405020304" pitchFamily="18" charset="0"/>
              </a:rPr>
              <a:t>FUNGSI WAWANCARA:</a:t>
            </a:r>
          </a:p>
        </p:txBody>
      </p:sp>
      <p:sp>
        <p:nvSpPr>
          <p:cNvPr id="5" name="Rectangle 4"/>
          <p:cNvSpPr/>
          <p:nvPr/>
        </p:nvSpPr>
        <p:spPr>
          <a:xfrm>
            <a:off x="5562600" y="2781300"/>
            <a:ext cx="10972800" cy="4247317"/>
          </a:xfrm>
          <a:prstGeom prst="rect">
            <a:avLst/>
          </a:prstGeom>
        </p:spPr>
        <p:txBody>
          <a:bodyPr wrap="square">
            <a:spAutoFit/>
          </a:bodyPr>
          <a:lstStyle/>
          <a:p>
            <a:r>
              <a:rPr lang="id-ID" sz="5400" dirty="0">
                <a:latin typeface="Times New Roman" panose="02020603050405020304" pitchFamily="18" charset="0"/>
                <a:cs typeface="Times New Roman" panose="02020603050405020304" pitchFamily="18" charset="0"/>
              </a:rPr>
              <a:t>Pada dasarnya digolongkan ke dalam tiga golongan besar (Sutrisno, 1983):</a:t>
            </a:r>
          </a:p>
          <a:p>
            <a:pPr marL="685800" indent="-685800">
              <a:buFont typeface="Arial" panose="020B0604020202020204" pitchFamily="34" charset="0"/>
              <a:buChar char="•"/>
            </a:pPr>
            <a:r>
              <a:rPr lang="id-ID" sz="5400" dirty="0">
                <a:latin typeface="Times New Roman" panose="02020603050405020304" pitchFamily="18" charset="0"/>
                <a:cs typeface="Times New Roman" panose="02020603050405020304" pitchFamily="18" charset="0"/>
              </a:rPr>
              <a:t>Sebagai metode primer</a:t>
            </a:r>
          </a:p>
          <a:p>
            <a:pPr marL="685800" indent="-685800">
              <a:buFont typeface="Arial" panose="020B0604020202020204" pitchFamily="34" charset="0"/>
              <a:buChar char="•"/>
            </a:pPr>
            <a:r>
              <a:rPr lang="id-ID" sz="5400" dirty="0">
                <a:latin typeface="Times New Roman" panose="02020603050405020304" pitchFamily="18" charset="0"/>
                <a:cs typeface="Times New Roman" panose="02020603050405020304" pitchFamily="18" charset="0"/>
              </a:rPr>
              <a:t>Sebagai metode pelengkap</a:t>
            </a:r>
          </a:p>
          <a:p>
            <a:pPr marL="685800" indent="-685800">
              <a:buFont typeface="Arial" panose="020B0604020202020204" pitchFamily="34" charset="0"/>
              <a:buChar char="•"/>
            </a:pPr>
            <a:r>
              <a:rPr lang="id-ID" sz="5400" dirty="0">
                <a:latin typeface="Times New Roman" panose="02020603050405020304" pitchFamily="18" charset="0"/>
                <a:cs typeface="Times New Roman" panose="02020603050405020304" pitchFamily="18" charset="0"/>
              </a:rPr>
              <a:t>Sebagai kriterium</a:t>
            </a:r>
          </a:p>
        </p:txBody>
      </p:sp>
    </p:spTree>
    <p:extLst>
      <p:ext uri="{BB962C8B-B14F-4D97-AF65-F5344CB8AC3E}">
        <p14:creationId xmlns:p14="http://schemas.microsoft.com/office/powerpoint/2010/main" val="132293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BE1E1"/>
        </a:soli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1371600" y="723901"/>
            <a:ext cx="16230600" cy="1752599"/>
          </a:xfrm>
        </p:spPr>
        <p:txBody>
          <a:bodyPr>
            <a:normAutofit/>
          </a:bodyPr>
          <a:lstStyle/>
          <a:p>
            <a:r>
              <a:rPr lang="id-ID" sz="5400" dirty="0">
                <a:latin typeface="Times New Roman" panose="02020603050405020304" pitchFamily="18" charset="0"/>
                <a:cs typeface="Times New Roman" panose="02020603050405020304" pitchFamily="18" charset="0"/>
              </a:rPr>
              <a:t>SOAL KELOMPOK 6</a:t>
            </a:r>
          </a:p>
        </p:txBody>
      </p:sp>
      <p:sp>
        <p:nvSpPr>
          <p:cNvPr id="4" name="Subtitle 3"/>
          <p:cNvSpPr>
            <a:spLocks noGrp="1"/>
          </p:cNvSpPr>
          <p:nvPr>
            <p:ph type="subTitle" idx="1"/>
          </p:nvPr>
        </p:nvSpPr>
        <p:spPr>
          <a:xfrm>
            <a:off x="1371600" y="3238500"/>
            <a:ext cx="16230600" cy="6553200"/>
          </a:xfrm>
        </p:spPr>
        <p:txBody>
          <a:bodyPr>
            <a:normAutofit/>
          </a:bodyPr>
          <a:lstStyle/>
          <a:p>
            <a:pPr marL="514350" indent="-514350" algn="l">
              <a:buFont typeface="+mj-lt"/>
              <a:buAutoNum type="arabicPeriod"/>
            </a:pPr>
            <a:r>
              <a:rPr lang="pt-BR" sz="4000" dirty="0">
                <a:solidFill>
                  <a:schemeClr val="tx1"/>
                </a:solidFill>
                <a:latin typeface="Times New Roman" panose="02020603050405020304" pitchFamily="18" charset="0"/>
                <a:cs typeface="Times New Roman" panose="02020603050405020304" pitchFamily="18" charset="0"/>
              </a:rPr>
              <a:t>Bagaimana Cara melakukan Metode Wawancara yang baik!</a:t>
            </a:r>
            <a:endParaRPr lang="id-ID" sz="4000" dirty="0">
              <a:solidFill>
                <a:schemeClr val="tx1"/>
              </a:solidFill>
              <a:latin typeface="Times New Roman" panose="02020603050405020304" pitchFamily="18" charset="0"/>
              <a:cs typeface="Times New Roman" panose="02020603050405020304" pitchFamily="18" charset="0"/>
            </a:endParaRPr>
          </a:p>
          <a:p>
            <a:pPr marL="514350" indent="-514350" algn="l">
              <a:buFont typeface="+mj-lt"/>
              <a:buAutoNum type="arabicPeriod"/>
            </a:pPr>
            <a:r>
              <a:rPr lang="id-ID" sz="4000" dirty="0">
                <a:solidFill>
                  <a:schemeClr val="tx1"/>
                </a:solidFill>
                <a:latin typeface="Times New Roman" panose="02020603050405020304" pitchFamily="18" charset="0"/>
                <a:cs typeface="Times New Roman" panose="02020603050405020304" pitchFamily="18" charset="0"/>
              </a:rPr>
              <a:t>Dalam penelitian, wawancara dapat berfungsi sebagai metode. Sebutkan dan jelaskan metode tersebut!</a:t>
            </a:r>
          </a:p>
          <a:p>
            <a:pPr marL="514350" indent="-514350" algn="l">
              <a:buFont typeface="+mj-lt"/>
              <a:buAutoNum type="arabicPeriod"/>
            </a:pPr>
            <a:r>
              <a:rPr lang="id-ID" sz="4000" dirty="0">
                <a:solidFill>
                  <a:schemeClr val="tx1"/>
                </a:solidFill>
                <a:latin typeface="Times New Roman" panose="02020603050405020304" pitchFamily="18" charset="0"/>
                <a:cs typeface="Times New Roman" panose="02020603050405020304" pitchFamily="18" charset="0"/>
              </a:rPr>
              <a:t>Jelaskan tujuan wawancara dan berapa lama waktu yang diperlukan!</a:t>
            </a:r>
          </a:p>
          <a:p>
            <a:pPr marL="514350" indent="-514350" algn="l">
              <a:buFont typeface="+mj-lt"/>
              <a:buAutoNum type="arabicPeriod"/>
            </a:pPr>
            <a:r>
              <a:rPr lang="id-ID" sz="4000" dirty="0">
                <a:solidFill>
                  <a:schemeClr val="tx1"/>
                </a:solidFill>
                <a:latin typeface="Times New Roman" panose="02020603050405020304" pitchFamily="18" charset="0"/>
                <a:cs typeface="Times New Roman" panose="02020603050405020304" pitchFamily="18" charset="0"/>
              </a:rPr>
              <a:t>Apakah metode wawancara efektif  dilakukan dalam penelitian dibandingkan metode-metode lainnya? Jelaskan menurut pendapat sendiri!</a:t>
            </a:r>
          </a:p>
          <a:p>
            <a:pPr marL="514350" indent="-514350" algn="l">
              <a:buFont typeface="+mj-lt"/>
              <a:buAutoNum type="arabicPeriod"/>
            </a:pPr>
            <a:r>
              <a:rPr lang="id-ID" sz="4000"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2943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332</Words>
  <Application>Microsoft Office PowerPoint</Application>
  <PresentationFormat>Custom</PresentationFormat>
  <Paragraphs>33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Arial</vt:lpstr>
      <vt:lpstr>Times New Roman</vt:lpstr>
      <vt:lpstr>Office Theme</vt:lpstr>
      <vt:lpstr>PowerPoint Presentation</vt:lpstr>
      <vt:lpstr>PowerPoint Presentation</vt:lpstr>
      <vt:lpstr>KELEBIHAN WAWANCARA</vt:lpstr>
      <vt:lpstr>PowerPoint Presentation</vt:lpstr>
      <vt:lpstr>PowerPoint Presentation</vt:lpstr>
      <vt:lpstr>PowerPoint Presentation</vt:lpstr>
      <vt:lpstr>SOAL KELOMPOK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Muhammad Dandy</cp:lastModifiedBy>
  <cp:revision>11</cp:revision>
  <dcterms:created xsi:type="dcterms:W3CDTF">2006-08-16T00:00:00Z</dcterms:created>
  <dcterms:modified xsi:type="dcterms:W3CDTF">2020-07-31T16:11:53Z</dcterms:modified>
  <dc:identifier>DAD6iS_ON6A</dc:identifier>
</cp:coreProperties>
</file>