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25"/>
  </p:notesMasterIdLst>
  <p:sldIdLst>
    <p:sldId id="256" r:id="rId4"/>
    <p:sldId id="261" r:id="rId5"/>
    <p:sldId id="264" r:id="rId6"/>
    <p:sldId id="301" r:id="rId7"/>
    <p:sldId id="302" r:id="rId8"/>
    <p:sldId id="303" r:id="rId9"/>
    <p:sldId id="290"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9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14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80" y="52"/>
      </p:cViewPr>
      <p:guideLst>
        <p:guide orient="horz" pos="1620"/>
        <p:guide pos="2880"/>
        <p:guide orient="horz" pos="19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744AD1-7E96-455A-8C7F-605A7DD0F917}" type="datetimeFigureOut">
              <a:rPr lang="en-US" smtClean="0"/>
              <a:t>7/31/2020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EDC514-9E28-441F-BF04-3DE8912E9F4E}" type="slidenum">
              <a:rPr lang="en-US" smtClean="0"/>
              <a:t>‹#›</a:t>
            </a:fld>
            <a:endParaRPr lang="en-US"/>
          </a:p>
        </p:txBody>
      </p:sp>
    </p:spTree>
    <p:extLst>
      <p:ext uri="{BB962C8B-B14F-4D97-AF65-F5344CB8AC3E}">
        <p14:creationId xmlns:p14="http://schemas.microsoft.com/office/powerpoint/2010/main" val="1549062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003798"/>
            <a:ext cx="4032448" cy="1152129"/>
          </a:xfrm>
          <a:prstGeom prst="rect">
            <a:avLst/>
          </a:prstGeom>
        </p:spPr>
        <p:txBody>
          <a:bodyPr anchor="ctr"/>
          <a:lstStyle>
            <a:lvl1pPr marL="0" indent="0" algn="l">
              <a:lnSpc>
                <a:spcPct val="100000"/>
              </a:lnSpc>
              <a:buNone/>
              <a:defRPr sz="3600" b="0" baseline="0">
                <a:solidFill>
                  <a:schemeClr val="bg1"/>
                </a:solidFill>
                <a:latin typeface="+mj-lt"/>
                <a:cs typeface="Arial" pitchFamily="34" charset="0"/>
              </a:defRPr>
            </a:lvl1pPr>
          </a:lstStyle>
          <a:p>
            <a:pPr lvl="0"/>
            <a:r>
              <a:rPr lang="en-US" altLang="ko-KR" dirty="0">
                <a:ea typeface="맑은 고딕" pitchFamily="50" charset="-127"/>
              </a:rPr>
              <a:t>FREE PPT </a:t>
            </a:r>
          </a:p>
          <a:p>
            <a:pPr lvl="0"/>
            <a:r>
              <a:rPr lang="en-US" altLang="ko-KR" dirty="0">
                <a:ea typeface="맑은 고딕" pitchFamily="50" charset="-127"/>
              </a:rPr>
              <a:t>TEMPLATES</a:t>
            </a:r>
            <a:endParaRPr lang="en-US" altLang="ko-KR" dirty="0"/>
          </a:p>
        </p:txBody>
      </p:sp>
      <p:sp>
        <p:nvSpPr>
          <p:cNvPr id="11" name="Text Placeholder 9"/>
          <p:cNvSpPr>
            <a:spLocks noGrp="1"/>
          </p:cNvSpPr>
          <p:nvPr>
            <p:ph type="body" sz="quarter" idx="11" hasCustomPrompt="1"/>
          </p:nvPr>
        </p:nvSpPr>
        <p:spPr>
          <a:xfrm>
            <a:off x="395388" y="4155926"/>
            <a:ext cx="4032448" cy="576064"/>
          </a:xfrm>
          <a:prstGeom prst="rect">
            <a:avLst/>
          </a:prstGeom>
        </p:spPr>
        <p:txBody>
          <a:bodyPr anchor="ctr"/>
          <a:lstStyle>
            <a:lvl1pPr marL="0" indent="0" algn="l">
              <a:lnSpc>
                <a:spcPct val="100000"/>
              </a:lnSpc>
              <a:buNone/>
              <a:defRPr sz="1400" b="0" baseline="0">
                <a:solidFill>
                  <a:schemeClr val="bg1"/>
                </a:solidFill>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D:\Fullppt\005-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0056" y="2282477"/>
            <a:ext cx="5002056" cy="2544127"/>
          </a:xfrm>
          <a:prstGeom prst="rect">
            <a:avLst/>
          </a:prstGeom>
          <a:noFill/>
          <a:extLst>
            <a:ext uri="{909E8E84-426E-40DD-AFC4-6F175D3DCCD1}">
              <a14:hiddenFill xmlns:a14="http://schemas.microsoft.com/office/drawing/2010/main">
                <a:solidFill>
                  <a:srgbClr val="FFFFFF"/>
                </a:solidFill>
              </a14:hiddenFill>
            </a:ext>
          </a:extLst>
        </p:spPr>
      </p:pic>
      <p:sp>
        <p:nvSpPr>
          <p:cNvPr id="14" name="Picture Placeholder 2"/>
          <p:cNvSpPr>
            <a:spLocks noGrp="1"/>
          </p:cNvSpPr>
          <p:nvPr>
            <p:ph type="pic" idx="1" hasCustomPrompt="1"/>
          </p:nvPr>
        </p:nvSpPr>
        <p:spPr>
          <a:xfrm>
            <a:off x="917849" y="2623270"/>
            <a:ext cx="2398211" cy="177292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103276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251520" y="210752"/>
            <a:ext cx="3059832" cy="30963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3369809" y="210752"/>
            <a:ext cx="1405595"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3369809" y="1795096"/>
            <a:ext cx="1405595"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5" hasCustomPrompt="1"/>
          </p:nvPr>
        </p:nvSpPr>
        <p:spPr>
          <a:xfrm>
            <a:off x="251520" y="3379104"/>
            <a:ext cx="1405595"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1751068" y="3379104"/>
            <a:ext cx="3024336"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62570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499"/>
          </a:xfrm>
          <a:prstGeom prst="rect">
            <a:avLst/>
          </a:prstGeom>
          <a:solidFill>
            <a:schemeClr val="tx1">
              <a:lumMod val="75000"/>
              <a:lumOff val="2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251520" y="113953"/>
            <a:ext cx="8568952" cy="576064"/>
          </a:xfrm>
          <a:prstGeom prst="rect">
            <a:avLst/>
          </a:prstGeom>
        </p:spPr>
        <p:txBody>
          <a:bodyPr anchor="ctr"/>
          <a:lstStyle>
            <a:lvl1pPr marL="0" indent="0" algn="l">
              <a:buNone/>
              <a:defRPr sz="36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51520" y="690017"/>
            <a:ext cx="8568952" cy="288032"/>
          </a:xfrm>
          <a:prstGeom prst="rect">
            <a:avLst/>
          </a:prstGeom>
        </p:spPr>
        <p:txBody>
          <a:bodyPr anchor="ctr"/>
          <a:lstStyle>
            <a:lvl1pPr marL="0" indent="0" algn="l">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
        <p:nvSpPr>
          <p:cNvPr id="6" name="Rectangle 5"/>
          <p:cNvSpPr/>
          <p:nvPr userDrawn="1"/>
        </p:nvSpPr>
        <p:spPr>
          <a:xfrm flipH="1">
            <a:off x="4860032" y="1131590"/>
            <a:ext cx="4283968" cy="288032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3" hasCustomPrompt="1"/>
          </p:nvPr>
        </p:nvSpPr>
        <p:spPr>
          <a:xfrm>
            <a:off x="5332704" y="0"/>
            <a:ext cx="3338624"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23283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539552" y="1448650"/>
            <a:ext cx="4680520" cy="32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6" name="Picture Placeholder 2"/>
          <p:cNvSpPr>
            <a:spLocks noGrp="1"/>
          </p:cNvSpPr>
          <p:nvPr>
            <p:ph type="pic" idx="12" hasCustomPrompt="1"/>
          </p:nvPr>
        </p:nvSpPr>
        <p:spPr>
          <a:xfrm>
            <a:off x="5219624" y="475565"/>
            <a:ext cx="3384000" cy="9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512728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1399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0" hasCustomPrompt="1"/>
          </p:nvPr>
        </p:nvSpPr>
        <p:spPr>
          <a:xfrm>
            <a:off x="23397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6" name="Picture Placeholder 2"/>
          <p:cNvSpPr>
            <a:spLocks noGrp="1"/>
          </p:cNvSpPr>
          <p:nvPr>
            <p:ph type="pic" idx="11" hasCustomPrompt="1"/>
          </p:nvPr>
        </p:nvSpPr>
        <p:spPr>
          <a:xfrm>
            <a:off x="5395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635964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85378"/>
            <a:ext cx="9144000" cy="576064"/>
          </a:xfrm>
          <a:prstGeom prst="rect">
            <a:avLst/>
          </a:prstGeom>
        </p:spPr>
        <p:txBody>
          <a:bodyPr anchor="ctr"/>
          <a:lstStyle>
            <a:lvl1pPr marL="0" indent="0" algn="ctr">
              <a:buNone/>
              <a:defRPr sz="3600" b="0" baseline="0">
                <a:solidFill>
                  <a:schemeClr val="tx1">
                    <a:lumMod val="75000"/>
                    <a:lumOff val="25000"/>
                  </a:schemeClr>
                </a:solidFill>
                <a:latin typeface="+mn-lt"/>
                <a:cs typeface="Arial" pitchFamily="34" charset="0"/>
              </a:defRPr>
            </a:lvl1pPr>
          </a:lstStyle>
          <a:p>
            <a:pPr lvl="0"/>
            <a:r>
              <a:rPr lang="en-US" altLang="ko-KR" dirty="0"/>
              <a:t>IMAGES &amp; CONTENTS</a:t>
            </a:r>
          </a:p>
        </p:txBody>
      </p:sp>
      <p:sp>
        <p:nvSpPr>
          <p:cNvPr id="15" name="Rectangle 14"/>
          <p:cNvSpPr/>
          <p:nvPr userDrawn="1"/>
        </p:nvSpPr>
        <p:spPr>
          <a:xfrm>
            <a:off x="547951" y="2787774"/>
            <a:ext cx="3959992"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Picture Placeholder 2"/>
          <p:cNvSpPr>
            <a:spLocks noGrp="1"/>
          </p:cNvSpPr>
          <p:nvPr>
            <p:ph type="pic" idx="1" hasCustomPrompt="1"/>
          </p:nvPr>
        </p:nvSpPr>
        <p:spPr>
          <a:xfrm>
            <a:off x="547951" y="1291508"/>
            <a:ext cx="3960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7" name="Picture Placeholder 2"/>
          <p:cNvSpPr>
            <a:spLocks noGrp="1"/>
          </p:cNvSpPr>
          <p:nvPr>
            <p:ph type="pic" idx="12" hasCustomPrompt="1"/>
          </p:nvPr>
        </p:nvSpPr>
        <p:spPr>
          <a:xfrm>
            <a:off x="4627657" y="3415796"/>
            <a:ext cx="3960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8" name="Picture Placeholder 2"/>
          <p:cNvSpPr>
            <a:spLocks noGrp="1"/>
          </p:cNvSpPr>
          <p:nvPr>
            <p:ph type="pic" idx="13" hasCustomPrompt="1"/>
          </p:nvPr>
        </p:nvSpPr>
        <p:spPr>
          <a:xfrm>
            <a:off x="4627657" y="1291508"/>
            <a:ext cx="3960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9" name="Picture Placeholder 2"/>
          <p:cNvSpPr>
            <a:spLocks noGrp="1"/>
          </p:cNvSpPr>
          <p:nvPr>
            <p:ph type="pic" idx="14" hasCustomPrompt="1"/>
          </p:nvPr>
        </p:nvSpPr>
        <p:spPr>
          <a:xfrm>
            <a:off x="547951" y="3415796"/>
            <a:ext cx="3960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0" name="Rectangle 19"/>
          <p:cNvSpPr/>
          <p:nvPr userDrawn="1"/>
        </p:nvSpPr>
        <p:spPr>
          <a:xfrm>
            <a:off x="4627665" y="2806575"/>
            <a:ext cx="3959992"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245261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4" name="Picture Placeholder 2"/>
          <p:cNvSpPr>
            <a:spLocks noGrp="1"/>
          </p:cNvSpPr>
          <p:nvPr>
            <p:ph type="pic" idx="1" hasCustomPrompt="1"/>
          </p:nvPr>
        </p:nvSpPr>
        <p:spPr>
          <a:xfrm>
            <a:off x="323528" y="987574"/>
            <a:ext cx="4176464" cy="22322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644008" y="2571750"/>
            <a:ext cx="4176464" cy="22322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4520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40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p:cNvSpPr>
            <a:spLocks noGrp="1"/>
          </p:cNvSpPr>
          <p:nvPr>
            <p:ph type="pic" idx="1" hasCustomPrompt="1"/>
          </p:nvPr>
        </p:nvSpPr>
        <p:spPr>
          <a:xfrm>
            <a:off x="323528" y="1315361"/>
            <a:ext cx="4176464" cy="194421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4644008" y="2899537"/>
            <a:ext cx="4176464" cy="194421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152514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0"/>
            <a:ext cx="9144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20633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50564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userDrawn="1"/>
        </p:nvGrpSpPr>
        <p:grpSpPr>
          <a:xfrm>
            <a:off x="2699792" y="699542"/>
            <a:ext cx="3744416" cy="3744416"/>
            <a:chOff x="2699792" y="699542"/>
            <a:chExt cx="3744416" cy="3744416"/>
          </a:xfrm>
        </p:grpSpPr>
        <p:sp>
          <p:nvSpPr>
            <p:cNvPr id="2" name="Oval 1"/>
            <p:cNvSpPr/>
            <p:nvPr userDrawn="1"/>
          </p:nvSpPr>
          <p:spPr>
            <a:xfrm>
              <a:off x="2699792" y="699542"/>
              <a:ext cx="3744416" cy="3744416"/>
            </a:xfrm>
            <a:prstGeom prst="ellipse">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userDrawn="1"/>
          </p:nvSpPr>
          <p:spPr>
            <a:xfrm>
              <a:off x="2836962" y="836712"/>
              <a:ext cx="3470076" cy="3470076"/>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userDrawn="1"/>
        </p:nvGrpSpPr>
        <p:grpSpPr>
          <a:xfrm>
            <a:off x="5847953" y="984628"/>
            <a:ext cx="999728" cy="994953"/>
            <a:chOff x="6127601" y="487152"/>
            <a:chExt cx="999728" cy="994953"/>
          </a:xfrm>
        </p:grpSpPr>
        <p:sp>
          <p:nvSpPr>
            <p:cNvPr id="8" name="Oval 7"/>
            <p:cNvSpPr/>
            <p:nvPr userDrawn="1"/>
          </p:nvSpPr>
          <p:spPr>
            <a:xfrm>
              <a:off x="6127601" y="762025"/>
              <a:ext cx="720080" cy="720080"/>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userDrawn="1"/>
          </p:nvSpPr>
          <p:spPr>
            <a:xfrm>
              <a:off x="6847681" y="621668"/>
              <a:ext cx="279648" cy="279648"/>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6475870" y="487152"/>
              <a:ext cx="139824" cy="139824"/>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n-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 Same Side Corner Rectangle 3"/>
          <p:cNvSpPr/>
          <p:nvPr userDrawn="1"/>
        </p:nvSpPr>
        <p:spPr>
          <a:xfrm rot="5400000">
            <a:off x="2286105" y="-398432"/>
            <a:ext cx="1332147" cy="5904359"/>
          </a:xfrm>
          <a:prstGeom prst="round2SameRect">
            <a:avLst>
              <a:gd name="adj1" fmla="val 50000"/>
              <a:gd name="adj2" fmla="val 0"/>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hasCustomPrompt="1"/>
          </p:nvPr>
        </p:nvSpPr>
        <p:spPr>
          <a:xfrm>
            <a:off x="0" y="2173610"/>
            <a:ext cx="4283968" cy="473576"/>
          </a:xfrm>
          <a:prstGeom prst="rect">
            <a:avLst/>
          </a:prstGeom>
        </p:spPr>
        <p:txBody>
          <a:bodyPr anchor="ctr"/>
          <a:lstStyle>
            <a:lvl1pPr marL="0" indent="0" algn="r">
              <a:buNone/>
              <a:defRPr sz="36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0" y="2647186"/>
            <a:ext cx="4283968" cy="288032"/>
          </a:xfrm>
          <a:prstGeom prst="rect">
            <a:avLst/>
          </a:prstGeom>
        </p:spPr>
        <p:txBody>
          <a:bodyPr anchor="ctr"/>
          <a:lstStyle>
            <a:lvl1pPr marL="0" indent="0" algn="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6" name="Oval 5"/>
          <p:cNvSpPr/>
          <p:nvPr userDrawn="1"/>
        </p:nvSpPr>
        <p:spPr>
          <a:xfrm>
            <a:off x="4608216" y="1977684"/>
            <a:ext cx="1152128" cy="115212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2507366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 Same Side Corner Rectangle 3"/>
          <p:cNvSpPr/>
          <p:nvPr userDrawn="1"/>
        </p:nvSpPr>
        <p:spPr>
          <a:xfrm rot="5400000">
            <a:off x="2286105" y="-398432"/>
            <a:ext cx="1332147" cy="5904359"/>
          </a:xfrm>
          <a:prstGeom prst="round2SameRect">
            <a:avLst>
              <a:gd name="adj1" fmla="val 50000"/>
              <a:gd name="adj2" fmla="val 0"/>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hasCustomPrompt="1"/>
          </p:nvPr>
        </p:nvSpPr>
        <p:spPr>
          <a:xfrm>
            <a:off x="0" y="2173610"/>
            <a:ext cx="4283968" cy="473576"/>
          </a:xfrm>
          <a:prstGeom prst="rect">
            <a:avLst/>
          </a:prstGeom>
        </p:spPr>
        <p:txBody>
          <a:bodyPr anchor="ctr"/>
          <a:lstStyle>
            <a:lvl1pPr marL="0" indent="0" algn="r">
              <a:buNone/>
              <a:defRPr sz="36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0" y="2647186"/>
            <a:ext cx="4283968" cy="288032"/>
          </a:xfrm>
          <a:prstGeom prst="rect">
            <a:avLst/>
          </a:prstGeom>
        </p:spPr>
        <p:txBody>
          <a:bodyPr anchor="ctr"/>
          <a:lstStyle>
            <a:lvl1pPr marL="0" indent="0" algn="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6" name="Oval 5"/>
          <p:cNvSpPr/>
          <p:nvPr userDrawn="1"/>
        </p:nvSpPr>
        <p:spPr>
          <a:xfrm>
            <a:off x="4608216" y="1977684"/>
            <a:ext cx="1152128" cy="115212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738235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499"/>
          </a:xfrm>
          <a:prstGeom prst="rect">
            <a:avLst/>
          </a:prstGeom>
          <a:solidFill>
            <a:schemeClr val="tx1">
              <a:lumMod val="75000"/>
              <a:lumOff val="2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5220072" y="-6824"/>
            <a:ext cx="3923928" cy="5150323"/>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2217761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2217761 w 4572000"/>
              <a:gd name="connsiteY4" fmla="*/ 0 h 5143500"/>
              <a:gd name="connsiteX0" fmla="*/ 2354239 w 4572000"/>
              <a:gd name="connsiteY0" fmla="*/ 0 h 5157147"/>
              <a:gd name="connsiteX1" fmla="*/ 4572000 w 4572000"/>
              <a:gd name="connsiteY1" fmla="*/ 13647 h 5157147"/>
              <a:gd name="connsiteX2" fmla="*/ 4572000 w 4572000"/>
              <a:gd name="connsiteY2" fmla="*/ 5157147 h 5157147"/>
              <a:gd name="connsiteX3" fmla="*/ 0 w 4572000"/>
              <a:gd name="connsiteY3" fmla="*/ 5157147 h 5157147"/>
              <a:gd name="connsiteX4" fmla="*/ 2354239 w 4572000"/>
              <a:gd name="connsiteY4" fmla="*/ 0 h 5157147"/>
              <a:gd name="connsiteX0" fmla="*/ 2347415 w 4572000"/>
              <a:gd name="connsiteY0" fmla="*/ 0 h 5150323"/>
              <a:gd name="connsiteX1" fmla="*/ 4572000 w 4572000"/>
              <a:gd name="connsiteY1" fmla="*/ 6823 h 5150323"/>
              <a:gd name="connsiteX2" fmla="*/ 4572000 w 4572000"/>
              <a:gd name="connsiteY2" fmla="*/ 5150323 h 5150323"/>
              <a:gd name="connsiteX3" fmla="*/ 0 w 4572000"/>
              <a:gd name="connsiteY3" fmla="*/ 5150323 h 5150323"/>
              <a:gd name="connsiteX4" fmla="*/ 2347415 w 4572000"/>
              <a:gd name="connsiteY4" fmla="*/ 0 h 5150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0323">
                <a:moveTo>
                  <a:pt x="2347415" y="0"/>
                </a:moveTo>
                <a:lnTo>
                  <a:pt x="4572000" y="6823"/>
                </a:lnTo>
                <a:lnTo>
                  <a:pt x="4572000" y="5150323"/>
                </a:lnTo>
                <a:lnTo>
                  <a:pt x="0" y="5150323"/>
                </a:lnTo>
                <a:lnTo>
                  <a:pt x="23474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5796136" y="3651870"/>
            <a:ext cx="3347864" cy="576064"/>
          </a:xfrm>
          <a:prstGeom prst="rect">
            <a:avLst/>
          </a:prstGeom>
        </p:spPr>
        <p:txBody>
          <a:bodyPr anchor="ctr"/>
          <a:lstStyle>
            <a:lvl1pPr marL="0" indent="0" algn="l">
              <a:buNone/>
              <a:defRPr sz="32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5796136" y="4397684"/>
            <a:ext cx="3347864" cy="288032"/>
          </a:xfrm>
          <a:prstGeom prst="rect">
            <a:avLst/>
          </a:prstGeom>
        </p:spPr>
        <p:txBody>
          <a:bodyPr anchor="ctr"/>
          <a:lstStyle>
            <a:lvl1pPr marL="0" indent="0" algn="l">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544510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0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619672" y="113953"/>
            <a:ext cx="7524328"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619672" y="690017"/>
            <a:ext cx="7524328"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00647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499"/>
          </a:xfrm>
          <a:prstGeom prst="rect">
            <a:avLst/>
          </a:prstGeom>
          <a:solidFill>
            <a:schemeClr val="tx1">
              <a:lumMod val="75000"/>
              <a:lumOff val="2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5220072" y="-6824"/>
            <a:ext cx="3923928" cy="5150323"/>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2217761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2217761 w 4572000"/>
              <a:gd name="connsiteY4" fmla="*/ 0 h 5143500"/>
              <a:gd name="connsiteX0" fmla="*/ 2354239 w 4572000"/>
              <a:gd name="connsiteY0" fmla="*/ 0 h 5157147"/>
              <a:gd name="connsiteX1" fmla="*/ 4572000 w 4572000"/>
              <a:gd name="connsiteY1" fmla="*/ 13647 h 5157147"/>
              <a:gd name="connsiteX2" fmla="*/ 4572000 w 4572000"/>
              <a:gd name="connsiteY2" fmla="*/ 5157147 h 5157147"/>
              <a:gd name="connsiteX3" fmla="*/ 0 w 4572000"/>
              <a:gd name="connsiteY3" fmla="*/ 5157147 h 5157147"/>
              <a:gd name="connsiteX4" fmla="*/ 2354239 w 4572000"/>
              <a:gd name="connsiteY4" fmla="*/ 0 h 5157147"/>
              <a:gd name="connsiteX0" fmla="*/ 2347415 w 4572000"/>
              <a:gd name="connsiteY0" fmla="*/ 0 h 5150323"/>
              <a:gd name="connsiteX1" fmla="*/ 4572000 w 4572000"/>
              <a:gd name="connsiteY1" fmla="*/ 6823 h 5150323"/>
              <a:gd name="connsiteX2" fmla="*/ 4572000 w 4572000"/>
              <a:gd name="connsiteY2" fmla="*/ 5150323 h 5150323"/>
              <a:gd name="connsiteX3" fmla="*/ 0 w 4572000"/>
              <a:gd name="connsiteY3" fmla="*/ 5150323 h 5150323"/>
              <a:gd name="connsiteX4" fmla="*/ 2347415 w 4572000"/>
              <a:gd name="connsiteY4" fmla="*/ 0 h 5150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0323">
                <a:moveTo>
                  <a:pt x="2347415" y="0"/>
                </a:moveTo>
                <a:lnTo>
                  <a:pt x="4572000" y="6823"/>
                </a:lnTo>
                <a:lnTo>
                  <a:pt x="4572000" y="5150323"/>
                </a:lnTo>
                <a:lnTo>
                  <a:pt x="0" y="5150323"/>
                </a:lnTo>
                <a:lnTo>
                  <a:pt x="23474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5796136" y="3651870"/>
            <a:ext cx="3347864" cy="576064"/>
          </a:xfrm>
          <a:prstGeom prst="rect">
            <a:avLst/>
          </a:prstGeom>
        </p:spPr>
        <p:txBody>
          <a:bodyPr anchor="ctr"/>
          <a:lstStyle>
            <a:lvl1pPr marL="0" indent="0" algn="l">
              <a:buNone/>
              <a:defRPr sz="32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5796136" y="4397684"/>
            <a:ext cx="3347864" cy="288032"/>
          </a:xfrm>
          <a:prstGeom prst="rect">
            <a:avLst/>
          </a:prstGeom>
        </p:spPr>
        <p:txBody>
          <a:bodyPr anchor="ctr"/>
          <a:lstStyle>
            <a:lvl1pPr marL="0" indent="0" algn="l">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88502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p:cNvSpPr>
            <a:spLocks noGrp="1"/>
          </p:cNvSpPr>
          <p:nvPr>
            <p:ph type="pic" idx="12" hasCustomPrompt="1"/>
          </p:nvPr>
        </p:nvSpPr>
        <p:spPr>
          <a:xfrm>
            <a:off x="538848" y="1874875"/>
            <a:ext cx="1764704" cy="1704987"/>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Picture Placeholder 2"/>
          <p:cNvSpPr>
            <a:spLocks noGrp="1"/>
          </p:cNvSpPr>
          <p:nvPr>
            <p:ph type="pic" idx="13" hasCustomPrompt="1"/>
          </p:nvPr>
        </p:nvSpPr>
        <p:spPr>
          <a:xfrm>
            <a:off x="2639427" y="1874875"/>
            <a:ext cx="1764704" cy="1704987"/>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8" name="Picture Placeholder 2"/>
          <p:cNvSpPr>
            <a:spLocks noGrp="1"/>
          </p:cNvSpPr>
          <p:nvPr>
            <p:ph type="pic" idx="14" hasCustomPrompt="1"/>
          </p:nvPr>
        </p:nvSpPr>
        <p:spPr>
          <a:xfrm>
            <a:off x="4727659" y="1874875"/>
            <a:ext cx="1764704" cy="1704987"/>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9" name="Picture Placeholder 2"/>
          <p:cNvSpPr>
            <a:spLocks noGrp="1"/>
          </p:cNvSpPr>
          <p:nvPr>
            <p:ph type="pic" idx="15" hasCustomPrompt="1"/>
          </p:nvPr>
        </p:nvSpPr>
        <p:spPr>
          <a:xfrm>
            <a:off x="6815891" y="1874875"/>
            <a:ext cx="1764704" cy="1704987"/>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Rectangle 2"/>
          <p:cNvSpPr/>
          <p:nvPr userDrawn="1"/>
        </p:nvSpPr>
        <p:spPr>
          <a:xfrm>
            <a:off x="539552" y="1347614"/>
            <a:ext cx="1764000" cy="5269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539551" y="1347614"/>
            <a:ext cx="1140485" cy="5269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2639427" y="1347614"/>
            <a:ext cx="1764000" cy="526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p:cNvSpPr/>
          <p:nvPr userDrawn="1"/>
        </p:nvSpPr>
        <p:spPr>
          <a:xfrm>
            <a:off x="2639426" y="1347614"/>
            <a:ext cx="1140485" cy="526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ectangle 15"/>
          <p:cNvSpPr/>
          <p:nvPr userDrawn="1"/>
        </p:nvSpPr>
        <p:spPr>
          <a:xfrm>
            <a:off x="4727659" y="1347614"/>
            <a:ext cx="1764000" cy="5269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16"/>
          <p:cNvSpPr/>
          <p:nvPr userDrawn="1"/>
        </p:nvSpPr>
        <p:spPr>
          <a:xfrm>
            <a:off x="4727658" y="1347614"/>
            <a:ext cx="1140485" cy="5269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ectangle 17"/>
          <p:cNvSpPr/>
          <p:nvPr userDrawn="1"/>
        </p:nvSpPr>
        <p:spPr>
          <a:xfrm>
            <a:off x="6815891" y="1347614"/>
            <a:ext cx="1764000" cy="526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p:cNvSpPr/>
          <p:nvPr userDrawn="1"/>
        </p:nvSpPr>
        <p:spPr>
          <a:xfrm>
            <a:off x="6815890" y="1347614"/>
            <a:ext cx="1140485" cy="526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483279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2" name="Rectangle 1"/>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6097" y="1059582"/>
            <a:ext cx="3816424" cy="3589865"/>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2"/>
          <p:cNvSpPr>
            <a:spLocks noGrp="1"/>
          </p:cNvSpPr>
          <p:nvPr>
            <p:ph type="pic" idx="1" hasCustomPrompt="1"/>
          </p:nvPr>
        </p:nvSpPr>
        <p:spPr>
          <a:xfrm>
            <a:off x="5140112" y="1188189"/>
            <a:ext cx="3511110" cy="232588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 y="1547204"/>
            <a:ext cx="2808312" cy="3400810"/>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648135" y="1685352"/>
            <a:ext cx="1619609" cy="250179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Rectangle 7"/>
          <p:cNvSpPr/>
          <p:nvPr userDrawn="1"/>
        </p:nvSpPr>
        <p:spPr>
          <a:xfrm>
            <a:off x="2771800" y="3076575"/>
            <a:ext cx="2808312" cy="15834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5940152" y="3076575"/>
            <a:ext cx="2808312" cy="15834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26178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60" r:id="rId3"/>
    <p:sldLayoutId id="2147483661" r:id="rId4"/>
    <p:sldLayoutId id="2147483671" r:id="rId5"/>
    <p:sldLayoutId id="2147483655" r:id="rId6"/>
    <p:sldLayoutId id="2147483672" r:id="rId7"/>
    <p:sldLayoutId id="2147483675" r:id="rId8"/>
    <p:sldLayoutId id="2147483663" r:id="rId9"/>
    <p:sldLayoutId id="2147483674" r:id="rId10"/>
    <p:sldLayoutId id="2147483665" r:id="rId11"/>
    <p:sldLayoutId id="2147483666" r:id="rId12"/>
    <p:sldLayoutId id="2147483673" r:id="rId13"/>
    <p:sldLayoutId id="2147483669" r:id="rId14"/>
    <p:sldLayoutId id="2147483676" r:id="rId15"/>
    <p:sldLayoutId id="2147483668" r:id="rId16"/>
    <p:sldLayoutId id="2147483677" r:id="rId17"/>
    <p:sldLayoutId id="2147483656" r:id="rId18"/>
    <p:sldLayoutId id="2147483679" r:id="rId19"/>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 id="2147483678"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powerpoint-templates-design.com/" TargetMode="External"/><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p:cNvPr>
          <p:cNvSpPr txBox="1"/>
          <p:nvPr/>
        </p:nvSpPr>
        <p:spPr>
          <a:xfrm>
            <a:off x="467544" y="4844068"/>
            <a:ext cx="8676456" cy="215444"/>
          </a:xfrm>
          <a:prstGeom prst="rect">
            <a:avLst/>
          </a:prstGeom>
          <a:noFill/>
        </p:spPr>
        <p:txBody>
          <a:bodyPr wrap="square" rtlCol="0">
            <a:spAutoFit/>
          </a:bodyPr>
          <a:lstStyle/>
          <a:p>
            <a:r>
              <a:rPr lang="en-US" altLang="ko-KR" sz="800" dirty="0">
                <a:solidFill>
                  <a:schemeClr val="bg1"/>
                </a:solidFill>
                <a:cs typeface="Arial" pitchFamily="34" charset="0"/>
                <a:hlinkClick r:id="rId3"/>
              </a:rPr>
              <a:t>http://www.free-powerpoint-templates-design.com</a:t>
            </a:r>
            <a:endParaRPr lang="ko-KR" altLang="en-US" sz="800" dirty="0">
              <a:solidFill>
                <a:schemeClr val="bg1"/>
              </a:solidFill>
              <a:cs typeface="Arial" pitchFamily="34" charset="0"/>
            </a:endParaRPr>
          </a:p>
        </p:txBody>
      </p:sp>
      <p:sp>
        <p:nvSpPr>
          <p:cNvPr id="5" name="Rectangle 4"/>
          <p:cNvSpPr/>
          <p:nvPr/>
        </p:nvSpPr>
        <p:spPr>
          <a:xfrm>
            <a:off x="179512" y="3118629"/>
            <a:ext cx="5904656" cy="9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ko-KR" sz="2400" b="1">
                <a:solidFill>
                  <a:schemeClr val="bg1"/>
                </a:solidFill>
              </a:rPr>
              <a:t>METHOD OF COLLECTION AND RECORDING OF OBSERVATION DATA</a:t>
            </a:r>
            <a:endParaRPr lang="en-US" altLang="ko-KR" sz="2400" b="1" dirty="0">
              <a:solidFill>
                <a:schemeClr val="bg1"/>
              </a:solidFill>
            </a:endParaRPr>
          </a:p>
        </p:txBody>
      </p:sp>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865504" y="216248"/>
            <a:ext cx="941472" cy="232815"/>
          </a:xfrm>
          <a:prstGeom prst="rect">
            <a:avLst/>
          </a:prstGeom>
        </p:spPr>
      </p:pic>
      <p:sp>
        <p:nvSpPr>
          <p:cNvPr id="7" name="Rounded Rectangle 6"/>
          <p:cNvSpPr/>
          <p:nvPr/>
        </p:nvSpPr>
        <p:spPr>
          <a:xfrm>
            <a:off x="323528" y="4243908"/>
            <a:ext cx="230425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defRPr/>
            </a:pPr>
            <a:r>
              <a:rPr lang="en-US" altLang="ko-KR" dirty="0">
                <a:solidFill>
                  <a:schemeClr val="bg1"/>
                </a:solidFill>
              </a:rPr>
              <a:t>KELOMPOK 3</a:t>
            </a:r>
          </a:p>
        </p:txBody>
      </p:sp>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704" y="195486"/>
            <a:ext cx="7128792" cy="4770537"/>
          </a:xfrm>
          <a:prstGeom prst="rect">
            <a:avLst/>
          </a:prstGeom>
        </p:spPr>
        <p:txBody>
          <a:bodyPr wrap="square">
            <a:spAutoFit/>
          </a:bodyPr>
          <a:lstStyle/>
          <a:p>
            <a:r>
              <a:rPr lang="en-US" sz="1600" b="1" dirty="0"/>
              <a:t>3. </a:t>
            </a:r>
            <a:r>
              <a:rPr lang="en-US" sz="1600" b="1" i="1" dirty="0"/>
              <a:t>Checklist</a:t>
            </a:r>
          </a:p>
          <a:p>
            <a:endParaRPr lang="en-US" sz="1600" dirty="0"/>
          </a:p>
          <a:p>
            <a:pPr marL="285750" indent="-285750">
              <a:buFont typeface="Arial" panose="020B0604020202020204" pitchFamily="34" charset="0"/>
              <a:buChar char="•"/>
            </a:pPr>
            <a:r>
              <a:rPr lang="en-US" sz="1600" dirty="0"/>
              <a:t>Checklist </a:t>
            </a:r>
            <a:r>
              <a:rPr lang="en-US" sz="1600" dirty="0" err="1"/>
              <a:t>digunakan</a:t>
            </a:r>
            <a:r>
              <a:rPr lang="en-US" sz="1600" dirty="0"/>
              <a:t> </a:t>
            </a:r>
            <a:r>
              <a:rPr lang="en-US" sz="1600" dirty="0" err="1"/>
              <a:t>untuk</a:t>
            </a:r>
            <a:r>
              <a:rPr lang="en-US" sz="1600" dirty="0"/>
              <a:t> </a:t>
            </a:r>
            <a:r>
              <a:rPr lang="en-US" sz="1600" dirty="0" err="1"/>
              <a:t>mengukur</a:t>
            </a:r>
            <a:r>
              <a:rPr lang="en-US" sz="1600" dirty="0"/>
              <a:t> </a:t>
            </a:r>
            <a:r>
              <a:rPr lang="en-US" sz="1600" dirty="0" err="1"/>
              <a:t>dan</a:t>
            </a:r>
            <a:r>
              <a:rPr lang="en-US" sz="1600" dirty="0"/>
              <a:t> </a:t>
            </a:r>
            <a:r>
              <a:rPr lang="en-US" sz="1600" dirty="0" err="1"/>
              <a:t>mengklasifikasikan</a:t>
            </a:r>
            <a:r>
              <a:rPr lang="en-US" sz="1600" dirty="0"/>
              <a:t> </a:t>
            </a:r>
            <a:r>
              <a:rPr lang="en-US" sz="1600" dirty="0" err="1"/>
              <a:t>frekuensi</a:t>
            </a:r>
            <a:r>
              <a:rPr lang="en-US" sz="1600" dirty="0"/>
              <a:t>    </a:t>
            </a:r>
            <a:r>
              <a:rPr lang="en-US" sz="1600" dirty="0" err="1"/>
              <a:t>dan</a:t>
            </a:r>
            <a:r>
              <a:rPr lang="en-US" sz="1600" dirty="0"/>
              <a:t>/</a:t>
            </a:r>
            <a:r>
              <a:rPr lang="en-US" sz="1600" dirty="0" err="1"/>
              <a:t>atau</a:t>
            </a:r>
            <a:r>
              <a:rPr lang="en-US" sz="1600" dirty="0"/>
              <a:t> </a:t>
            </a:r>
            <a:r>
              <a:rPr lang="en-US" sz="1600" dirty="0" err="1"/>
              <a:t>durasi</a:t>
            </a:r>
            <a:r>
              <a:rPr lang="en-US" sz="1600" dirty="0"/>
              <a:t> </a:t>
            </a:r>
            <a:r>
              <a:rPr lang="en-US" sz="1600" dirty="0" err="1"/>
              <a:t>dari</a:t>
            </a:r>
            <a:r>
              <a:rPr lang="en-US" sz="1600" dirty="0"/>
              <a:t> </a:t>
            </a:r>
            <a:r>
              <a:rPr lang="en-US" sz="1600" dirty="0" err="1"/>
              <a:t>perilaku</a:t>
            </a:r>
            <a:r>
              <a:rPr lang="en-US" sz="1600" dirty="0"/>
              <a:t> </a:t>
            </a:r>
            <a:r>
              <a:rPr lang="en-US" sz="1600" dirty="0" err="1"/>
              <a:t>selama</a:t>
            </a:r>
            <a:r>
              <a:rPr lang="en-US" sz="1600" dirty="0"/>
              <a:t> </a:t>
            </a:r>
            <a:r>
              <a:rPr lang="en-US" sz="1600" dirty="0" err="1"/>
              <a:t>periode</a:t>
            </a:r>
            <a:r>
              <a:rPr lang="en-US" sz="1600" dirty="0"/>
              <a:t> </a:t>
            </a:r>
            <a:r>
              <a:rPr lang="en-US" sz="1600" dirty="0" err="1"/>
              <a:t>observasi</a:t>
            </a:r>
            <a:r>
              <a:rPr lang="en-US" sz="1600" dirty="0"/>
              <a:t> </a:t>
            </a:r>
            <a:r>
              <a:rPr lang="en-US" sz="1600" dirty="0" err="1"/>
              <a:t>dan</a:t>
            </a:r>
            <a:r>
              <a:rPr lang="en-US" sz="1600" dirty="0"/>
              <a:t> </a:t>
            </a:r>
            <a:r>
              <a:rPr lang="en-US" sz="1600" dirty="0" err="1"/>
              <a:t>juga</a:t>
            </a:r>
            <a:r>
              <a:rPr lang="en-US" sz="1600" dirty="0"/>
              <a:t> </a:t>
            </a:r>
            <a:r>
              <a:rPr lang="en-US" sz="1600" dirty="0" err="1"/>
              <a:t>dapat</a:t>
            </a:r>
            <a:r>
              <a:rPr lang="en-US" sz="1600" dirty="0"/>
              <a:t>     </a:t>
            </a:r>
            <a:r>
              <a:rPr lang="en-US" sz="1600" dirty="0" err="1"/>
              <a:t>digunakan</a:t>
            </a:r>
            <a:r>
              <a:rPr lang="en-US" sz="1600" dirty="0"/>
              <a:t> </a:t>
            </a:r>
            <a:r>
              <a:rPr lang="en-US" sz="1600" dirty="0" err="1"/>
              <a:t>untuk</a:t>
            </a:r>
            <a:r>
              <a:rPr lang="en-US" sz="1600" dirty="0"/>
              <a:t> </a:t>
            </a:r>
            <a:r>
              <a:rPr lang="en-US" sz="1600" dirty="0" err="1"/>
              <a:t>menkonversi</a:t>
            </a:r>
            <a:r>
              <a:rPr lang="en-US" sz="1600" dirty="0"/>
              <a:t> </a:t>
            </a:r>
            <a:r>
              <a:rPr lang="en-US" sz="1600" dirty="0" err="1"/>
              <a:t>materi</a:t>
            </a:r>
            <a:r>
              <a:rPr lang="en-US" sz="1600" dirty="0"/>
              <a:t> </a:t>
            </a:r>
            <a:r>
              <a:rPr lang="en-US" sz="1600" dirty="0" err="1"/>
              <a:t>dari</a:t>
            </a:r>
            <a:r>
              <a:rPr lang="en-US" sz="1600" dirty="0"/>
              <a:t> video-recorder </a:t>
            </a:r>
            <a:r>
              <a:rPr lang="en-US" sz="1600" dirty="0" err="1"/>
              <a:t>menjadi</a:t>
            </a:r>
            <a:r>
              <a:rPr lang="en-US" sz="1600" dirty="0"/>
              <a:t> data.</a:t>
            </a:r>
          </a:p>
          <a:p>
            <a:pPr marL="285750" indent="-285750">
              <a:buFont typeface="Arial" panose="020B0604020202020204" pitchFamily="34" charset="0"/>
              <a:buChar char="•"/>
            </a:pPr>
            <a:r>
              <a:rPr lang="en-US" sz="1600" dirty="0"/>
              <a:t>Checklist </a:t>
            </a:r>
            <a:r>
              <a:rPr lang="en-US" sz="1600" dirty="0" err="1"/>
              <a:t>biasanya</a:t>
            </a:r>
            <a:r>
              <a:rPr lang="en-US" sz="1600" dirty="0"/>
              <a:t> </a:t>
            </a:r>
            <a:r>
              <a:rPr lang="en-US" sz="1600" dirty="0" err="1"/>
              <a:t>berisi</a:t>
            </a:r>
            <a:r>
              <a:rPr lang="en-US" sz="1600" dirty="0"/>
              <a:t> </a:t>
            </a:r>
            <a:r>
              <a:rPr lang="en-US" sz="1600" dirty="0" err="1"/>
              <a:t>jumlah</a:t>
            </a:r>
            <a:r>
              <a:rPr lang="en-US" sz="1600" dirty="0"/>
              <a:t> unit </a:t>
            </a:r>
            <a:r>
              <a:rPr lang="en-US" sz="1600" dirty="0" err="1"/>
              <a:t>perilaku</a:t>
            </a:r>
            <a:r>
              <a:rPr lang="en-US" sz="1600" dirty="0"/>
              <a:t> </a:t>
            </a:r>
            <a:r>
              <a:rPr lang="en-US" sz="1600" dirty="0" err="1"/>
              <a:t>atau</a:t>
            </a:r>
            <a:r>
              <a:rPr lang="en-US" sz="1600" dirty="0"/>
              <a:t> </a:t>
            </a:r>
            <a:r>
              <a:rPr lang="en-US" sz="1600" dirty="0" err="1"/>
              <a:t>kategori-kategori</a:t>
            </a:r>
            <a:r>
              <a:rPr lang="en-US" sz="1600" dirty="0"/>
              <a:t>         </a:t>
            </a:r>
            <a:r>
              <a:rPr lang="en-US" sz="1600" dirty="0" err="1"/>
              <a:t>deskripsi</a:t>
            </a:r>
            <a:r>
              <a:rPr lang="en-US" sz="1600" dirty="0"/>
              <a:t> yang </a:t>
            </a:r>
            <a:r>
              <a:rPr lang="en-US" sz="1600" dirty="0" err="1"/>
              <a:t>jelas</a:t>
            </a:r>
            <a:r>
              <a:rPr lang="en-US" sz="1600" dirty="0"/>
              <a:t> </a:t>
            </a:r>
            <a:r>
              <a:rPr lang="en-US" sz="1600" dirty="0" err="1"/>
              <a:t>untuk</a:t>
            </a:r>
            <a:r>
              <a:rPr lang="en-US" sz="1600" dirty="0"/>
              <a:t> </a:t>
            </a:r>
            <a:r>
              <a:rPr lang="en-US" sz="1600" dirty="0" err="1"/>
              <a:t>setiap</a:t>
            </a:r>
            <a:r>
              <a:rPr lang="en-US" sz="1600" dirty="0"/>
              <a:t> </a:t>
            </a:r>
            <a:r>
              <a:rPr lang="en-US" sz="1600" dirty="0" err="1"/>
              <a:t>unitnya</a:t>
            </a:r>
            <a:r>
              <a:rPr lang="en-US" sz="1600" dirty="0"/>
              <a:t>. </a:t>
            </a:r>
            <a:r>
              <a:rPr lang="en-US" sz="1600" dirty="0" err="1"/>
              <a:t>Selanjutnya</a:t>
            </a:r>
            <a:r>
              <a:rPr lang="en-US" sz="1600" dirty="0"/>
              <a:t>, </a:t>
            </a:r>
            <a:r>
              <a:rPr lang="en-US" sz="1600" dirty="0" err="1"/>
              <a:t>tergantung</a:t>
            </a:r>
            <a:r>
              <a:rPr lang="en-US" sz="1600" dirty="0"/>
              <a:t> </a:t>
            </a:r>
            <a:r>
              <a:rPr lang="en-US" sz="1600" dirty="0" err="1"/>
              <a:t>pada</a:t>
            </a:r>
            <a:r>
              <a:rPr lang="en-US" sz="1600" dirty="0"/>
              <a:t>    </a:t>
            </a:r>
            <a:r>
              <a:rPr lang="en-US" sz="1600" dirty="0" err="1"/>
              <a:t>karakteristik</a:t>
            </a:r>
            <a:r>
              <a:rPr lang="en-US" sz="1600" dirty="0"/>
              <a:t> </a:t>
            </a:r>
            <a:r>
              <a:rPr lang="en-US" sz="1600" dirty="0" err="1"/>
              <a:t>dari</a:t>
            </a:r>
            <a:r>
              <a:rPr lang="en-US" sz="1600" dirty="0"/>
              <a:t> unit </a:t>
            </a:r>
            <a:r>
              <a:rPr lang="en-US" sz="1600" dirty="0" err="1"/>
              <a:t>perilaku</a:t>
            </a:r>
            <a:r>
              <a:rPr lang="en-US" sz="1600" dirty="0"/>
              <a:t> </a:t>
            </a:r>
            <a:r>
              <a:rPr lang="en-US" sz="1600" dirty="0" err="1"/>
              <a:t>dan</a:t>
            </a:r>
            <a:r>
              <a:rPr lang="en-US" sz="1600" dirty="0"/>
              <a:t> </a:t>
            </a:r>
            <a:r>
              <a:rPr lang="en-US" sz="1600" dirty="0" err="1"/>
              <a:t>apa</a:t>
            </a:r>
            <a:r>
              <a:rPr lang="en-US" sz="1600" dirty="0"/>
              <a:t> yang </a:t>
            </a:r>
            <a:r>
              <a:rPr lang="en-US" sz="1600" dirty="0" err="1"/>
              <a:t>peneliti</a:t>
            </a:r>
            <a:r>
              <a:rPr lang="en-US" sz="1600" dirty="0"/>
              <a:t> </a:t>
            </a:r>
            <a:r>
              <a:rPr lang="en-US" sz="1600" dirty="0" err="1"/>
              <a:t>ketahui</a:t>
            </a:r>
            <a:r>
              <a:rPr lang="en-US" sz="1600" dirty="0"/>
              <a:t>, observer      </a:t>
            </a:r>
            <a:r>
              <a:rPr lang="en-US" sz="1600" dirty="0" err="1"/>
              <a:t>dapat</a:t>
            </a:r>
            <a:r>
              <a:rPr lang="en-US" sz="1600" dirty="0"/>
              <a:t> </a:t>
            </a:r>
            <a:r>
              <a:rPr lang="en-US" sz="1600" dirty="0" err="1"/>
              <a:t>mencatat</a:t>
            </a:r>
            <a:r>
              <a:rPr lang="en-US" sz="1600" dirty="0"/>
              <a:t> </a:t>
            </a:r>
            <a:r>
              <a:rPr lang="en-US" sz="1600" dirty="0" err="1"/>
              <a:t>keberadaan</a:t>
            </a:r>
            <a:r>
              <a:rPr lang="en-US" sz="1600" dirty="0"/>
              <a:t> </a:t>
            </a:r>
            <a:r>
              <a:rPr lang="en-US" sz="1600" dirty="0" err="1"/>
              <a:t>dan</a:t>
            </a:r>
            <a:r>
              <a:rPr lang="en-US" sz="1600" dirty="0"/>
              <a:t> </a:t>
            </a:r>
            <a:r>
              <a:rPr lang="en-US" sz="1600" dirty="0" err="1"/>
              <a:t>ketiadaan</a:t>
            </a:r>
            <a:r>
              <a:rPr lang="en-US" sz="1600" dirty="0"/>
              <a:t> </a:t>
            </a:r>
            <a:r>
              <a:rPr lang="en-US" sz="1600" dirty="0" err="1"/>
              <a:t>dari</a:t>
            </a:r>
            <a:r>
              <a:rPr lang="en-US" sz="1600" dirty="0"/>
              <a:t> </a:t>
            </a:r>
            <a:r>
              <a:rPr lang="en-US" sz="1600" dirty="0" err="1"/>
              <a:t>perilaku</a:t>
            </a:r>
            <a:r>
              <a:rPr lang="en-US" sz="1600" dirty="0"/>
              <a:t> </a:t>
            </a:r>
          </a:p>
          <a:p>
            <a:pPr marL="285750" indent="-285750">
              <a:buFont typeface="Arial" panose="020B0604020202020204" pitchFamily="34" charset="0"/>
              <a:buChar char="•"/>
            </a:pPr>
            <a:r>
              <a:rPr lang="en-US" sz="1600" dirty="0" err="1"/>
              <a:t>dengan</a:t>
            </a:r>
            <a:r>
              <a:rPr lang="en-US" sz="1600" dirty="0"/>
              <a:t> </a:t>
            </a:r>
            <a:r>
              <a:rPr lang="en-US" sz="1600" dirty="0" err="1"/>
              <a:t>cara</a:t>
            </a:r>
            <a:r>
              <a:rPr lang="en-US" sz="1600" dirty="0"/>
              <a:t> </a:t>
            </a:r>
            <a:r>
              <a:rPr lang="en-US" sz="1600" dirty="0" err="1"/>
              <a:t>checlist</a:t>
            </a:r>
            <a:r>
              <a:rPr lang="en-US" sz="1600" dirty="0"/>
              <a:t>, </a:t>
            </a:r>
            <a:r>
              <a:rPr lang="en-US" sz="1600" dirty="0" err="1"/>
              <a:t>dapat</a:t>
            </a:r>
            <a:r>
              <a:rPr lang="en-US" sz="1600" dirty="0"/>
              <a:t> </a:t>
            </a:r>
            <a:r>
              <a:rPr lang="en-US" sz="1600" dirty="0" err="1"/>
              <a:t>menghitung</a:t>
            </a:r>
            <a:r>
              <a:rPr lang="en-US" sz="1600" dirty="0"/>
              <a:t> </a:t>
            </a:r>
            <a:r>
              <a:rPr lang="en-US" sz="1600" dirty="0" err="1"/>
              <a:t>jumlah</a:t>
            </a:r>
            <a:r>
              <a:rPr lang="en-US" sz="1600" dirty="0"/>
              <a:t> </a:t>
            </a:r>
            <a:r>
              <a:rPr lang="en-US" sz="1600" dirty="0" err="1"/>
              <a:t>kejadian</a:t>
            </a:r>
            <a:r>
              <a:rPr lang="en-US" sz="1600" dirty="0"/>
              <a:t> </a:t>
            </a:r>
            <a:r>
              <a:rPr lang="en-US" sz="1600" dirty="0" err="1"/>
              <a:t>dari</a:t>
            </a:r>
            <a:r>
              <a:rPr lang="en-US" sz="1600" dirty="0"/>
              <a:t> </a:t>
            </a:r>
            <a:r>
              <a:rPr lang="en-US" sz="1600" dirty="0" err="1"/>
              <a:t>perilaku</a:t>
            </a:r>
            <a:r>
              <a:rPr lang="en-US" sz="1600" dirty="0"/>
              <a:t>       (</a:t>
            </a:r>
            <a:r>
              <a:rPr lang="en-US" sz="1600" dirty="0" err="1"/>
              <a:t>frekuensi</a:t>
            </a:r>
            <a:r>
              <a:rPr lang="en-US" sz="1600" dirty="0"/>
              <a:t>) </a:t>
            </a:r>
            <a:r>
              <a:rPr lang="en-US" sz="1600" dirty="0" err="1"/>
              <a:t>atau</a:t>
            </a:r>
            <a:r>
              <a:rPr lang="en-US" sz="1600" dirty="0"/>
              <a:t> </a:t>
            </a:r>
            <a:r>
              <a:rPr lang="en-US" sz="1600" dirty="0" err="1"/>
              <a:t>dapat</a:t>
            </a:r>
            <a:r>
              <a:rPr lang="en-US" sz="1600" dirty="0"/>
              <a:t> </a:t>
            </a:r>
            <a:r>
              <a:rPr lang="en-US" sz="1600" dirty="0" err="1"/>
              <a:t>mengambil</a:t>
            </a:r>
            <a:r>
              <a:rPr lang="en-US" sz="1600" dirty="0"/>
              <a:t> </a:t>
            </a:r>
            <a:r>
              <a:rPr lang="en-US" sz="1600" dirty="0" err="1"/>
              <a:t>berbagai</a:t>
            </a:r>
            <a:r>
              <a:rPr lang="en-US" sz="1600" dirty="0"/>
              <a:t> </a:t>
            </a:r>
            <a:r>
              <a:rPr lang="en-US" sz="1600" dirty="0" err="1"/>
              <a:t>pengukuran</a:t>
            </a:r>
            <a:r>
              <a:rPr lang="en-US" sz="1600" dirty="0"/>
              <a:t> </a:t>
            </a:r>
            <a:r>
              <a:rPr lang="en-US" sz="1600" dirty="0" err="1"/>
              <a:t>dari</a:t>
            </a:r>
            <a:r>
              <a:rPr lang="en-US" sz="1600" dirty="0"/>
              <a:t> </a:t>
            </a:r>
            <a:r>
              <a:rPr lang="en-US" sz="1600" dirty="0" err="1"/>
              <a:t>perilaku</a:t>
            </a:r>
            <a:r>
              <a:rPr lang="en-US" sz="1600" dirty="0"/>
              <a:t>       </a:t>
            </a:r>
            <a:r>
              <a:rPr lang="en-US" sz="1600" dirty="0" err="1"/>
              <a:t>dengan</a:t>
            </a:r>
            <a:r>
              <a:rPr lang="en-US" sz="1600" dirty="0"/>
              <a:t> </a:t>
            </a:r>
            <a:r>
              <a:rPr lang="en-US" sz="1600" dirty="0" err="1"/>
              <a:t>melihat</a:t>
            </a:r>
            <a:r>
              <a:rPr lang="en-US" sz="1600" dirty="0"/>
              <a:t> </a:t>
            </a:r>
            <a:r>
              <a:rPr lang="en-US" sz="1600" dirty="0" err="1"/>
              <a:t>lamanya</a:t>
            </a:r>
            <a:r>
              <a:rPr lang="en-US" sz="1600" dirty="0"/>
              <a:t> </a:t>
            </a:r>
            <a:r>
              <a:rPr lang="en-US" sz="1600" dirty="0" err="1"/>
              <a:t>kejadian</a:t>
            </a:r>
            <a:r>
              <a:rPr lang="en-US" sz="1600" dirty="0"/>
              <a:t> (</a:t>
            </a:r>
            <a:r>
              <a:rPr lang="en-US" sz="1600" dirty="0" err="1"/>
              <a:t>durasi</a:t>
            </a:r>
            <a:r>
              <a:rPr lang="en-US" sz="1600" dirty="0"/>
              <a:t>) </a:t>
            </a:r>
            <a:r>
              <a:rPr lang="en-US" sz="1600" dirty="0" err="1"/>
              <a:t>dalam</a:t>
            </a:r>
            <a:r>
              <a:rPr lang="en-US" sz="1600" dirty="0"/>
              <a:t> </a:t>
            </a:r>
            <a:r>
              <a:rPr lang="en-US" sz="1600" dirty="0" err="1"/>
              <a:t>hubungannya</a:t>
            </a:r>
            <a:r>
              <a:rPr lang="en-US" sz="1600" dirty="0"/>
              <a:t> </a:t>
            </a:r>
            <a:r>
              <a:rPr lang="en-US" sz="1600" dirty="0" err="1"/>
              <a:t>dengan</a:t>
            </a:r>
            <a:r>
              <a:rPr lang="en-US" sz="1600" dirty="0"/>
              <a:t>    </a:t>
            </a:r>
            <a:r>
              <a:rPr lang="en-US" sz="1600" dirty="0" err="1"/>
              <a:t>perilaku</a:t>
            </a:r>
            <a:r>
              <a:rPr lang="en-US" sz="1600" dirty="0"/>
              <a:t> yang </a:t>
            </a:r>
            <a:r>
              <a:rPr lang="en-US" sz="1600" dirty="0" err="1"/>
              <a:t>ingin</a:t>
            </a:r>
            <a:r>
              <a:rPr lang="en-US" sz="1600" dirty="0"/>
              <a:t> </a:t>
            </a:r>
            <a:r>
              <a:rPr lang="en-US" sz="1600" dirty="0" err="1"/>
              <a:t>diteliti</a:t>
            </a:r>
            <a:r>
              <a:rPr lang="en-US" sz="1600" dirty="0"/>
              <a:t>. </a:t>
            </a:r>
            <a:r>
              <a:rPr lang="en-US" sz="1600" dirty="0" err="1"/>
              <a:t>Jika</a:t>
            </a:r>
            <a:r>
              <a:rPr lang="en-US" sz="1600" dirty="0"/>
              <a:t> yang </a:t>
            </a:r>
            <a:r>
              <a:rPr lang="en-US" sz="1600" dirty="0" err="1"/>
              <a:t>ingin</a:t>
            </a:r>
            <a:r>
              <a:rPr lang="en-US" sz="1600" dirty="0"/>
              <a:t> </a:t>
            </a:r>
            <a:r>
              <a:rPr lang="en-US" sz="1600" dirty="0" err="1"/>
              <a:t>dilihat</a:t>
            </a:r>
            <a:r>
              <a:rPr lang="en-US" sz="1600" dirty="0"/>
              <a:t> </a:t>
            </a:r>
            <a:r>
              <a:rPr lang="en-US" sz="1600" dirty="0" err="1"/>
              <a:t>adalah</a:t>
            </a:r>
            <a:r>
              <a:rPr lang="en-US" sz="1600" dirty="0"/>
              <a:t> moral,</a:t>
            </a:r>
          </a:p>
          <a:p>
            <a:pPr marL="285750" indent="-285750">
              <a:buFont typeface="Arial" panose="020B0604020202020204" pitchFamily="34" charset="0"/>
              <a:buChar char="•"/>
            </a:pPr>
            <a:r>
              <a:rPr lang="en-US" sz="1600" dirty="0" err="1"/>
              <a:t>pengukuran</a:t>
            </a:r>
            <a:r>
              <a:rPr lang="en-US" sz="1600" dirty="0"/>
              <a:t> </a:t>
            </a:r>
            <a:r>
              <a:rPr lang="en-US" sz="1600" dirty="0" err="1"/>
              <a:t>frekuensi</a:t>
            </a:r>
            <a:r>
              <a:rPr lang="en-US" sz="1600" dirty="0"/>
              <a:t> </a:t>
            </a:r>
            <a:r>
              <a:rPr lang="en-US" sz="1600" dirty="0" err="1"/>
              <a:t>dan</a:t>
            </a:r>
            <a:r>
              <a:rPr lang="en-US" sz="1600" dirty="0"/>
              <a:t> </a:t>
            </a:r>
            <a:r>
              <a:rPr lang="en-US" sz="1600" dirty="0" err="1"/>
              <a:t>durasi</a:t>
            </a:r>
            <a:r>
              <a:rPr lang="en-US" sz="1600" dirty="0"/>
              <a:t> </a:t>
            </a:r>
            <a:r>
              <a:rPr lang="en-US" sz="1600" dirty="0" err="1"/>
              <a:t>dapat</a:t>
            </a:r>
            <a:r>
              <a:rPr lang="en-US" sz="1600" dirty="0"/>
              <a:t> </a:t>
            </a:r>
            <a:r>
              <a:rPr lang="en-US" sz="1600" dirty="0" err="1"/>
              <a:t>dibuat</a:t>
            </a:r>
            <a:r>
              <a:rPr lang="en-US" sz="1600" dirty="0"/>
              <a:t> </a:t>
            </a:r>
            <a:r>
              <a:rPr lang="en-US" sz="1600" dirty="0" err="1"/>
              <a:t>secara</a:t>
            </a:r>
            <a:r>
              <a:rPr lang="en-US" sz="1600" dirty="0"/>
              <a:t> </a:t>
            </a:r>
            <a:r>
              <a:rPr lang="en-US" sz="1600" dirty="0" err="1"/>
              <a:t>langsung</a:t>
            </a:r>
            <a:r>
              <a:rPr lang="en-US" sz="1600" dirty="0"/>
              <a:t> </a:t>
            </a:r>
            <a:r>
              <a:rPr lang="en-US" sz="1600" dirty="0" err="1"/>
              <a:t>dari</a:t>
            </a:r>
            <a:r>
              <a:rPr lang="en-US" sz="1600" dirty="0"/>
              <a:t>         </a:t>
            </a:r>
            <a:r>
              <a:rPr lang="en-US" sz="1600" dirty="0" err="1"/>
              <a:t>observasi</a:t>
            </a:r>
            <a:r>
              <a:rPr lang="en-US" sz="1600" dirty="0"/>
              <a:t>. </a:t>
            </a:r>
            <a:r>
              <a:rPr lang="en-US" sz="1600" dirty="0" err="1"/>
              <a:t>Dengan</a:t>
            </a:r>
            <a:r>
              <a:rPr lang="en-US" sz="1600" dirty="0"/>
              <a:t> unit </a:t>
            </a:r>
            <a:r>
              <a:rPr lang="en-US" sz="1600" dirty="0" err="1"/>
              <a:t>molekular</a:t>
            </a:r>
            <a:r>
              <a:rPr lang="en-US" sz="1600" dirty="0"/>
              <a:t>, </a:t>
            </a:r>
            <a:r>
              <a:rPr lang="en-US" sz="1600" dirty="0" err="1"/>
              <a:t>seperti</a:t>
            </a:r>
            <a:r>
              <a:rPr lang="en-US" sz="1600" dirty="0"/>
              <a:t> </a:t>
            </a:r>
            <a:r>
              <a:rPr lang="en-US" sz="1600" dirty="0" err="1"/>
              <a:t>pandangan</a:t>
            </a:r>
            <a:r>
              <a:rPr lang="en-US" sz="1600" dirty="0"/>
              <a:t> </a:t>
            </a:r>
            <a:r>
              <a:rPr lang="en-US" sz="1600" dirty="0" err="1"/>
              <a:t>sekilas</a:t>
            </a:r>
            <a:r>
              <a:rPr lang="en-US" sz="1600" dirty="0"/>
              <a:t> </a:t>
            </a:r>
            <a:r>
              <a:rPr lang="en-US" sz="1600" dirty="0" err="1"/>
              <a:t>atau</a:t>
            </a:r>
            <a:r>
              <a:rPr lang="en-US" sz="1600" dirty="0"/>
              <a:t>           </a:t>
            </a:r>
            <a:r>
              <a:rPr lang="en-US" sz="1600" dirty="0" err="1"/>
              <a:t>perubahan</a:t>
            </a:r>
            <a:r>
              <a:rPr lang="en-US" sz="1600" dirty="0"/>
              <a:t> </a:t>
            </a:r>
            <a:r>
              <a:rPr lang="en-US" sz="1600" dirty="0" err="1"/>
              <a:t>posisi</a:t>
            </a:r>
            <a:r>
              <a:rPr lang="en-US" sz="1600" dirty="0"/>
              <a:t> </a:t>
            </a:r>
            <a:r>
              <a:rPr lang="en-US" sz="1600" dirty="0" err="1"/>
              <a:t>tubuh</a:t>
            </a:r>
            <a:r>
              <a:rPr lang="en-US" sz="1600" dirty="0"/>
              <a:t>, </a:t>
            </a:r>
            <a:r>
              <a:rPr lang="en-US" sz="1600" dirty="0" err="1"/>
              <a:t>akan</a:t>
            </a:r>
            <a:r>
              <a:rPr lang="en-US" sz="1600" dirty="0"/>
              <a:t> </a:t>
            </a:r>
            <a:r>
              <a:rPr lang="en-US" sz="1600" dirty="0" err="1"/>
              <a:t>lebih</a:t>
            </a:r>
            <a:r>
              <a:rPr lang="en-US" sz="1600" dirty="0"/>
              <a:t> </a:t>
            </a:r>
            <a:r>
              <a:rPr lang="en-US" sz="1600" dirty="0" err="1"/>
              <a:t>mudah</a:t>
            </a:r>
            <a:r>
              <a:rPr lang="en-US" sz="1600" dirty="0"/>
              <a:t> </a:t>
            </a:r>
            <a:r>
              <a:rPr lang="en-US" sz="1600" dirty="0" err="1"/>
              <a:t>jika</a:t>
            </a:r>
            <a:r>
              <a:rPr lang="en-US" sz="1600" dirty="0"/>
              <a:t> </a:t>
            </a:r>
            <a:r>
              <a:rPr lang="en-US" sz="1600" dirty="0" err="1"/>
              <a:t>observasi</a:t>
            </a:r>
            <a:r>
              <a:rPr lang="en-US" sz="1600" dirty="0"/>
              <a:t> </a:t>
            </a:r>
            <a:r>
              <a:rPr lang="en-US" sz="1600" dirty="0" err="1"/>
              <a:t>direkam</a:t>
            </a:r>
            <a:r>
              <a:rPr lang="en-US" sz="1600" dirty="0"/>
              <a:t> </a:t>
            </a:r>
            <a:r>
              <a:rPr lang="en-US" sz="1600" dirty="0" err="1"/>
              <a:t>dengan</a:t>
            </a:r>
            <a:r>
              <a:rPr lang="en-US" sz="1600" dirty="0"/>
              <a:t> videotape.</a:t>
            </a:r>
          </a:p>
          <a:p>
            <a:pPr marL="285750" indent="-285750">
              <a:buFont typeface="Arial" panose="020B0604020202020204" pitchFamily="34" charset="0"/>
              <a:buChar char="•"/>
            </a:pPr>
            <a:r>
              <a:rPr lang="en-US" sz="1600" dirty="0"/>
              <a:t> Hal </a:t>
            </a:r>
            <a:r>
              <a:rPr lang="en-US" sz="1600" dirty="0" err="1"/>
              <a:t>ini</a:t>
            </a:r>
            <a:r>
              <a:rPr lang="en-US" sz="1600" dirty="0"/>
              <a:t> </a:t>
            </a:r>
            <a:r>
              <a:rPr lang="en-US" sz="1600" dirty="0" err="1"/>
              <a:t>juga</a:t>
            </a:r>
            <a:r>
              <a:rPr lang="en-US" sz="1600" dirty="0"/>
              <a:t> </a:t>
            </a:r>
            <a:r>
              <a:rPr lang="en-US" sz="1600" dirty="0" err="1"/>
              <a:t>memberi</a:t>
            </a:r>
            <a:r>
              <a:rPr lang="en-US" sz="1600" dirty="0"/>
              <a:t> </a:t>
            </a:r>
            <a:r>
              <a:rPr lang="en-US" sz="1600" dirty="0" err="1"/>
              <a:t>keuntungan</a:t>
            </a:r>
            <a:r>
              <a:rPr lang="en-US" sz="1600" dirty="0"/>
              <a:t> </a:t>
            </a:r>
            <a:r>
              <a:rPr lang="en-US" sz="1600" dirty="0" err="1"/>
              <a:t>karena</a:t>
            </a:r>
            <a:r>
              <a:rPr lang="en-US" sz="1600" dirty="0"/>
              <a:t> </a:t>
            </a:r>
            <a:r>
              <a:rPr lang="en-US" sz="1600" dirty="0" err="1"/>
              <a:t>memungkinkan</a:t>
            </a:r>
            <a:r>
              <a:rPr lang="en-US" sz="1600" dirty="0"/>
              <a:t> </a:t>
            </a:r>
            <a:r>
              <a:rPr lang="en-US" sz="1600" dirty="0" err="1"/>
              <a:t>untuk</a:t>
            </a:r>
            <a:r>
              <a:rPr lang="en-US" sz="1600" dirty="0"/>
              <a:t> </a:t>
            </a:r>
            <a:r>
              <a:rPr lang="en-US" sz="1600" dirty="0" err="1"/>
              <a:t>memberi</a:t>
            </a:r>
            <a:r>
              <a:rPr lang="en-US" sz="1600" dirty="0"/>
              <a:t> </a:t>
            </a:r>
            <a:r>
              <a:rPr lang="en-US" sz="1600" dirty="0" err="1"/>
              <a:t>kode</a:t>
            </a:r>
            <a:r>
              <a:rPr lang="en-US" sz="1600" dirty="0"/>
              <a:t> </a:t>
            </a:r>
            <a:r>
              <a:rPr lang="en-US" sz="1600" dirty="0" err="1"/>
              <a:t>pada</a:t>
            </a:r>
            <a:r>
              <a:rPr lang="en-US" sz="1600" dirty="0"/>
              <a:t> </a:t>
            </a:r>
            <a:r>
              <a:rPr lang="en-US" sz="1600" dirty="0" err="1"/>
              <a:t>berbagai</a:t>
            </a:r>
            <a:r>
              <a:rPr lang="en-US" sz="1600" dirty="0"/>
              <a:t> </a:t>
            </a:r>
            <a:r>
              <a:rPr lang="en-US" sz="1600" dirty="0" err="1"/>
              <a:t>periode</a:t>
            </a:r>
            <a:r>
              <a:rPr lang="en-US" sz="1600" dirty="0"/>
              <a:t> </a:t>
            </a:r>
            <a:r>
              <a:rPr lang="en-US" sz="1600" dirty="0" err="1"/>
              <a:t>perilaku</a:t>
            </a:r>
            <a:r>
              <a:rPr lang="en-US" sz="1600" dirty="0"/>
              <a:t> (Wilkinson, 1995).</a:t>
            </a:r>
          </a:p>
        </p:txBody>
      </p:sp>
    </p:spTree>
    <p:extLst>
      <p:ext uri="{BB962C8B-B14F-4D97-AF65-F5344CB8AC3E}">
        <p14:creationId xmlns:p14="http://schemas.microsoft.com/office/powerpoint/2010/main" val="4016621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262033"/>
            <a:ext cx="7200800" cy="4524315"/>
          </a:xfrm>
          <a:prstGeom prst="rect">
            <a:avLst/>
          </a:prstGeom>
        </p:spPr>
        <p:txBody>
          <a:bodyPr wrap="square">
            <a:spAutoFit/>
          </a:bodyPr>
          <a:lstStyle/>
          <a:p>
            <a:r>
              <a:rPr lang="en-US" b="1" dirty="0"/>
              <a:t>4. Data </a:t>
            </a:r>
            <a:r>
              <a:rPr lang="en-US" b="1" dirty="0" err="1"/>
              <a:t>Frekuensi</a:t>
            </a:r>
            <a:endParaRPr lang="en-US" b="1" dirty="0"/>
          </a:p>
          <a:p>
            <a:endParaRPr lang="en-US" dirty="0"/>
          </a:p>
          <a:p>
            <a:pPr marL="285750" indent="-285750">
              <a:buFont typeface="Arial" panose="020B0604020202020204" pitchFamily="34" charset="0"/>
              <a:buChar char="•"/>
            </a:pPr>
            <a:r>
              <a:rPr lang="en-US" dirty="0"/>
              <a:t>Data </a:t>
            </a:r>
            <a:r>
              <a:rPr lang="en-US" dirty="0" err="1"/>
              <a:t>frekuensi</a:t>
            </a:r>
            <a:r>
              <a:rPr lang="en-US" dirty="0"/>
              <a:t> </a:t>
            </a:r>
            <a:r>
              <a:rPr lang="en-US" dirty="0" err="1"/>
              <a:t>diproleh</a:t>
            </a:r>
            <a:r>
              <a:rPr lang="en-US" dirty="0"/>
              <a:t> </a:t>
            </a:r>
            <a:r>
              <a:rPr lang="en-US" dirty="0" err="1"/>
              <a:t>dengan</a:t>
            </a:r>
            <a:r>
              <a:rPr lang="en-US" dirty="0"/>
              <a:t> </a:t>
            </a:r>
            <a:r>
              <a:rPr lang="en-US" dirty="0" err="1"/>
              <a:t>menghitung</a:t>
            </a:r>
            <a:r>
              <a:rPr lang="en-US" dirty="0"/>
              <a:t> </a:t>
            </a:r>
            <a:r>
              <a:rPr lang="en-US" dirty="0" err="1"/>
              <a:t>jumlah</a:t>
            </a:r>
            <a:r>
              <a:rPr lang="en-US" dirty="0"/>
              <a:t> </a:t>
            </a:r>
            <a:r>
              <a:rPr lang="en-US" dirty="0" err="1"/>
              <a:t>dari</a:t>
            </a:r>
            <a:r>
              <a:rPr lang="en-US" dirty="0"/>
              <a:t> </a:t>
            </a:r>
            <a:r>
              <a:rPr lang="en-US" dirty="0" err="1"/>
              <a:t>waktu</a:t>
            </a:r>
            <a:r>
              <a:rPr lang="en-US" dirty="0"/>
              <a:t> </a:t>
            </a:r>
            <a:r>
              <a:rPr lang="en-US" dirty="0" err="1"/>
              <a:t>terjadinya</a:t>
            </a:r>
            <a:r>
              <a:rPr lang="en-US" dirty="0"/>
              <a:t> </a:t>
            </a:r>
            <a:r>
              <a:rPr lang="en-US" dirty="0" err="1"/>
              <a:t>suatu</a:t>
            </a:r>
            <a:r>
              <a:rPr lang="en-US" dirty="0"/>
              <a:t> </a:t>
            </a:r>
            <a:r>
              <a:rPr lang="en-US" dirty="0" err="1"/>
              <a:t>perilaku</a:t>
            </a:r>
            <a:r>
              <a:rPr lang="en-US" dirty="0"/>
              <a:t> </a:t>
            </a:r>
            <a:r>
              <a:rPr lang="en-US" dirty="0" err="1"/>
              <a:t>selama</a:t>
            </a:r>
            <a:r>
              <a:rPr lang="en-US" dirty="0"/>
              <a:t> </a:t>
            </a:r>
            <a:r>
              <a:rPr lang="en-US" dirty="0" err="1"/>
              <a:t>periode</a:t>
            </a:r>
            <a:r>
              <a:rPr lang="en-US" dirty="0"/>
              <a:t> </a:t>
            </a:r>
            <a:r>
              <a:rPr lang="en-US" dirty="0" err="1"/>
              <a:t>observasi</a:t>
            </a:r>
            <a:r>
              <a:rPr lang="en-US" dirty="0"/>
              <a:t>. </a:t>
            </a:r>
          </a:p>
          <a:p>
            <a:pPr marL="285750" indent="-285750">
              <a:buFont typeface="Arial" panose="020B0604020202020204" pitchFamily="34" charset="0"/>
              <a:buChar char="•"/>
            </a:pPr>
            <a:r>
              <a:rPr lang="en-US" dirty="0"/>
              <a:t>Hal </a:t>
            </a:r>
            <a:r>
              <a:rPr lang="en-US" dirty="0" err="1"/>
              <a:t>ini</a:t>
            </a:r>
            <a:r>
              <a:rPr lang="en-US" dirty="0"/>
              <a:t> </a:t>
            </a:r>
            <a:r>
              <a:rPr lang="en-US" dirty="0" err="1"/>
              <a:t>dapat</a:t>
            </a:r>
            <a:r>
              <a:rPr lang="en-US" dirty="0"/>
              <a:t> </a:t>
            </a:r>
            <a:r>
              <a:rPr lang="en-US" dirty="0" err="1"/>
              <a:t>diwujudkan</a:t>
            </a:r>
            <a:r>
              <a:rPr lang="en-US" dirty="0"/>
              <a:t> </a:t>
            </a:r>
            <a:r>
              <a:rPr lang="en-US" dirty="0" err="1"/>
              <a:t>dalam</a:t>
            </a:r>
            <a:r>
              <a:rPr lang="en-US" dirty="0"/>
              <a:t> </a:t>
            </a:r>
            <a:r>
              <a:rPr lang="en-US" dirty="0" err="1"/>
              <a:t>bentuk</a:t>
            </a:r>
            <a:r>
              <a:rPr lang="en-US" dirty="0"/>
              <a:t> </a:t>
            </a:r>
            <a:r>
              <a:rPr lang="en-US" dirty="0" err="1"/>
              <a:t>satuan</a:t>
            </a:r>
            <a:r>
              <a:rPr lang="en-US" dirty="0"/>
              <a:t> </a:t>
            </a:r>
            <a:r>
              <a:rPr lang="en-US" dirty="0" err="1"/>
              <a:t>permenit</a:t>
            </a:r>
            <a:r>
              <a:rPr lang="en-US" dirty="0"/>
              <a:t>, </a:t>
            </a:r>
            <a:r>
              <a:rPr lang="en-US" dirty="0" err="1"/>
              <a:t>perjam</a:t>
            </a:r>
            <a:r>
              <a:rPr lang="en-US" dirty="0"/>
              <a:t>,  </a:t>
            </a:r>
            <a:r>
              <a:rPr lang="en-US" dirty="0" err="1"/>
              <a:t>atau</a:t>
            </a:r>
            <a:r>
              <a:rPr lang="en-US" dirty="0"/>
              <a:t> </a:t>
            </a:r>
            <a:r>
              <a:rPr lang="en-US" dirty="0" err="1"/>
              <a:t>perhari</a:t>
            </a:r>
            <a:r>
              <a:rPr lang="en-US" dirty="0"/>
              <a:t> </a:t>
            </a:r>
            <a:r>
              <a:rPr lang="en-US" dirty="0" err="1"/>
              <a:t>sehingga</a:t>
            </a:r>
            <a:r>
              <a:rPr lang="en-US" dirty="0"/>
              <a:t> </a:t>
            </a:r>
            <a:r>
              <a:rPr lang="en-US" dirty="0" err="1"/>
              <a:t>memungkinkan</a:t>
            </a:r>
            <a:r>
              <a:rPr lang="en-US" dirty="0"/>
              <a:t> </a:t>
            </a:r>
            <a:r>
              <a:rPr lang="en-US" dirty="0" err="1"/>
              <a:t>untuk</a:t>
            </a:r>
            <a:r>
              <a:rPr lang="en-US" dirty="0"/>
              <a:t> </a:t>
            </a:r>
            <a:r>
              <a:rPr lang="en-US" dirty="0" err="1"/>
              <a:t>membanding</a:t>
            </a:r>
            <a:r>
              <a:rPr lang="en-US" dirty="0"/>
              <a:t>-            </a:t>
            </a:r>
            <a:r>
              <a:rPr lang="en-US" dirty="0" err="1"/>
              <a:t>bandingkan</a:t>
            </a:r>
            <a:r>
              <a:rPr lang="en-US" dirty="0"/>
              <a:t> </a:t>
            </a:r>
            <a:r>
              <a:rPr lang="en-US" dirty="0" err="1"/>
              <a:t>antara</a:t>
            </a:r>
            <a:r>
              <a:rPr lang="en-US" dirty="0"/>
              <a:t> </a:t>
            </a:r>
            <a:r>
              <a:rPr lang="en-US" dirty="0" err="1"/>
              <a:t>satu</a:t>
            </a:r>
            <a:r>
              <a:rPr lang="en-US" dirty="0"/>
              <a:t> </a:t>
            </a:r>
            <a:r>
              <a:rPr lang="en-US" dirty="0" err="1"/>
              <a:t>periode</a:t>
            </a:r>
            <a:r>
              <a:rPr lang="en-US" dirty="0"/>
              <a:t> </a:t>
            </a:r>
            <a:r>
              <a:rPr lang="en-US" dirty="0" err="1"/>
              <a:t>observasi</a:t>
            </a:r>
            <a:r>
              <a:rPr lang="en-US" dirty="0"/>
              <a:t> </a:t>
            </a:r>
            <a:r>
              <a:rPr lang="en-US" dirty="0" err="1"/>
              <a:t>dengan</a:t>
            </a:r>
            <a:r>
              <a:rPr lang="en-US" dirty="0"/>
              <a:t> </a:t>
            </a:r>
            <a:r>
              <a:rPr lang="en-US" dirty="0" err="1"/>
              <a:t>periode</a:t>
            </a:r>
            <a:r>
              <a:rPr lang="en-US" dirty="0"/>
              <a:t>             </a:t>
            </a:r>
            <a:r>
              <a:rPr lang="en-US" dirty="0" err="1"/>
              <a:t>observasi</a:t>
            </a:r>
            <a:r>
              <a:rPr lang="en-US" dirty="0"/>
              <a:t> </a:t>
            </a:r>
            <a:r>
              <a:rPr lang="en-US" dirty="0" err="1"/>
              <a:t>lainnya</a:t>
            </a:r>
            <a:r>
              <a:rPr lang="en-US" dirty="0"/>
              <a:t> </a:t>
            </a:r>
            <a:r>
              <a:rPr lang="en-US" dirty="0" err="1"/>
              <a:t>dalam</a:t>
            </a:r>
            <a:r>
              <a:rPr lang="en-US" dirty="0"/>
              <a:t> </a:t>
            </a:r>
            <a:r>
              <a:rPr lang="en-US" dirty="0" err="1"/>
              <a:t>waktu</a:t>
            </a:r>
            <a:r>
              <a:rPr lang="en-US" dirty="0"/>
              <a:t> yang </a:t>
            </a:r>
            <a:r>
              <a:rPr lang="en-US" dirty="0" err="1"/>
              <a:t>berbeda</a:t>
            </a:r>
            <a:r>
              <a:rPr lang="en-US" dirty="0"/>
              <a:t>. </a:t>
            </a:r>
          </a:p>
          <a:p>
            <a:pPr marL="285750" indent="-285750">
              <a:buFont typeface="Arial" panose="020B0604020202020204" pitchFamily="34" charset="0"/>
              <a:buChar char="•"/>
            </a:pPr>
            <a:r>
              <a:rPr lang="en-US" dirty="0" err="1"/>
              <a:t>Pengukuran</a:t>
            </a:r>
            <a:r>
              <a:rPr lang="en-US" dirty="0"/>
              <a:t> </a:t>
            </a:r>
            <a:r>
              <a:rPr lang="en-US" dirty="0" err="1"/>
              <a:t>frekuensi</a:t>
            </a:r>
            <a:r>
              <a:rPr lang="en-US" dirty="0"/>
              <a:t> </a:t>
            </a:r>
            <a:r>
              <a:rPr lang="en-US" dirty="0" err="1"/>
              <a:t>dapat</a:t>
            </a:r>
            <a:r>
              <a:rPr lang="en-US" dirty="0"/>
              <a:t> </a:t>
            </a:r>
            <a:r>
              <a:rPr lang="en-US" dirty="0" err="1"/>
              <a:t>dicatat</a:t>
            </a:r>
            <a:r>
              <a:rPr lang="en-US" dirty="0"/>
              <a:t> </a:t>
            </a:r>
            <a:r>
              <a:rPr lang="en-US" dirty="0" err="1"/>
              <a:t>dengan</a:t>
            </a:r>
            <a:r>
              <a:rPr lang="en-US" dirty="0"/>
              <a:t> </a:t>
            </a:r>
            <a:r>
              <a:rPr lang="en-US" dirty="0" err="1"/>
              <a:t>alat</a:t>
            </a:r>
            <a:r>
              <a:rPr lang="en-US" dirty="0"/>
              <a:t> </a:t>
            </a:r>
            <a:r>
              <a:rPr lang="en-US" dirty="0" err="1"/>
              <a:t>penghitung</a:t>
            </a:r>
            <a:r>
              <a:rPr lang="en-US" dirty="0"/>
              <a:t>        </a:t>
            </a:r>
            <a:r>
              <a:rPr lang="en-US" dirty="0" err="1"/>
              <a:t>mekanik</a:t>
            </a:r>
            <a:r>
              <a:rPr lang="en-US" dirty="0"/>
              <a:t> </a:t>
            </a:r>
            <a:r>
              <a:rPr lang="en-US" dirty="0" err="1"/>
              <a:t>sederhana</a:t>
            </a:r>
            <a:r>
              <a:rPr lang="en-US" dirty="0"/>
              <a:t> </a:t>
            </a:r>
            <a:r>
              <a:rPr lang="en-US" dirty="0" err="1"/>
              <a:t>dan</a:t>
            </a:r>
            <a:r>
              <a:rPr lang="en-US" dirty="0"/>
              <a:t> </a:t>
            </a:r>
            <a:r>
              <a:rPr lang="en-US" dirty="0" err="1"/>
              <a:t>relatif</a:t>
            </a:r>
            <a:r>
              <a:rPr lang="en-US" dirty="0"/>
              <a:t> </a:t>
            </a:r>
            <a:r>
              <a:rPr lang="en-US" dirty="0" err="1"/>
              <a:t>mudah</a:t>
            </a:r>
            <a:r>
              <a:rPr lang="en-US" dirty="0"/>
              <a:t> </a:t>
            </a:r>
            <a:r>
              <a:rPr lang="en-US" dirty="0" err="1"/>
              <a:t>dilakukan</a:t>
            </a:r>
            <a:r>
              <a:rPr lang="en-US" dirty="0"/>
              <a:t> </a:t>
            </a:r>
            <a:r>
              <a:rPr lang="en-US" dirty="0" err="1"/>
              <a:t>terutama</a:t>
            </a:r>
            <a:r>
              <a:rPr lang="en-US" dirty="0"/>
              <a:t> </a:t>
            </a:r>
            <a:r>
              <a:rPr lang="en-US" dirty="0" err="1"/>
              <a:t>karena</a:t>
            </a:r>
            <a:r>
              <a:rPr lang="en-US" dirty="0"/>
              <a:t> </a:t>
            </a:r>
            <a:r>
              <a:rPr lang="en-US" dirty="0" err="1"/>
              <a:t>kita</a:t>
            </a:r>
            <a:r>
              <a:rPr lang="en-US" dirty="0"/>
              <a:t> </a:t>
            </a:r>
            <a:r>
              <a:rPr lang="en-US" dirty="0" err="1"/>
              <a:t>memiliki</a:t>
            </a:r>
            <a:r>
              <a:rPr lang="en-US" dirty="0"/>
              <a:t> </a:t>
            </a:r>
            <a:r>
              <a:rPr lang="en-US" dirty="0" err="1"/>
              <a:t>definisi</a:t>
            </a:r>
            <a:r>
              <a:rPr lang="en-US" dirty="0"/>
              <a:t> yang </a:t>
            </a:r>
            <a:r>
              <a:rPr lang="en-US" dirty="0" err="1"/>
              <a:t>jelas</a:t>
            </a:r>
            <a:r>
              <a:rPr lang="en-US" dirty="0"/>
              <a:t> </a:t>
            </a:r>
            <a:r>
              <a:rPr lang="en-US" dirty="0" err="1"/>
              <a:t>dan</a:t>
            </a:r>
            <a:r>
              <a:rPr lang="en-US" dirty="0"/>
              <a:t> </a:t>
            </a:r>
            <a:r>
              <a:rPr lang="en-US" dirty="0" err="1"/>
              <a:t>tidak</a:t>
            </a:r>
            <a:r>
              <a:rPr lang="en-US" dirty="0"/>
              <a:t> </a:t>
            </a:r>
            <a:r>
              <a:rPr lang="en-US" dirty="0" err="1"/>
              <a:t>ambigu</a:t>
            </a:r>
            <a:r>
              <a:rPr lang="en-US" dirty="0"/>
              <a:t>. </a:t>
            </a:r>
          </a:p>
          <a:p>
            <a:pPr marL="285750" indent="-285750">
              <a:buFont typeface="Arial" panose="020B0604020202020204" pitchFamily="34" charset="0"/>
              <a:buChar char="•"/>
            </a:pPr>
            <a:r>
              <a:rPr lang="en-US" dirty="0" err="1"/>
              <a:t>Jika</a:t>
            </a:r>
            <a:r>
              <a:rPr lang="en-US" dirty="0"/>
              <a:t> </a:t>
            </a:r>
            <a:r>
              <a:rPr lang="en-US" dirty="0" err="1"/>
              <a:t>kita</a:t>
            </a:r>
            <a:r>
              <a:rPr lang="en-US" dirty="0"/>
              <a:t> </a:t>
            </a:r>
            <a:r>
              <a:rPr lang="en-US" dirty="0" err="1"/>
              <a:t>tidak</a:t>
            </a:r>
            <a:r>
              <a:rPr lang="en-US" dirty="0"/>
              <a:t> </a:t>
            </a:r>
            <a:r>
              <a:rPr lang="en-US" dirty="0" err="1"/>
              <a:t>dapat</a:t>
            </a:r>
            <a:r>
              <a:rPr lang="en-US" dirty="0"/>
              <a:t> </a:t>
            </a:r>
            <a:r>
              <a:rPr lang="en-US" dirty="0" err="1"/>
              <a:t>mengidentifikasi</a:t>
            </a:r>
            <a:r>
              <a:rPr lang="en-US" dirty="0"/>
              <a:t> </a:t>
            </a:r>
            <a:r>
              <a:rPr lang="en-US" dirty="0" err="1"/>
              <a:t>ketika</a:t>
            </a:r>
            <a:r>
              <a:rPr lang="en-US" dirty="0"/>
              <a:t> </a:t>
            </a:r>
            <a:r>
              <a:rPr lang="en-US" dirty="0" err="1"/>
              <a:t>suatu</a:t>
            </a:r>
            <a:r>
              <a:rPr lang="en-US" dirty="0"/>
              <a:t> </a:t>
            </a:r>
            <a:r>
              <a:rPr lang="en-US" dirty="0" err="1"/>
              <a:t>perilaku</a:t>
            </a:r>
            <a:r>
              <a:rPr lang="en-US" dirty="0"/>
              <a:t> </a:t>
            </a:r>
            <a:r>
              <a:rPr lang="en-US" dirty="0" err="1"/>
              <a:t>dimulai</a:t>
            </a:r>
            <a:r>
              <a:rPr lang="en-US" dirty="0"/>
              <a:t>, </a:t>
            </a:r>
            <a:r>
              <a:rPr lang="en-US" dirty="0" err="1"/>
              <a:t>maka</a:t>
            </a:r>
            <a:r>
              <a:rPr lang="en-US" dirty="0"/>
              <a:t> </a:t>
            </a:r>
            <a:r>
              <a:rPr lang="en-US" dirty="0" err="1"/>
              <a:t>kita</a:t>
            </a:r>
            <a:r>
              <a:rPr lang="en-US" dirty="0"/>
              <a:t> </a:t>
            </a:r>
            <a:r>
              <a:rPr lang="en-US" dirty="0" err="1"/>
              <a:t>tidak</a:t>
            </a:r>
            <a:r>
              <a:rPr lang="en-US" dirty="0"/>
              <a:t> </a:t>
            </a:r>
            <a:r>
              <a:rPr lang="en-US" dirty="0" err="1"/>
              <a:t>dapat</a:t>
            </a:r>
            <a:r>
              <a:rPr lang="en-US" dirty="0"/>
              <a:t> </a:t>
            </a:r>
            <a:r>
              <a:rPr lang="en-US" dirty="0" err="1"/>
              <a:t>mengkodekannya</a:t>
            </a:r>
            <a:r>
              <a:rPr lang="en-US" dirty="0"/>
              <a:t> </a:t>
            </a:r>
            <a:r>
              <a:rPr lang="en-US" dirty="0" err="1"/>
              <a:t>secara</a:t>
            </a:r>
            <a:r>
              <a:rPr lang="en-US" dirty="0"/>
              <a:t> </a:t>
            </a:r>
            <a:r>
              <a:rPr lang="en-US" dirty="0" err="1"/>
              <a:t>reliabel</a:t>
            </a:r>
            <a:endParaRPr lang="en-US" dirty="0"/>
          </a:p>
          <a:p>
            <a:pPr marL="285750" indent="-285750">
              <a:buFont typeface="Arial" panose="020B0604020202020204" pitchFamily="34" charset="0"/>
              <a:buChar char="•"/>
            </a:pPr>
            <a:r>
              <a:rPr lang="en-US" dirty="0"/>
              <a:t>Akan </a:t>
            </a:r>
            <a:r>
              <a:rPr lang="en-US" dirty="0" err="1"/>
              <a:t>tetapi</a:t>
            </a:r>
            <a:r>
              <a:rPr lang="en-US" dirty="0"/>
              <a:t>, </a:t>
            </a:r>
            <a:r>
              <a:rPr lang="en-US" dirty="0" err="1"/>
              <a:t>pengukuran</a:t>
            </a:r>
            <a:r>
              <a:rPr lang="en-US" dirty="0"/>
              <a:t> </a:t>
            </a:r>
            <a:r>
              <a:rPr lang="en-US" dirty="0" err="1"/>
              <a:t>frekuensi</a:t>
            </a:r>
            <a:r>
              <a:rPr lang="en-US" dirty="0"/>
              <a:t> </a:t>
            </a:r>
            <a:r>
              <a:rPr lang="en-US" dirty="0" err="1"/>
              <a:t>tidak</a:t>
            </a:r>
            <a:r>
              <a:rPr lang="en-US" dirty="0"/>
              <a:t> </a:t>
            </a:r>
            <a:r>
              <a:rPr lang="en-US" dirty="0" err="1"/>
              <a:t>dapat</a:t>
            </a:r>
            <a:r>
              <a:rPr lang="en-US" dirty="0"/>
              <a:t> </a:t>
            </a:r>
            <a:r>
              <a:rPr lang="en-US" dirty="0" err="1"/>
              <a:t>memberi</a:t>
            </a:r>
            <a:r>
              <a:rPr lang="en-US" dirty="0"/>
              <a:t> </a:t>
            </a:r>
            <a:r>
              <a:rPr lang="en-US" dirty="0" err="1"/>
              <a:t>informasi</a:t>
            </a:r>
            <a:r>
              <a:rPr lang="en-US" dirty="0"/>
              <a:t> </a:t>
            </a:r>
            <a:r>
              <a:rPr lang="en-US" dirty="0" err="1"/>
              <a:t>mengenai</a:t>
            </a:r>
            <a:r>
              <a:rPr lang="en-US" dirty="0"/>
              <a:t> </a:t>
            </a:r>
            <a:r>
              <a:rPr lang="en-US" dirty="0" err="1"/>
              <a:t>durasi</a:t>
            </a:r>
            <a:r>
              <a:rPr lang="en-US" dirty="0"/>
              <a:t>, </a:t>
            </a:r>
            <a:r>
              <a:rPr lang="en-US" dirty="0" err="1"/>
              <a:t>indetifikasi</a:t>
            </a:r>
            <a:r>
              <a:rPr lang="en-US" dirty="0"/>
              <a:t> </a:t>
            </a:r>
            <a:r>
              <a:rPr lang="en-US" dirty="0" err="1"/>
              <a:t>maupun</a:t>
            </a:r>
            <a:r>
              <a:rPr lang="en-US" dirty="0"/>
              <a:t> </a:t>
            </a:r>
            <a:r>
              <a:rPr lang="en-US" dirty="0" err="1"/>
              <a:t>kualitas</a:t>
            </a:r>
            <a:r>
              <a:rPr lang="en-US" dirty="0"/>
              <a:t> </a:t>
            </a:r>
            <a:r>
              <a:rPr lang="en-US" dirty="0" err="1"/>
              <a:t>dari</a:t>
            </a:r>
            <a:r>
              <a:rPr lang="en-US" dirty="0"/>
              <a:t> </a:t>
            </a:r>
            <a:r>
              <a:rPr lang="en-US" dirty="0" err="1"/>
              <a:t>perilaku</a:t>
            </a:r>
            <a:r>
              <a:rPr lang="en-US" dirty="0"/>
              <a:t>            (Wilkinson, 1995).</a:t>
            </a:r>
          </a:p>
        </p:txBody>
      </p:sp>
    </p:spTree>
    <p:extLst>
      <p:ext uri="{BB962C8B-B14F-4D97-AF65-F5344CB8AC3E}">
        <p14:creationId xmlns:p14="http://schemas.microsoft.com/office/powerpoint/2010/main" val="2779175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6557" y="262031"/>
            <a:ext cx="7417021" cy="4278094"/>
          </a:xfrm>
          <a:prstGeom prst="rect">
            <a:avLst/>
          </a:prstGeom>
        </p:spPr>
        <p:txBody>
          <a:bodyPr wrap="square">
            <a:spAutoFit/>
          </a:bodyPr>
          <a:lstStyle/>
          <a:p>
            <a:r>
              <a:rPr lang="id-ID" sz="1600" b="1" dirty="0"/>
              <a:t>5. Durasi </a:t>
            </a:r>
            <a:endParaRPr lang="en-US" sz="1600" b="1" dirty="0"/>
          </a:p>
          <a:p>
            <a:endParaRPr lang="en-US" sz="1600" b="1" dirty="0"/>
          </a:p>
          <a:p>
            <a:pPr marL="285750" indent="-285750">
              <a:buFont typeface="Arial" panose="020B0604020202020204" pitchFamily="34" charset="0"/>
              <a:buChar char="•"/>
            </a:pPr>
            <a:r>
              <a:rPr lang="id-ID" sz="1600" dirty="0"/>
              <a:t>Ketika suatu perilaku terjadi dalam rangkaian waktu yang lebih</a:t>
            </a:r>
            <a:r>
              <a:rPr lang="en-US" sz="1600" dirty="0"/>
              <a:t> </a:t>
            </a:r>
            <a:r>
              <a:rPr lang="id-ID" sz="1600" dirty="0"/>
              <a:t>panjang, </a:t>
            </a:r>
            <a:r>
              <a:rPr lang="en-US" sz="1600" dirty="0"/>
              <a:t>      </a:t>
            </a:r>
            <a:r>
              <a:rPr lang="id-ID" sz="1600" dirty="0"/>
              <a:t>seperti misalnya respon terhadap pertanyaan-pertanyaan atau perilaku</a:t>
            </a:r>
            <a:r>
              <a:rPr lang="en-US" sz="1600" dirty="0"/>
              <a:t>         </a:t>
            </a:r>
            <a:r>
              <a:rPr lang="id-ID" sz="1600" dirty="0"/>
              <a:t> ‘gugup’ seperti menarik-narik rambut, maka hal itu akan lebih baik jika </a:t>
            </a:r>
            <a:r>
              <a:rPr lang="en-US" sz="1600" dirty="0"/>
              <a:t>        </a:t>
            </a:r>
            <a:r>
              <a:rPr lang="id-ID" sz="1600" dirty="0"/>
              <a:t>menggunakan pengukuran durasi. </a:t>
            </a:r>
            <a:endParaRPr lang="en-US" sz="1600" dirty="0"/>
          </a:p>
          <a:p>
            <a:pPr marL="285750" indent="-285750">
              <a:buFont typeface="Arial" panose="020B0604020202020204" pitchFamily="34" charset="0"/>
              <a:buChar char="•"/>
            </a:pPr>
            <a:r>
              <a:rPr lang="id-ID" sz="1600" dirty="0"/>
              <a:t>Seperti halnya frekuensi, kita harus dapat mengatakan kapan suatu perilaku dimulai da11 kapan perilaku itu berhenti.Respor1 pengukuran durasi dapat</a:t>
            </a:r>
            <a:r>
              <a:rPr lang="en-US" sz="1600" dirty="0"/>
              <a:t>   </a:t>
            </a:r>
            <a:r>
              <a:rPr lang="id-ID" sz="1600" dirty="0"/>
              <a:t> ditransformasikan ke dalam data frekuensi, presentasi dari total waktu dan </a:t>
            </a:r>
            <a:r>
              <a:rPr lang="en-US" sz="1600" dirty="0"/>
              <a:t>      </a:t>
            </a:r>
            <a:r>
              <a:rPr lang="id-ID" sz="1600" dirty="0"/>
              <a:t>rata-rata lamanya respon tersebut. </a:t>
            </a:r>
            <a:endParaRPr lang="en-US" sz="1600" dirty="0"/>
          </a:p>
          <a:p>
            <a:pPr marL="285750" indent="-285750">
              <a:buFont typeface="Arial" panose="020B0604020202020204" pitchFamily="34" charset="0"/>
              <a:buChar char="•"/>
            </a:pPr>
            <a:r>
              <a:rPr lang="id-ID" sz="1600" dirty="0"/>
              <a:t>Sebagai tambahan dari pengukuran terhadap durasi dan respon itu sendiri,</a:t>
            </a:r>
            <a:r>
              <a:rPr lang="en-US" sz="1600" dirty="0"/>
              <a:t> </a:t>
            </a:r>
            <a:r>
              <a:rPr lang="id-ID" sz="1600" dirty="0"/>
              <a:t> kita dapat juga mengukur waktu antara stimulus spesifik dengan respon atau disebut juga periode ‘laten’. </a:t>
            </a:r>
            <a:endParaRPr lang="en-US" sz="1600" dirty="0"/>
          </a:p>
          <a:p>
            <a:pPr marL="285750" indent="-285750">
              <a:buFont typeface="Arial" panose="020B0604020202020204" pitchFamily="34" charset="0"/>
              <a:buChar char="•"/>
            </a:pPr>
            <a:r>
              <a:rPr lang="id-ID" sz="1600" dirty="0"/>
              <a:t>Sebagai contoh, waktu antara akhir dari suatu pertanyaan dan awal suatu </a:t>
            </a:r>
            <a:r>
              <a:rPr lang="en-US" sz="1600" dirty="0"/>
              <a:t>    </a:t>
            </a:r>
            <a:r>
              <a:rPr lang="id-ID" sz="1600" dirty="0"/>
              <a:t>respon, atau disebut juga waktu antar respon (inter-response time).</a:t>
            </a:r>
            <a:endParaRPr lang="en-US" sz="1600" dirty="0"/>
          </a:p>
          <a:p>
            <a:pPr marL="285750" indent="-285750">
              <a:buFont typeface="Arial" panose="020B0604020202020204" pitchFamily="34" charset="0"/>
              <a:buChar char="•"/>
            </a:pPr>
            <a:r>
              <a:rPr lang="id-ID" sz="1600" dirty="0"/>
              <a:t>Pengukur waktu (stop watch) atau jam pada videotape dapat digunakan </a:t>
            </a:r>
            <a:r>
              <a:rPr lang="en-US" sz="1600" dirty="0"/>
              <a:t>       </a:t>
            </a:r>
            <a:r>
              <a:rPr lang="id-ID" sz="1600" dirty="0"/>
              <a:t>untuk mengukur durasi waktu (Wilkinson, 1995). </a:t>
            </a:r>
            <a:endParaRPr lang="en-US" sz="1600" dirty="0"/>
          </a:p>
        </p:txBody>
      </p:sp>
    </p:spTree>
    <p:extLst>
      <p:ext uri="{BB962C8B-B14F-4D97-AF65-F5344CB8AC3E}">
        <p14:creationId xmlns:p14="http://schemas.microsoft.com/office/powerpoint/2010/main" val="4212214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6675" y="123478"/>
            <a:ext cx="7363072" cy="4832092"/>
          </a:xfrm>
          <a:prstGeom prst="rect">
            <a:avLst/>
          </a:prstGeom>
        </p:spPr>
        <p:txBody>
          <a:bodyPr wrap="square">
            <a:spAutoFit/>
          </a:bodyPr>
          <a:lstStyle/>
          <a:p>
            <a:r>
              <a:rPr lang="id-ID" sz="1400" b="1" dirty="0"/>
              <a:t>6. Pencatatan Interval </a:t>
            </a:r>
            <a:endParaRPr lang="en-US" sz="1400" b="1" dirty="0"/>
          </a:p>
          <a:p>
            <a:endParaRPr lang="en-US" sz="1400" b="1" dirty="0"/>
          </a:p>
          <a:p>
            <a:pPr marL="285750" indent="-285750">
              <a:buFont typeface="Arial" panose="020B0604020202020204" pitchFamily="34" charset="0"/>
              <a:buChar char="•"/>
            </a:pPr>
            <a:r>
              <a:rPr lang="id-ID" sz="1400" dirty="0"/>
              <a:t>Pengukuran dengan frekuensi dan durasi sering kali tidak memberi informasi tentang </a:t>
            </a:r>
            <a:r>
              <a:rPr lang="en-US" sz="1400" dirty="0"/>
              <a:t>  </a:t>
            </a:r>
            <a:r>
              <a:rPr lang="id-ID" sz="1400" dirty="0"/>
              <a:t>kapan kejadian tersebut terjadi kecuali jika kita merekam atau mencatat waktu yang </a:t>
            </a:r>
            <a:r>
              <a:rPr lang="en-US" sz="1400" dirty="0"/>
              <a:t>    </a:t>
            </a:r>
            <a:r>
              <a:rPr lang="id-ID" sz="1400" dirty="0"/>
              <a:t>berlalu selama dan antara respons-respons.</a:t>
            </a:r>
            <a:endParaRPr lang="en-US" sz="1400" dirty="0"/>
          </a:p>
          <a:p>
            <a:pPr marL="285750" indent="-285750">
              <a:buFont typeface="Arial" panose="020B0604020202020204" pitchFamily="34" charset="0"/>
              <a:buChar char="•"/>
            </a:pPr>
            <a:r>
              <a:rPr lang="id-ID" sz="1400" dirty="0"/>
              <a:t>Salah satu cara untuk melakukannya adalah dengan menggunakan sistem intervalrecording (perekaman interval). Dengan cara ini, periode observasi dibagi ke dalam interval waktu yang relatif singkat, katakanlah 10 detik, yang diindikasikan melalui alat seperti </a:t>
            </a:r>
            <a:r>
              <a:rPr lang="en-US" sz="1400" dirty="0"/>
              <a:t>   </a:t>
            </a:r>
            <a:r>
              <a:rPr lang="id-ID" sz="1400" dirty="0"/>
              <a:t>alarm. </a:t>
            </a:r>
            <a:endParaRPr lang="en-US" sz="1400" dirty="0"/>
          </a:p>
          <a:p>
            <a:pPr marL="285750" indent="-285750">
              <a:buFont typeface="Arial" panose="020B0604020202020204" pitchFamily="34" charset="0"/>
              <a:buChar char="•"/>
            </a:pPr>
            <a:r>
              <a:rPr lang="id-ID" sz="1400" dirty="0"/>
              <a:t>Dalam pencatatan keseluruhan (whole interval), perilaku dicatat hanya jika hal itu </a:t>
            </a:r>
            <a:r>
              <a:rPr lang="en-US" sz="1400" dirty="0"/>
              <a:t>         </a:t>
            </a:r>
            <a:r>
              <a:rPr lang="id-ID" sz="1400" dirty="0"/>
              <a:t>terjadi selama inteval pengamatan; dan dalam partial interval jika perilaku terjadi selama suatu bagian dari interval.</a:t>
            </a:r>
            <a:endParaRPr lang="en-US" sz="1400" dirty="0"/>
          </a:p>
          <a:p>
            <a:pPr marL="285750" indent="-285750">
              <a:buFont typeface="Arial" panose="020B0604020202020204" pitchFamily="34" charset="0"/>
              <a:buChar char="•"/>
            </a:pPr>
            <a:r>
              <a:rPr lang="id-ID" sz="1400" dirty="0"/>
              <a:t>Frequency within interval (frekuensi diantara interval) adalah dimana perilaku terjadi di dalam setiap interval dihitung; dan dalam momentary timesampling, perilaku dicatat </a:t>
            </a:r>
            <a:r>
              <a:rPr lang="en-US" sz="1400" dirty="0"/>
              <a:t>     </a:t>
            </a:r>
            <a:r>
              <a:rPr lang="id-ID" sz="1400" dirty="0"/>
              <a:t>hanya jika hal itu terjadi dalam momen khusus dalam interval, biasanya pada awal</a:t>
            </a:r>
            <a:r>
              <a:rPr lang="en-US" sz="1400" dirty="0"/>
              <a:t> </a:t>
            </a:r>
            <a:r>
              <a:rPr lang="id-ID" sz="1400" dirty="0"/>
              <a:t>atau akhir (Wilkinson, 1995).  </a:t>
            </a:r>
            <a:endParaRPr lang="en-US" sz="1400" dirty="0"/>
          </a:p>
          <a:p>
            <a:pPr marL="285750" indent="-285750">
              <a:buFont typeface="Arial" panose="020B0604020202020204" pitchFamily="34" charset="0"/>
              <a:buChar char="•"/>
            </a:pPr>
            <a:r>
              <a:rPr lang="id-ID" sz="1400" dirty="0"/>
              <a:t>Ada beberapa keuntungan dengan sistem pencatatan interval ini, yaitu dapat</a:t>
            </a:r>
            <a:r>
              <a:rPr lang="en-US" sz="1400" dirty="0"/>
              <a:t>               </a:t>
            </a:r>
            <a:r>
              <a:rPr lang="id-ID" sz="1400" dirty="0"/>
              <a:t> menambahkan gagasan mengenai rangkaian perilaku yang terjadi, memungkinkan </a:t>
            </a:r>
            <a:r>
              <a:rPr lang="en-US" sz="1400" dirty="0"/>
              <a:t>      </a:t>
            </a:r>
            <a:r>
              <a:rPr lang="id-ID" sz="1400" dirty="0"/>
              <a:t>untuk mengobservasi beberapa perilaku dalam waktu yang sama, dan dapat digunakan untuk mencatat perilaku-perilakuyang tidak jelas kapan munculnya atau berakhirnya; </a:t>
            </a:r>
            <a:r>
              <a:rPr lang="en-US" sz="1400" dirty="0"/>
              <a:t>   </a:t>
            </a:r>
            <a:r>
              <a:rPr lang="id-ID" sz="1400" dirty="0"/>
              <a:t>seperti misalnya gerakan-gerakan kepala dan bagian tubuh atas yang sering terjadi </a:t>
            </a:r>
            <a:r>
              <a:rPr lang="en-US" sz="1400" dirty="0"/>
              <a:t>     </a:t>
            </a:r>
            <a:r>
              <a:rPr lang="id-ID" sz="1400" dirty="0"/>
              <a:t>selama percakapan . </a:t>
            </a:r>
            <a:endParaRPr lang="en-US" sz="1400" dirty="0"/>
          </a:p>
        </p:txBody>
      </p:sp>
    </p:spTree>
    <p:extLst>
      <p:ext uri="{BB962C8B-B14F-4D97-AF65-F5344CB8AC3E}">
        <p14:creationId xmlns:p14="http://schemas.microsoft.com/office/powerpoint/2010/main" val="901976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339502"/>
            <a:ext cx="7056784" cy="2862322"/>
          </a:xfrm>
          <a:prstGeom prst="rect">
            <a:avLst/>
          </a:prstGeom>
        </p:spPr>
        <p:txBody>
          <a:bodyPr wrap="square">
            <a:spAutoFit/>
          </a:bodyPr>
          <a:lstStyle/>
          <a:p>
            <a:r>
              <a:rPr lang="en-US" b="1" dirty="0"/>
              <a:t>7 Ranting</a:t>
            </a:r>
          </a:p>
          <a:p>
            <a:endParaRPr lang="en-US" b="1" dirty="0"/>
          </a:p>
          <a:p>
            <a:pPr marL="285750" indent="-285750">
              <a:buFont typeface="Arial" panose="020B0604020202020204" pitchFamily="34" charset="0"/>
              <a:buChar char="•"/>
            </a:pPr>
            <a:r>
              <a:rPr lang="en-US" dirty="0"/>
              <a:t>Observer </a:t>
            </a:r>
            <a:r>
              <a:rPr lang="en-US" dirty="0" err="1"/>
              <a:t>hanya</a:t>
            </a:r>
            <a:r>
              <a:rPr lang="en-US" dirty="0"/>
              <a:t> </a:t>
            </a:r>
            <a:r>
              <a:rPr lang="en-US" dirty="0" err="1"/>
              <a:t>membuat</a:t>
            </a:r>
            <a:r>
              <a:rPr lang="en-US" dirty="0"/>
              <a:t> </a:t>
            </a:r>
            <a:r>
              <a:rPr lang="en-US" dirty="0" err="1"/>
              <a:t>penilaian</a:t>
            </a:r>
            <a:r>
              <a:rPr lang="en-US" dirty="0"/>
              <a:t> </a:t>
            </a:r>
            <a:r>
              <a:rPr lang="en-US" dirty="0" err="1"/>
              <a:t>apakah</a:t>
            </a:r>
            <a:r>
              <a:rPr lang="en-US" dirty="0"/>
              <a:t> </a:t>
            </a:r>
            <a:r>
              <a:rPr lang="en-US" dirty="0" err="1"/>
              <a:t>suatu</a:t>
            </a:r>
            <a:r>
              <a:rPr lang="en-US" dirty="0"/>
              <a:t> </a:t>
            </a:r>
            <a:r>
              <a:rPr lang="en-US" dirty="0" err="1"/>
              <a:t>perilaku</a:t>
            </a:r>
            <a:r>
              <a:rPr lang="en-US" dirty="0"/>
              <a:t>          </a:t>
            </a:r>
            <a:r>
              <a:rPr lang="en-US" dirty="0" err="1"/>
              <a:t>tertentu</a:t>
            </a:r>
            <a:r>
              <a:rPr lang="en-US" dirty="0"/>
              <a:t> </a:t>
            </a:r>
            <a:r>
              <a:rPr lang="en-US" dirty="0" err="1"/>
              <a:t>termasuk</a:t>
            </a:r>
            <a:r>
              <a:rPr lang="en-US" dirty="0"/>
              <a:t> </a:t>
            </a:r>
            <a:r>
              <a:rPr lang="en-US" dirty="0" err="1"/>
              <a:t>dalam</a:t>
            </a:r>
            <a:r>
              <a:rPr lang="en-US" dirty="0"/>
              <a:t> </a:t>
            </a:r>
            <a:r>
              <a:rPr lang="en-US" dirty="0" err="1"/>
              <a:t>kategori</a:t>
            </a:r>
            <a:r>
              <a:rPr lang="en-US" dirty="0"/>
              <a:t> yang </a:t>
            </a:r>
            <a:r>
              <a:rPr lang="en-US" dirty="0" err="1"/>
              <a:t>telah</a:t>
            </a:r>
            <a:r>
              <a:rPr lang="en-US" dirty="0"/>
              <a:t> </a:t>
            </a:r>
            <a:r>
              <a:rPr lang="en-US" dirty="0" err="1"/>
              <a:t>ditentukan</a:t>
            </a:r>
            <a:r>
              <a:rPr lang="en-US" dirty="0"/>
              <a:t> </a:t>
            </a:r>
            <a:r>
              <a:rPr lang="en-US" dirty="0" err="1"/>
              <a:t>atau</a:t>
            </a:r>
            <a:r>
              <a:rPr lang="en-US" dirty="0"/>
              <a:t>       </a:t>
            </a:r>
            <a:r>
              <a:rPr lang="en-US" dirty="0" err="1"/>
              <a:t>tidak</a:t>
            </a:r>
            <a:r>
              <a:rPr lang="en-US" dirty="0"/>
              <a:t>, </a:t>
            </a:r>
            <a:r>
              <a:rPr lang="en-US" dirty="0" err="1"/>
              <a:t>sedangkan</a:t>
            </a:r>
            <a:r>
              <a:rPr lang="en-US" dirty="0"/>
              <a:t> rating </a:t>
            </a:r>
            <a:r>
              <a:rPr lang="en-US" dirty="0" err="1"/>
              <a:t>membutuhkan</a:t>
            </a:r>
            <a:r>
              <a:rPr lang="en-US" dirty="0"/>
              <a:t> </a:t>
            </a:r>
            <a:r>
              <a:rPr lang="en-US" dirty="0" err="1"/>
              <a:t>kemampuan</a:t>
            </a:r>
            <a:r>
              <a:rPr lang="en-US" dirty="0"/>
              <a:t> observer     </a:t>
            </a:r>
            <a:r>
              <a:rPr lang="en-US" dirty="0" err="1"/>
              <a:t>untuk</a:t>
            </a:r>
            <a:r>
              <a:rPr lang="en-US" dirty="0"/>
              <a:t> </a:t>
            </a:r>
            <a:r>
              <a:rPr lang="en-US" dirty="0" err="1"/>
              <a:t>melakukan</a:t>
            </a:r>
            <a:r>
              <a:rPr lang="en-US" dirty="0"/>
              <a:t> </a:t>
            </a:r>
            <a:r>
              <a:rPr lang="en-US" dirty="0" err="1"/>
              <a:t>evaluasi</a:t>
            </a:r>
            <a:r>
              <a:rPr lang="en-US" dirty="0"/>
              <a:t> </a:t>
            </a:r>
            <a:r>
              <a:rPr lang="en-US" dirty="0" err="1"/>
              <a:t>subjektif</a:t>
            </a:r>
            <a:r>
              <a:rPr lang="en-US" dirty="0"/>
              <a:t> </a:t>
            </a:r>
            <a:r>
              <a:rPr lang="en-US" dirty="0" err="1"/>
              <a:t>mengenai</a:t>
            </a:r>
            <a:r>
              <a:rPr lang="en-US" dirty="0"/>
              <a:t> </a:t>
            </a:r>
            <a:r>
              <a:rPr lang="en-US" dirty="0" err="1"/>
              <a:t>perilaku</a:t>
            </a:r>
            <a:r>
              <a:rPr lang="en-US" dirty="0"/>
              <a:t> yang       </a:t>
            </a:r>
            <a:r>
              <a:rPr lang="en-US" dirty="0" err="1"/>
              <a:t>dianalisi</a:t>
            </a:r>
            <a:r>
              <a:rPr lang="en-US" dirty="0"/>
              <a:t>. </a:t>
            </a:r>
          </a:p>
          <a:p>
            <a:pPr marL="285750" indent="-285750">
              <a:buFont typeface="Arial" panose="020B0604020202020204" pitchFamily="34" charset="0"/>
              <a:buChar char="•"/>
            </a:pPr>
            <a:r>
              <a:rPr lang="en-US" dirty="0"/>
              <a:t>Ada </a:t>
            </a:r>
            <a:r>
              <a:rPr lang="en-US" dirty="0" err="1"/>
              <a:t>sejumlah</a:t>
            </a:r>
            <a:r>
              <a:rPr lang="en-US" dirty="0"/>
              <a:t> </a:t>
            </a:r>
            <a:r>
              <a:rPr lang="en-US" dirty="0" err="1"/>
              <a:t>cara</a:t>
            </a:r>
            <a:r>
              <a:rPr lang="en-US" dirty="0"/>
              <a:t> </a:t>
            </a:r>
            <a:r>
              <a:rPr lang="en-US" dirty="0" err="1"/>
              <a:t>untuk</a:t>
            </a:r>
            <a:r>
              <a:rPr lang="en-US" dirty="0"/>
              <a:t> </a:t>
            </a:r>
            <a:r>
              <a:rPr lang="en-US" dirty="0" err="1"/>
              <a:t>mengurangi</a:t>
            </a:r>
            <a:r>
              <a:rPr lang="en-US" dirty="0"/>
              <a:t> </a:t>
            </a:r>
            <a:r>
              <a:rPr lang="en-US" dirty="0" err="1"/>
              <a:t>subjektivitas</a:t>
            </a:r>
            <a:r>
              <a:rPr lang="en-US" dirty="0"/>
              <a:t> </a:t>
            </a:r>
            <a:r>
              <a:rPr lang="en-US" dirty="0" err="1"/>
              <a:t>dari</a:t>
            </a:r>
            <a:r>
              <a:rPr lang="en-US" dirty="0"/>
              <a:t> rating,    </a:t>
            </a:r>
            <a:r>
              <a:rPr lang="en-US" dirty="0" err="1"/>
              <a:t>yaitu</a:t>
            </a:r>
            <a:r>
              <a:rPr lang="en-US" dirty="0"/>
              <a:t> </a:t>
            </a:r>
            <a:r>
              <a:rPr lang="en-US" dirty="0" err="1"/>
              <a:t>dengan</a:t>
            </a:r>
            <a:r>
              <a:rPr lang="en-US" dirty="0"/>
              <a:t> </a:t>
            </a:r>
            <a:r>
              <a:rPr lang="en-US" dirty="0" err="1"/>
              <a:t>menentukan</a:t>
            </a:r>
            <a:r>
              <a:rPr lang="en-US" dirty="0"/>
              <a:t> </a:t>
            </a:r>
            <a:r>
              <a:rPr lang="en-US" dirty="0" err="1"/>
              <a:t>suatu</a:t>
            </a:r>
            <a:r>
              <a:rPr lang="en-US" dirty="0"/>
              <a:t> </a:t>
            </a:r>
            <a:r>
              <a:rPr lang="en-US" dirty="0" err="1"/>
              <a:t>kontinum</a:t>
            </a:r>
            <a:r>
              <a:rPr lang="en-US" dirty="0"/>
              <a:t> </a:t>
            </a:r>
            <a:r>
              <a:rPr lang="en-US" dirty="0" err="1"/>
              <a:t>evaluasi</a:t>
            </a:r>
            <a:r>
              <a:rPr lang="en-US" dirty="0"/>
              <a:t> </a:t>
            </a:r>
            <a:r>
              <a:rPr lang="en-US" dirty="0" err="1"/>
              <a:t>dalam</a:t>
            </a:r>
            <a:r>
              <a:rPr lang="en-US" dirty="0"/>
              <a:t>            </a:t>
            </a:r>
            <a:r>
              <a:rPr lang="en-US" dirty="0" err="1"/>
              <a:t>batasan</a:t>
            </a:r>
            <a:r>
              <a:rPr lang="en-US" dirty="0"/>
              <a:t> </a:t>
            </a:r>
            <a:r>
              <a:rPr lang="en-US" dirty="0" err="1"/>
              <a:t>penilaian</a:t>
            </a:r>
            <a:r>
              <a:rPr lang="en-US" dirty="0"/>
              <a:t>.</a:t>
            </a:r>
          </a:p>
        </p:txBody>
      </p:sp>
    </p:spTree>
    <p:extLst>
      <p:ext uri="{BB962C8B-B14F-4D97-AF65-F5344CB8AC3E}">
        <p14:creationId xmlns:p14="http://schemas.microsoft.com/office/powerpoint/2010/main" val="2762460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504" y="2283718"/>
            <a:ext cx="4392488" cy="709630"/>
          </a:xfrm>
        </p:spPr>
        <p:txBody>
          <a:bodyPr/>
          <a:lstStyle/>
          <a:p>
            <a:r>
              <a:rPr lang="en-US" altLang="ko-KR" sz="2800" dirty="0"/>
              <a:t>C. </a:t>
            </a:r>
            <a:r>
              <a:rPr lang="en-US" altLang="ko-KR" sz="2800" dirty="0" err="1"/>
              <a:t>Contoh</a:t>
            </a:r>
            <a:r>
              <a:rPr lang="en-US" altLang="ko-KR" sz="2800" dirty="0"/>
              <a:t> </a:t>
            </a:r>
            <a:r>
              <a:rPr lang="en-US" altLang="ko-KR" sz="2800" dirty="0" err="1"/>
              <a:t>Pencatatan</a:t>
            </a:r>
            <a:r>
              <a:rPr lang="en-US" altLang="ko-KR" sz="2800" dirty="0"/>
              <a:t> </a:t>
            </a:r>
            <a:r>
              <a:rPr lang="en-US" altLang="ko-KR" sz="2800" dirty="0" err="1"/>
              <a:t>Observasi</a:t>
            </a:r>
            <a:endParaRPr lang="ko-KR" altLang="en-US" sz="2800" dirty="0"/>
          </a:p>
        </p:txBody>
      </p:sp>
      <p:sp>
        <p:nvSpPr>
          <p:cNvPr id="4" name="Freeform 3"/>
          <p:cNvSpPr/>
          <p:nvPr/>
        </p:nvSpPr>
        <p:spPr>
          <a:xfrm>
            <a:off x="5025036" y="2152650"/>
            <a:ext cx="343094" cy="840698"/>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356444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987574"/>
            <a:ext cx="8928992" cy="3970318"/>
          </a:xfrm>
          <a:prstGeom prst="rect">
            <a:avLst/>
          </a:prstGeom>
        </p:spPr>
        <p:txBody>
          <a:bodyPr wrap="square">
            <a:spAutoFit/>
          </a:bodyPr>
          <a:lstStyle/>
          <a:p>
            <a:pPr marL="285750" indent="-285750">
              <a:buFont typeface="Arial" panose="020B0604020202020204" pitchFamily="34" charset="0"/>
              <a:buChar char="•"/>
            </a:pPr>
            <a:r>
              <a:rPr lang="id-ID" dirty="0"/>
              <a:t>Dari keseluruhan metode pencatatan observasi, tampaknya data narasi</a:t>
            </a:r>
            <a:r>
              <a:rPr lang="en-US" dirty="0"/>
              <a:t> </a:t>
            </a:r>
            <a:r>
              <a:rPr lang="id-ID" dirty="0"/>
              <a:t>merupakan data awal yang paling sering digunakan. </a:t>
            </a:r>
            <a:endParaRPr lang="en-US" dirty="0"/>
          </a:p>
          <a:p>
            <a:pPr marL="285750" indent="-285750">
              <a:buFont typeface="Arial" panose="020B0604020202020204" pitchFamily="34" charset="0"/>
              <a:buChar char="•"/>
            </a:pPr>
            <a:r>
              <a:rPr lang="id-ID" dirty="0"/>
              <a:t>Contoh mengenal pencatatan narasi pada kasus anak, dengan mengembangkan </a:t>
            </a:r>
            <a:r>
              <a:rPr lang="en-US" dirty="0"/>
              <a:t>   </a:t>
            </a:r>
            <a:r>
              <a:rPr lang="id-ID" dirty="0"/>
              <a:t>hubungan antara Antecendents, behavior, dan consequencess. </a:t>
            </a:r>
            <a:endParaRPr lang="en-US" dirty="0"/>
          </a:p>
          <a:p>
            <a:pPr marL="285750" indent="-285750">
              <a:buFont typeface="Arial" panose="020B0604020202020204" pitchFamily="34" charset="0"/>
              <a:buChar char="•"/>
            </a:pPr>
            <a:r>
              <a:rPr lang="id-ID" dirty="0"/>
              <a:t>Menurut Barton dan Ascione pada tahun 1996, suatu sistem observasi berlangsung akan lebih baik dikembangkan dengan merujuk 3 terminologi hubungan dari </a:t>
            </a:r>
            <a:r>
              <a:rPr lang="en-US" dirty="0"/>
              <a:t>          </a:t>
            </a:r>
            <a:r>
              <a:rPr lang="id-ID" dirty="0"/>
              <a:t>Antecendents, behavior, dan consequencess (A-B-C)</a:t>
            </a:r>
            <a:endParaRPr lang="en-US" dirty="0"/>
          </a:p>
          <a:p>
            <a:pPr marL="285750" indent="-285750">
              <a:buFont typeface="Arial" panose="020B0604020202020204" pitchFamily="34" charset="0"/>
              <a:buChar char="•"/>
            </a:pPr>
            <a:r>
              <a:rPr lang="id-ID" dirty="0"/>
              <a:t>Antecendents, behavior, dan consequencess merupakan kejadian tunggal atau</a:t>
            </a:r>
            <a:r>
              <a:rPr lang="en-US" dirty="0"/>
              <a:t>      </a:t>
            </a:r>
            <a:r>
              <a:rPr lang="id-ID" dirty="0"/>
              <a:t> rangkaian kejadian. </a:t>
            </a:r>
            <a:endParaRPr lang="en-US" dirty="0"/>
          </a:p>
          <a:p>
            <a:pPr marL="285750" indent="-285750">
              <a:buFont typeface="Arial" panose="020B0604020202020204" pitchFamily="34" charset="0"/>
              <a:buChar char="•"/>
            </a:pPr>
            <a:r>
              <a:rPr lang="id-ID" dirty="0"/>
              <a:t>Behavior mungkin berhubungan dengan respon tunggal atau suatu konstelasi dari berbagai respon. </a:t>
            </a:r>
            <a:endParaRPr lang="en-US" dirty="0"/>
          </a:p>
          <a:p>
            <a:pPr marL="285750" indent="-285750">
              <a:buFont typeface="Arial" panose="020B0604020202020204" pitchFamily="34" charset="0"/>
              <a:buChar char="•"/>
            </a:pPr>
            <a:r>
              <a:rPr lang="id-ID" dirty="0"/>
              <a:t>Consequencess berupa perubahan-perubahan lingkungan yang sederhana atau</a:t>
            </a:r>
            <a:r>
              <a:rPr lang="en-US" dirty="0"/>
              <a:t>    </a:t>
            </a:r>
            <a:r>
              <a:rPr lang="id-ID" dirty="0"/>
              <a:t> kompleks. Berdasarkan kerangka kerja tugas pertama adalah menentukan pilihan</a:t>
            </a:r>
            <a:r>
              <a:rPr lang="en-US" dirty="0"/>
              <a:t>  </a:t>
            </a:r>
            <a:r>
              <a:rPr lang="id-ID" dirty="0"/>
              <a:t> dari kategori (A-B-C) yang harus </a:t>
            </a:r>
            <a:endParaRPr lang="en-US" dirty="0"/>
          </a:p>
        </p:txBody>
      </p:sp>
    </p:spTree>
    <p:extLst>
      <p:ext uri="{BB962C8B-B14F-4D97-AF65-F5344CB8AC3E}">
        <p14:creationId xmlns:p14="http://schemas.microsoft.com/office/powerpoint/2010/main" val="3997677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Pencatatan</a:t>
            </a:r>
            <a:r>
              <a:rPr lang="en-US" dirty="0"/>
              <a:t> </a:t>
            </a:r>
            <a:r>
              <a:rPr lang="en-US" dirty="0" err="1"/>
              <a:t>Narasi</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24376037"/>
              </p:ext>
            </p:extLst>
          </p:nvPr>
        </p:nvGraphicFramePr>
        <p:xfrm>
          <a:off x="467544" y="1275606"/>
          <a:ext cx="7920880" cy="3456384"/>
        </p:xfrm>
        <a:graphic>
          <a:graphicData uri="http://schemas.openxmlformats.org/drawingml/2006/table">
            <a:tbl>
              <a:tblPr firstRow="1" firstCol="1" bandRow="1">
                <a:tableStyleId>{5C22544A-7EE6-4342-B048-85BDC9FD1C3A}</a:tableStyleId>
              </a:tblPr>
              <a:tblGrid>
                <a:gridCol w="7920880">
                  <a:extLst>
                    <a:ext uri="{9D8B030D-6E8A-4147-A177-3AD203B41FA5}">
                      <a16:colId xmlns:a16="http://schemas.microsoft.com/office/drawing/2014/main" val="20000"/>
                    </a:ext>
                  </a:extLst>
                </a:gridCol>
              </a:tblGrid>
              <a:tr h="347924">
                <a:tc>
                  <a:txBody>
                    <a:bodyPr/>
                    <a:lstStyle/>
                    <a:p>
                      <a:pPr marL="0" marR="0">
                        <a:lnSpc>
                          <a:spcPct val="107000"/>
                        </a:lnSpc>
                        <a:spcBef>
                          <a:spcPts val="0"/>
                        </a:spcBef>
                        <a:spcAft>
                          <a:spcPts val="0"/>
                        </a:spcAft>
                      </a:pPr>
                      <a:r>
                        <a:rPr lang="id-ID" sz="1600">
                          <a:effectLst/>
                        </a:rPr>
                        <a:t>Pencatatan Narasi</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108460">
                <a:tc>
                  <a:txBody>
                    <a:bodyPr/>
                    <a:lstStyle/>
                    <a:p>
                      <a:pPr marL="342900" marR="0" lvl="0" indent="-342900">
                        <a:lnSpc>
                          <a:spcPct val="107000"/>
                        </a:lnSpc>
                        <a:spcBef>
                          <a:spcPts val="0"/>
                        </a:spcBef>
                        <a:spcAft>
                          <a:spcPts val="0"/>
                        </a:spcAft>
                        <a:buFont typeface="+mj-lt"/>
                        <a:buAutoNum type="romanUcPeriod"/>
                      </a:pPr>
                      <a:r>
                        <a:rPr lang="id-ID" sz="1600" dirty="0">
                          <a:effectLst/>
                        </a:rPr>
                        <a:t>Pencatatan Awal</a:t>
                      </a:r>
                      <a:endParaRPr lang="en-US" sz="1600" dirty="0">
                        <a:effectLst/>
                      </a:endParaRPr>
                    </a:p>
                    <a:p>
                      <a:pPr marL="685800" marR="0">
                        <a:lnSpc>
                          <a:spcPct val="107000"/>
                        </a:lnSpc>
                        <a:spcBef>
                          <a:spcPts val="0"/>
                        </a:spcBef>
                        <a:spcAft>
                          <a:spcPts val="0"/>
                        </a:spcAft>
                      </a:pPr>
                      <a:r>
                        <a:rPr lang="id-ID" sz="1600" dirty="0">
                          <a:effectLst/>
                        </a:rPr>
                        <a:t>Billy menyususn sebuah menara dengan legonya. Ia berhenti untuk</a:t>
                      </a:r>
                      <a:r>
                        <a:rPr lang="en-US" sz="1600" dirty="0">
                          <a:effectLst/>
                        </a:rPr>
                        <a:t>       </a:t>
                      </a:r>
                      <a:r>
                        <a:rPr lang="id-ID" sz="1600" dirty="0">
                          <a:effectLst/>
                        </a:rPr>
                        <a:t> melihat permainan Tom dengan balok kayu. Ia berlari menuju Tom dan</a:t>
                      </a:r>
                      <a:r>
                        <a:rPr lang="en-US" sz="1600" dirty="0">
                          <a:effectLst/>
                        </a:rPr>
                        <a:t>  </a:t>
                      </a:r>
                      <a:r>
                        <a:rPr lang="id-ID" sz="1600" dirty="0">
                          <a:effectLst/>
                        </a:rPr>
                        <a:t> mencoba merebut semua balok-balok itu. Kedua anak itu mulai berteriak dan saling meninju. Billy menang dan mengambil semua balok ke tempat permainannya semula dan melanjutkan membangun dengan balok-balok. Joan mendatangi Billy dan menanyakan apakah Ia dapat bermain dengan balok tersebut. Billy berteriak “tidak” dan mendorong Joan menjauhi</a:t>
                      </a:r>
                      <a:r>
                        <a:rPr lang="en-US" sz="1600" dirty="0">
                          <a:effectLst/>
                        </a:rPr>
                        <a:t>     </a:t>
                      </a:r>
                      <a:r>
                        <a:rPr lang="id-ID" sz="1600" dirty="0">
                          <a:effectLst/>
                        </a:rPr>
                        <a:t> balok-balok tersebut melanjutkan menyusun bangunannya. </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35228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202737551"/>
              </p:ext>
            </p:extLst>
          </p:nvPr>
        </p:nvGraphicFramePr>
        <p:xfrm>
          <a:off x="323528" y="1275606"/>
          <a:ext cx="8352928" cy="1656184"/>
        </p:xfrm>
        <a:graphic>
          <a:graphicData uri="http://schemas.openxmlformats.org/drawingml/2006/table">
            <a:tbl>
              <a:tblPr firstRow="1" firstCol="1" bandRow="1">
                <a:tableStyleId>{5C22544A-7EE6-4342-B048-85BDC9FD1C3A}</a:tableStyleId>
              </a:tblPr>
              <a:tblGrid>
                <a:gridCol w="2784004">
                  <a:extLst>
                    <a:ext uri="{9D8B030D-6E8A-4147-A177-3AD203B41FA5}">
                      <a16:colId xmlns:a16="http://schemas.microsoft.com/office/drawing/2014/main" val="20000"/>
                    </a:ext>
                  </a:extLst>
                </a:gridCol>
                <a:gridCol w="2784004">
                  <a:extLst>
                    <a:ext uri="{9D8B030D-6E8A-4147-A177-3AD203B41FA5}">
                      <a16:colId xmlns:a16="http://schemas.microsoft.com/office/drawing/2014/main" val="20001"/>
                    </a:ext>
                  </a:extLst>
                </a:gridCol>
                <a:gridCol w="2784920">
                  <a:extLst>
                    <a:ext uri="{9D8B030D-6E8A-4147-A177-3AD203B41FA5}">
                      <a16:colId xmlns:a16="http://schemas.microsoft.com/office/drawing/2014/main" val="20002"/>
                    </a:ext>
                  </a:extLst>
                </a:gridCol>
              </a:tblGrid>
              <a:tr h="0">
                <a:tc gridSpan="3">
                  <a:txBody>
                    <a:bodyPr/>
                    <a:lstStyle/>
                    <a:p>
                      <a:pPr marL="0" marR="0" lvl="0" indent="0">
                        <a:lnSpc>
                          <a:spcPct val="107000"/>
                        </a:lnSpc>
                        <a:spcBef>
                          <a:spcPts val="0"/>
                        </a:spcBef>
                        <a:spcAft>
                          <a:spcPts val="0"/>
                        </a:spcAft>
                        <a:buFont typeface="+mj-lt"/>
                        <a:buNone/>
                      </a:pPr>
                      <a:r>
                        <a:rPr lang="en-US" sz="2000" dirty="0">
                          <a:effectLst/>
                        </a:rPr>
                        <a:t>II. </a:t>
                      </a:r>
                      <a:r>
                        <a:rPr lang="id-ID" sz="2000" dirty="0">
                          <a:effectLst/>
                        </a:rPr>
                        <a:t>Penyusunan Kembali Pencatatan </a:t>
                      </a:r>
                      <a:endParaRPr lang="en-US" sz="20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lnSpc>
                          <a:spcPct val="107000"/>
                        </a:lnSpc>
                        <a:spcBef>
                          <a:spcPts val="0"/>
                        </a:spcBef>
                        <a:spcAft>
                          <a:spcPts val="0"/>
                        </a:spcAft>
                      </a:pPr>
                      <a:r>
                        <a:rPr lang="id-ID" sz="2000">
                          <a:effectLst/>
                        </a:rPr>
                        <a:t> Antecendents</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id-ID" sz="2000">
                          <a:effectLst/>
                        </a:rPr>
                        <a:t>Behavior</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id-ID" sz="2000">
                          <a:effectLst/>
                        </a:rPr>
                        <a:t>Consequencess</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lnSpc>
                          <a:spcPct val="107000"/>
                        </a:lnSpc>
                        <a:spcBef>
                          <a:spcPts val="0"/>
                        </a:spcBef>
                        <a:spcAft>
                          <a:spcPts val="0"/>
                        </a:spcAft>
                      </a:pPr>
                      <a:r>
                        <a:rPr lang="id-ID" sz="2000">
                          <a:effectLst/>
                        </a:rPr>
                        <a:t>Pengajian lego</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id-ID" sz="2000">
                          <a:effectLst/>
                        </a:rPr>
                        <a:t>Bermain dengan lego</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id-ID" sz="2000">
                          <a:effectLst/>
                        </a:rPr>
                        <a:t>Membangun menara</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727114">
                <a:tc>
                  <a:txBody>
                    <a:bodyPr/>
                    <a:lstStyle/>
                    <a:p>
                      <a:pPr marL="0" marR="0">
                        <a:lnSpc>
                          <a:spcPct val="107000"/>
                        </a:lnSpc>
                        <a:spcBef>
                          <a:spcPts val="0"/>
                        </a:spcBef>
                        <a:spcAft>
                          <a:spcPts val="0"/>
                        </a:spcAft>
                      </a:pPr>
                      <a:r>
                        <a:rPr lang="id-ID" sz="2000">
                          <a:effectLst/>
                        </a:rPr>
                        <a:t>Tom bermain dengan balok balok</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id-ID" sz="2000" dirty="0">
                          <a:effectLst/>
                        </a:rPr>
                        <a:t>Melilihat, berlari, </a:t>
                      </a:r>
                      <a:r>
                        <a:rPr lang="en-US" sz="2000" dirty="0">
                          <a:effectLst/>
                        </a:rPr>
                        <a:t>        </a:t>
                      </a:r>
                      <a:r>
                        <a:rPr lang="id-ID" sz="2000" dirty="0">
                          <a:effectLst/>
                        </a:rPr>
                        <a:t>mengambil balok-balok</a:t>
                      </a:r>
                      <a:endParaRPr lang="en-US" sz="20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id-ID" sz="2000" dirty="0">
                          <a:effectLst/>
                        </a:rPr>
                        <a:t>Mengambil beberapa</a:t>
                      </a:r>
                      <a:r>
                        <a:rPr lang="en-US" sz="2000" dirty="0">
                          <a:effectLst/>
                        </a:rPr>
                        <a:t>  </a:t>
                      </a:r>
                      <a:r>
                        <a:rPr lang="id-ID" sz="2000" dirty="0">
                          <a:effectLst/>
                        </a:rPr>
                        <a:t> balok</a:t>
                      </a:r>
                      <a:endParaRPr lang="en-US"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60500446"/>
              </p:ext>
            </p:extLst>
          </p:nvPr>
        </p:nvGraphicFramePr>
        <p:xfrm>
          <a:off x="395536" y="3075806"/>
          <a:ext cx="8241505" cy="1833104"/>
        </p:xfrm>
        <a:graphic>
          <a:graphicData uri="http://schemas.openxmlformats.org/drawingml/2006/table">
            <a:tbl>
              <a:tblPr firstRow="1" firstCol="1" bandRow="1">
                <a:tableStyleId>{5C22544A-7EE6-4342-B048-85BDC9FD1C3A}</a:tableStyleId>
              </a:tblPr>
              <a:tblGrid>
                <a:gridCol w="2746581">
                  <a:extLst>
                    <a:ext uri="{9D8B030D-6E8A-4147-A177-3AD203B41FA5}">
                      <a16:colId xmlns:a16="http://schemas.microsoft.com/office/drawing/2014/main" val="20000"/>
                    </a:ext>
                  </a:extLst>
                </a:gridCol>
                <a:gridCol w="2747462">
                  <a:extLst>
                    <a:ext uri="{9D8B030D-6E8A-4147-A177-3AD203B41FA5}">
                      <a16:colId xmlns:a16="http://schemas.microsoft.com/office/drawing/2014/main" val="20001"/>
                    </a:ext>
                  </a:extLst>
                </a:gridCol>
                <a:gridCol w="2747462">
                  <a:extLst>
                    <a:ext uri="{9D8B030D-6E8A-4147-A177-3AD203B41FA5}">
                      <a16:colId xmlns:a16="http://schemas.microsoft.com/office/drawing/2014/main" val="20002"/>
                    </a:ext>
                  </a:extLst>
                </a:gridCol>
              </a:tblGrid>
              <a:tr h="535746">
                <a:tc>
                  <a:txBody>
                    <a:bodyPr/>
                    <a:lstStyle/>
                    <a:p>
                      <a:pPr marL="0" marR="0" algn="l">
                        <a:lnSpc>
                          <a:spcPct val="107000"/>
                        </a:lnSpc>
                        <a:spcBef>
                          <a:spcPts val="0"/>
                        </a:spcBef>
                        <a:spcAft>
                          <a:spcPts val="0"/>
                        </a:spcAft>
                      </a:pPr>
                      <a:r>
                        <a:rPr lang="id-ID" sz="1800" dirty="0">
                          <a:effectLst/>
                        </a:rPr>
                        <a:t>Tom bertahan</a:t>
                      </a:r>
                      <a:endParaRPr lang="en-US" sz="1800" dirty="0">
                        <a:effectLst/>
                        <a:latin typeface="Calibri"/>
                        <a:ea typeface="Calibri"/>
                        <a:cs typeface="Times New Roman"/>
                      </a:endParaRPr>
                    </a:p>
                  </a:txBody>
                  <a:tcPr marL="68580" marR="68580" marT="0" marB="0"/>
                </a:tc>
                <a:tc>
                  <a:txBody>
                    <a:bodyPr/>
                    <a:lstStyle/>
                    <a:p>
                      <a:pPr marL="0" marR="0" algn="l">
                        <a:lnSpc>
                          <a:spcPct val="107000"/>
                        </a:lnSpc>
                        <a:spcBef>
                          <a:spcPts val="0"/>
                        </a:spcBef>
                        <a:spcAft>
                          <a:spcPts val="0"/>
                        </a:spcAft>
                      </a:pPr>
                      <a:r>
                        <a:rPr lang="id-ID" sz="1800" dirty="0">
                          <a:effectLst/>
                        </a:rPr>
                        <a:t>Berteriak, meninju Tom</a:t>
                      </a:r>
                      <a:endParaRPr lang="en-US" sz="1800" dirty="0">
                        <a:effectLst/>
                        <a:latin typeface="Calibri"/>
                        <a:ea typeface="Calibri"/>
                        <a:cs typeface="Times New Roman"/>
                      </a:endParaRPr>
                    </a:p>
                  </a:txBody>
                  <a:tcPr marL="68580" marR="68580" marT="0" marB="0"/>
                </a:tc>
                <a:tc>
                  <a:txBody>
                    <a:bodyPr/>
                    <a:lstStyle/>
                    <a:p>
                      <a:pPr marL="0" marR="0" algn="l">
                        <a:lnSpc>
                          <a:spcPct val="107000"/>
                        </a:lnSpc>
                        <a:spcBef>
                          <a:spcPts val="0"/>
                        </a:spcBef>
                        <a:spcAft>
                          <a:spcPts val="0"/>
                        </a:spcAft>
                      </a:pPr>
                      <a:r>
                        <a:rPr lang="id-ID" sz="1800" dirty="0">
                          <a:effectLst/>
                        </a:rPr>
                        <a:t>Mengambil semua </a:t>
                      </a:r>
                      <a:r>
                        <a:rPr lang="en-US" sz="1800" dirty="0">
                          <a:effectLst/>
                        </a:rPr>
                        <a:t>       </a:t>
                      </a:r>
                      <a:r>
                        <a:rPr lang="id-ID" sz="1800" dirty="0">
                          <a:effectLst/>
                        </a:rPr>
                        <a:t>balok </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gn="l">
                        <a:lnSpc>
                          <a:spcPct val="107000"/>
                        </a:lnSpc>
                        <a:spcBef>
                          <a:spcPts val="0"/>
                        </a:spcBef>
                        <a:spcAft>
                          <a:spcPts val="0"/>
                        </a:spcAft>
                      </a:pPr>
                      <a:r>
                        <a:rPr lang="id-ID" sz="1800">
                          <a:effectLst/>
                        </a:rPr>
                        <a:t>Penyajian balok </a:t>
                      </a:r>
                      <a:endParaRPr lang="en-US" sz="1800">
                        <a:effectLst/>
                        <a:latin typeface="Calibri"/>
                        <a:ea typeface="Calibri"/>
                        <a:cs typeface="Times New Roman"/>
                      </a:endParaRPr>
                    </a:p>
                  </a:txBody>
                  <a:tcPr marL="68580" marR="68580" marT="0" marB="0"/>
                </a:tc>
                <a:tc>
                  <a:txBody>
                    <a:bodyPr/>
                    <a:lstStyle/>
                    <a:p>
                      <a:pPr marL="0" marR="0" algn="l">
                        <a:lnSpc>
                          <a:spcPct val="107000"/>
                        </a:lnSpc>
                        <a:spcBef>
                          <a:spcPts val="0"/>
                        </a:spcBef>
                        <a:spcAft>
                          <a:spcPts val="0"/>
                        </a:spcAft>
                      </a:pPr>
                      <a:r>
                        <a:rPr lang="id-ID" sz="1800" dirty="0">
                          <a:effectLst/>
                        </a:rPr>
                        <a:t>Bermain denganbalok </a:t>
                      </a:r>
                      <a:r>
                        <a:rPr lang="en-US" sz="1800" dirty="0">
                          <a:effectLst/>
                        </a:rPr>
                        <a:t>    </a:t>
                      </a:r>
                      <a:r>
                        <a:rPr lang="id-ID" sz="1800" dirty="0">
                          <a:effectLst/>
                        </a:rPr>
                        <a:t>balok </a:t>
                      </a:r>
                      <a:endParaRPr lang="en-US" sz="1800" dirty="0">
                        <a:effectLst/>
                        <a:latin typeface="Calibri"/>
                        <a:ea typeface="Calibri"/>
                        <a:cs typeface="Times New Roman"/>
                      </a:endParaRPr>
                    </a:p>
                  </a:txBody>
                  <a:tcPr marL="68580" marR="68580" marT="0" marB="0"/>
                </a:tc>
                <a:tc>
                  <a:txBody>
                    <a:bodyPr/>
                    <a:lstStyle/>
                    <a:p>
                      <a:pPr marL="0" marR="0" algn="l">
                        <a:lnSpc>
                          <a:spcPct val="107000"/>
                        </a:lnSpc>
                        <a:spcBef>
                          <a:spcPts val="0"/>
                        </a:spcBef>
                        <a:spcAft>
                          <a:spcPts val="0"/>
                        </a:spcAft>
                      </a:pPr>
                      <a:r>
                        <a:rPr lang="id-ID" sz="1800" dirty="0">
                          <a:effectLst/>
                        </a:rPr>
                        <a:t>Menyusun bangunan </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688706">
                <a:tc>
                  <a:txBody>
                    <a:bodyPr/>
                    <a:lstStyle/>
                    <a:p>
                      <a:pPr marL="0" marR="0" algn="l">
                        <a:lnSpc>
                          <a:spcPct val="107000"/>
                        </a:lnSpc>
                        <a:spcBef>
                          <a:spcPts val="0"/>
                        </a:spcBef>
                        <a:spcAft>
                          <a:spcPts val="0"/>
                        </a:spcAft>
                      </a:pPr>
                      <a:r>
                        <a:rPr lang="id-ID" sz="1800" dirty="0">
                          <a:effectLst/>
                        </a:rPr>
                        <a:t>Joan meminta</a:t>
                      </a:r>
                      <a:endParaRPr lang="en-US" sz="1800" dirty="0">
                        <a:effectLst/>
                      </a:endParaRPr>
                    </a:p>
                    <a:p>
                      <a:pPr marL="0" marR="0" algn="l">
                        <a:lnSpc>
                          <a:spcPct val="107000"/>
                        </a:lnSpc>
                        <a:spcBef>
                          <a:spcPts val="0"/>
                        </a:spcBef>
                        <a:spcAft>
                          <a:spcPts val="0"/>
                        </a:spcAft>
                      </a:pPr>
                      <a:r>
                        <a:rPr lang="id-ID" sz="1800" dirty="0">
                          <a:effectLst/>
                        </a:rPr>
                        <a:t>beberapa balok</a:t>
                      </a:r>
                      <a:endParaRPr lang="en-US" sz="1800" dirty="0">
                        <a:effectLst/>
                        <a:latin typeface="Calibri"/>
                        <a:ea typeface="Calibri"/>
                        <a:cs typeface="Times New Roman"/>
                      </a:endParaRPr>
                    </a:p>
                  </a:txBody>
                  <a:tcPr marL="68580" marR="68580" marT="0" marB="0"/>
                </a:tc>
                <a:tc>
                  <a:txBody>
                    <a:bodyPr/>
                    <a:lstStyle/>
                    <a:p>
                      <a:pPr marL="0" marR="0" algn="l">
                        <a:lnSpc>
                          <a:spcPct val="107000"/>
                        </a:lnSpc>
                        <a:spcBef>
                          <a:spcPts val="0"/>
                        </a:spcBef>
                        <a:spcAft>
                          <a:spcPts val="0"/>
                        </a:spcAft>
                      </a:pPr>
                      <a:r>
                        <a:rPr lang="id-ID" sz="1800" dirty="0">
                          <a:effectLst/>
                        </a:rPr>
                        <a:t>Berteriek “tidak”, </a:t>
                      </a:r>
                      <a:r>
                        <a:rPr lang="en-US" sz="1800" dirty="0">
                          <a:effectLst/>
                        </a:rPr>
                        <a:t>           </a:t>
                      </a:r>
                      <a:r>
                        <a:rPr lang="id-ID" sz="1800" dirty="0">
                          <a:effectLst/>
                        </a:rPr>
                        <a:t>mendorong Joan </a:t>
                      </a:r>
                      <a:endParaRPr lang="en-US" sz="1800" dirty="0">
                        <a:effectLst/>
                        <a:latin typeface="Calibri"/>
                        <a:ea typeface="Calibri"/>
                        <a:cs typeface="Times New Roman"/>
                      </a:endParaRPr>
                    </a:p>
                  </a:txBody>
                  <a:tcPr marL="68580" marR="68580" marT="0" marB="0"/>
                </a:tc>
                <a:tc>
                  <a:txBody>
                    <a:bodyPr/>
                    <a:lstStyle/>
                    <a:p>
                      <a:pPr marL="0" marR="0" algn="l">
                        <a:lnSpc>
                          <a:spcPct val="107000"/>
                        </a:lnSpc>
                        <a:spcBef>
                          <a:spcPts val="0"/>
                        </a:spcBef>
                        <a:spcAft>
                          <a:spcPts val="0"/>
                        </a:spcAft>
                      </a:pPr>
                      <a:r>
                        <a:rPr lang="id-ID" sz="1800" dirty="0">
                          <a:effectLst/>
                        </a:rPr>
                        <a:t>Mempertahankan semua balok</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11226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203598"/>
            <a:ext cx="8352928" cy="2677656"/>
          </a:xfrm>
          <a:prstGeom prst="rect">
            <a:avLst/>
          </a:prstGeom>
        </p:spPr>
        <p:txBody>
          <a:bodyPr wrap="square">
            <a:spAutoFit/>
          </a:bodyPr>
          <a:lstStyle/>
          <a:p>
            <a:pPr marL="342900" indent="-342900">
              <a:buFont typeface="Arial" panose="020B0604020202020204" pitchFamily="34" charset="0"/>
              <a:buChar char="•"/>
            </a:pPr>
            <a:r>
              <a:rPr lang="id-ID" sz="2400" dirty="0"/>
              <a:t>Dari observasi tersebut, terlihat bahwa masalah utama </a:t>
            </a:r>
            <a:r>
              <a:rPr lang="en-US" sz="2400" dirty="0"/>
              <a:t>    </a:t>
            </a:r>
            <a:r>
              <a:rPr lang="id-ID" sz="2400" dirty="0"/>
              <a:t>Billy adalah bukan berkelahi melainkan kurangny</a:t>
            </a:r>
            <a:r>
              <a:rPr lang="en-US" sz="2400" dirty="0"/>
              <a:t>a           </a:t>
            </a:r>
            <a:r>
              <a:rPr lang="id-ID" sz="2400" dirty="0"/>
              <a:t>kemampuan untuk berbagi. </a:t>
            </a:r>
            <a:endParaRPr lang="en-US" sz="2400" dirty="0"/>
          </a:p>
          <a:p>
            <a:pPr marL="342900" indent="-342900">
              <a:buFont typeface="Arial" panose="020B0604020202020204" pitchFamily="34" charset="0"/>
              <a:buChar char="•"/>
            </a:pPr>
            <a:r>
              <a:rPr lang="id-ID" sz="2400" dirty="0"/>
              <a:t>Secara lebih spesifik, tampaknya Billy tidak tahu atau </a:t>
            </a:r>
            <a:r>
              <a:rPr lang="en-US" sz="2400" dirty="0"/>
              <a:t>     </a:t>
            </a:r>
            <a:r>
              <a:rPr lang="id-ID" sz="2400" dirty="0"/>
              <a:t>gagal untuk berbagi dengan orang lain. </a:t>
            </a:r>
            <a:endParaRPr lang="en-US" sz="2400" dirty="0"/>
          </a:p>
          <a:p>
            <a:pPr marL="342900" indent="-342900">
              <a:buFont typeface="Arial" panose="020B0604020202020204" pitchFamily="34" charset="0"/>
              <a:buChar char="•"/>
            </a:pPr>
            <a:r>
              <a:rPr lang="id-ID" sz="2400" dirty="0"/>
              <a:t>Dengan demikian, analisis A-B-C dari pencatatan narasi merupakan metode yang sangat bermanfaat.</a:t>
            </a:r>
            <a:endParaRPr lang="en-US" sz="2400" dirty="0"/>
          </a:p>
        </p:txBody>
      </p:sp>
    </p:spTree>
    <p:extLst>
      <p:ext uri="{BB962C8B-B14F-4D97-AF65-F5344CB8AC3E}">
        <p14:creationId xmlns:p14="http://schemas.microsoft.com/office/powerpoint/2010/main" val="953928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11760" y="301402"/>
            <a:ext cx="6732240" cy="701030"/>
          </a:xfrm>
          <a:custGeom>
            <a:avLst/>
            <a:gdLst/>
            <a:ahLst/>
            <a:cxnLst/>
            <a:rect l="l" t="t" r="r" b="b"/>
            <a:pathLst>
              <a:path w="6291808" h="701030">
                <a:moveTo>
                  <a:pt x="350515" y="0"/>
                </a:moveTo>
                <a:lnTo>
                  <a:pt x="6291808" y="0"/>
                </a:lnTo>
                <a:lnTo>
                  <a:pt x="6291808" y="701030"/>
                </a:lnTo>
                <a:lnTo>
                  <a:pt x="350515" y="701030"/>
                </a:lnTo>
                <a:cubicBezTo>
                  <a:pt x="156931" y="701030"/>
                  <a:pt x="0" y="544099"/>
                  <a:pt x="0" y="350515"/>
                </a:cubicBezTo>
                <a:cubicBezTo>
                  <a:pt x="0" y="156931"/>
                  <a:pt x="156931" y="0"/>
                  <a:pt x="35051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txBox="1">
            <a:spLocks/>
          </p:cNvSpPr>
          <p:nvPr/>
        </p:nvSpPr>
        <p:spPr>
          <a:xfrm>
            <a:off x="2797898" y="339502"/>
            <a:ext cx="6346102"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dirty="0">
                <a:solidFill>
                  <a:schemeClr val="bg1"/>
                </a:solidFill>
                <a:latin typeface="Arial" pitchFamily="34" charset="0"/>
                <a:cs typeface="Arial" pitchFamily="34" charset="0"/>
              </a:rPr>
              <a:t>KELOMPOK 3</a:t>
            </a:r>
          </a:p>
        </p:txBody>
      </p:sp>
      <p:sp>
        <p:nvSpPr>
          <p:cNvPr id="5" name="Oval 4"/>
          <p:cNvSpPr/>
          <p:nvPr/>
        </p:nvSpPr>
        <p:spPr>
          <a:xfrm>
            <a:off x="4300087" y="1319079"/>
            <a:ext cx="434280" cy="360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424835" y="1859089"/>
            <a:ext cx="356188" cy="461665"/>
          </a:xfrm>
          <a:prstGeom prst="rect">
            <a:avLst/>
          </a:prstGeom>
        </p:spPr>
        <p:txBody>
          <a:bodyPr wrap="none">
            <a:spAutoFit/>
          </a:bodyPr>
          <a:lstStyle/>
          <a:p>
            <a:pPr algn="ctr"/>
            <a:r>
              <a:rPr lang="en-US" altLang="ko-KR" sz="2400" b="1" dirty="0">
                <a:solidFill>
                  <a:schemeClr val="bg1"/>
                </a:solidFill>
                <a:cs typeface="Arial" pitchFamily="34" charset="0"/>
              </a:rPr>
              <a:t>2</a:t>
            </a:r>
            <a:endParaRPr lang="ko-KR" altLang="en-US" sz="2400" b="1" dirty="0">
              <a:solidFill>
                <a:schemeClr val="bg1"/>
              </a:solidFill>
              <a:cs typeface="Arial" pitchFamily="34" charset="0"/>
            </a:endParaRPr>
          </a:p>
        </p:txBody>
      </p:sp>
      <p:sp>
        <p:nvSpPr>
          <p:cNvPr id="9" name="Rectangle 8"/>
          <p:cNvSpPr/>
          <p:nvPr/>
        </p:nvSpPr>
        <p:spPr>
          <a:xfrm>
            <a:off x="4435243" y="2487307"/>
            <a:ext cx="356188" cy="461665"/>
          </a:xfrm>
          <a:prstGeom prst="rect">
            <a:avLst/>
          </a:prstGeom>
        </p:spPr>
        <p:txBody>
          <a:bodyPr wrap="none">
            <a:spAutoFit/>
          </a:bodyPr>
          <a:lstStyle/>
          <a:p>
            <a:pPr algn="ctr"/>
            <a:r>
              <a:rPr lang="en-US" altLang="ko-KR" sz="2400" b="1" dirty="0">
                <a:solidFill>
                  <a:schemeClr val="bg1"/>
                </a:solidFill>
                <a:cs typeface="Arial" pitchFamily="34" charset="0"/>
              </a:rPr>
              <a:t>3</a:t>
            </a:r>
            <a:endParaRPr lang="ko-KR" altLang="en-US" sz="2400" b="1" dirty="0">
              <a:solidFill>
                <a:schemeClr val="bg1"/>
              </a:solidFill>
              <a:cs typeface="Arial" pitchFamily="34" charset="0"/>
            </a:endParaRPr>
          </a:p>
        </p:txBody>
      </p:sp>
      <p:sp>
        <p:nvSpPr>
          <p:cNvPr id="32" name="Rectangle 31"/>
          <p:cNvSpPr/>
          <p:nvPr/>
        </p:nvSpPr>
        <p:spPr>
          <a:xfrm>
            <a:off x="4424835" y="3108481"/>
            <a:ext cx="356188" cy="461665"/>
          </a:xfrm>
          <a:prstGeom prst="rect">
            <a:avLst/>
          </a:prstGeom>
        </p:spPr>
        <p:txBody>
          <a:bodyPr wrap="none">
            <a:spAutoFit/>
          </a:bodyPr>
          <a:lstStyle/>
          <a:p>
            <a:pPr algn="ctr"/>
            <a:r>
              <a:rPr lang="en-US" altLang="ko-KR" sz="2400" b="1" dirty="0">
                <a:solidFill>
                  <a:schemeClr val="bg1"/>
                </a:solidFill>
                <a:cs typeface="Arial" pitchFamily="34" charset="0"/>
              </a:rPr>
              <a:t>4</a:t>
            </a:r>
            <a:endParaRPr lang="ko-KR" altLang="en-US" sz="2400" b="1" dirty="0">
              <a:solidFill>
                <a:schemeClr val="bg1"/>
              </a:solidFill>
              <a:cs typeface="Arial" pitchFamily="34" charset="0"/>
            </a:endParaRPr>
          </a:p>
        </p:txBody>
      </p:sp>
      <p:sp>
        <p:nvSpPr>
          <p:cNvPr id="39" name="Oval 38"/>
          <p:cNvSpPr/>
          <p:nvPr/>
        </p:nvSpPr>
        <p:spPr>
          <a:xfrm>
            <a:off x="4301712" y="1800231"/>
            <a:ext cx="434280" cy="360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323310" y="2307287"/>
            <a:ext cx="434280" cy="360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327325" y="2824866"/>
            <a:ext cx="434280" cy="360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322179" y="3339313"/>
            <a:ext cx="434280" cy="360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316305" y="3901056"/>
            <a:ext cx="434280" cy="360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312256" y="4415301"/>
            <a:ext cx="434280" cy="360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932040" y="1319029"/>
            <a:ext cx="3960440" cy="360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Aprilia</a:t>
            </a:r>
            <a:r>
              <a:rPr lang="en-US" dirty="0"/>
              <a:t>  </a:t>
            </a:r>
            <a:r>
              <a:rPr lang="en-US" dirty="0" err="1"/>
              <a:t>Anggela</a:t>
            </a:r>
            <a:r>
              <a:rPr lang="en-US" dirty="0"/>
              <a:t> </a:t>
            </a:r>
            <a:r>
              <a:rPr lang="en-US" dirty="0" err="1"/>
              <a:t>Putri</a:t>
            </a:r>
            <a:r>
              <a:rPr lang="en-US" dirty="0"/>
              <a:t>       178600321</a:t>
            </a:r>
          </a:p>
        </p:txBody>
      </p:sp>
      <p:sp>
        <p:nvSpPr>
          <p:cNvPr id="46" name="Rectangle 45"/>
          <p:cNvSpPr/>
          <p:nvPr/>
        </p:nvSpPr>
        <p:spPr>
          <a:xfrm>
            <a:off x="4945022" y="1790764"/>
            <a:ext cx="3960440" cy="360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Ica </a:t>
            </a:r>
            <a:r>
              <a:rPr lang="en-US" dirty="0" err="1"/>
              <a:t>Agusdina</a:t>
            </a:r>
            <a:r>
              <a:rPr lang="en-US" dirty="0"/>
              <a:t>	           188600107</a:t>
            </a:r>
          </a:p>
        </p:txBody>
      </p:sp>
      <p:sp>
        <p:nvSpPr>
          <p:cNvPr id="47" name="Rectangle 46"/>
          <p:cNvSpPr/>
          <p:nvPr/>
        </p:nvSpPr>
        <p:spPr>
          <a:xfrm>
            <a:off x="4955164" y="2299762"/>
            <a:ext cx="3960440" cy="360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Ichsani</a:t>
            </a:r>
            <a:r>
              <a:rPr lang="en-US" dirty="0"/>
              <a:t> </a:t>
            </a:r>
            <a:r>
              <a:rPr lang="en-US" dirty="0" err="1"/>
              <a:t>Ilaika</a:t>
            </a:r>
            <a:r>
              <a:rPr lang="en-US" dirty="0"/>
              <a:t> </a:t>
            </a:r>
            <a:r>
              <a:rPr lang="en-US" dirty="0" err="1"/>
              <a:t>Putri</a:t>
            </a:r>
            <a:r>
              <a:rPr lang="en-US" dirty="0"/>
              <a:t>           188600109</a:t>
            </a:r>
          </a:p>
        </p:txBody>
      </p:sp>
      <p:sp>
        <p:nvSpPr>
          <p:cNvPr id="48" name="Rectangle 47"/>
          <p:cNvSpPr/>
          <p:nvPr/>
        </p:nvSpPr>
        <p:spPr>
          <a:xfrm>
            <a:off x="4955164" y="2767530"/>
            <a:ext cx="3960440" cy="360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Indriani</a:t>
            </a:r>
            <a:r>
              <a:rPr lang="en-US" dirty="0"/>
              <a:t> </a:t>
            </a:r>
            <a:r>
              <a:rPr lang="en-US" dirty="0" err="1"/>
              <a:t>Milleni</a:t>
            </a:r>
            <a:r>
              <a:rPr lang="en-US" dirty="0"/>
              <a:t> Sari S       188600105</a:t>
            </a:r>
          </a:p>
        </p:txBody>
      </p:sp>
      <p:sp>
        <p:nvSpPr>
          <p:cNvPr id="49" name="Rectangle 48"/>
          <p:cNvSpPr/>
          <p:nvPr/>
        </p:nvSpPr>
        <p:spPr>
          <a:xfrm>
            <a:off x="4935895" y="3339312"/>
            <a:ext cx="3960440" cy="360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Mika Florida </a:t>
            </a:r>
            <a:r>
              <a:rPr lang="en-US" dirty="0" err="1"/>
              <a:t>Siahaan</a:t>
            </a:r>
            <a:r>
              <a:rPr lang="en-US" dirty="0"/>
              <a:t>       188600135</a:t>
            </a:r>
          </a:p>
        </p:txBody>
      </p:sp>
      <p:sp>
        <p:nvSpPr>
          <p:cNvPr id="50" name="Rectangle 49"/>
          <p:cNvSpPr/>
          <p:nvPr/>
        </p:nvSpPr>
        <p:spPr>
          <a:xfrm>
            <a:off x="4935895" y="3901056"/>
            <a:ext cx="3960440" cy="360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Nicholas </a:t>
            </a:r>
            <a:r>
              <a:rPr lang="en-US" dirty="0" err="1"/>
              <a:t>Haritama</a:t>
            </a:r>
            <a:r>
              <a:rPr lang="en-US" dirty="0"/>
              <a:t>           188600177</a:t>
            </a:r>
          </a:p>
        </p:txBody>
      </p:sp>
      <p:sp>
        <p:nvSpPr>
          <p:cNvPr id="51" name="Rectangle 50"/>
          <p:cNvSpPr/>
          <p:nvPr/>
        </p:nvSpPr>
        <p:spPr>
          <a:xfrm>
            <a:off x="4935895" y="4405577"/>
            <a:ext cx="3960440" cy="360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Scyndy</a:t>
            </a:r>
            <a:r>
              <a:rPr lang="en-US" dirty="0"/>
              <a:t> </a:t>
            </a:r>
            <a:r>
              <a:rPr lang="en-US" dirty="0" err="1"/>
              <a:t>Nur</a:t>
            </a:r>
            <a:r>
              <a:rPr lang="en-US" dirty="0"/>
              <a:t> </a:t>
            </a:r>
            <a:r>
              <a:rPr lang="en-US" dirty="0" err="1"/>
              <a:t>Harunny</a:t>
            </a:r>
            <a:r>
              <a:rPr lang="en-US" dirty="0"/>
              <a:t> P    188600102</a:t>
            </a:r>
          </a:p>
        </p:txBody>
      </p:sp>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9992" y="339502"/>
            <a:ext cx="4320480" cy="5760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KESIMPULAN</a:t>
            </a:r>
          </a:p>
        </p:txBody>
      </p:sp>
      <p:sp>
        <p:nvSpPr>
          <p:cNvPr id="3" name="Rectangle 2"/>
          <p:cNvSpPr/>
          <p:nvPr/>
        </p:nvSpPr>
        <p:spPr>
          <a:xfrm>
            <a:off x="3743400" y="1144064"/>
            <a:ext cx="5400600" cy="3539430"/>
          </a:xfrm>
          <a:prstGeom prst="rect">
            <a:avLst/>
          </a:prstGeom>
        </p:spPr>
        <p:txBody>
          <a:bodyPr wrap="square">
            <a:spAutoFit/>
          </a:bodyPr>
          <a:lstStyle/>
          <a:p>
            <a:pPr marL="285750" indent="-285750">
              <a:buFont typeface="Arial" panose="020B0604020202020204" pitchFamily="34" charset="0"/>
              <a:buChar char="•"/>
            </a:pPr>
            <a:r>
              <a:rPr lang="en-US" sz="1600" dirty="0" err="1"/>
              <a:t>Subjektivitas</a:t>
            </a:r>
            <a:r>
              <a:rPr lang="en-US" sz="1600" dirty="0"/>
              <a:t> </a:t>
            </a:r>
            <a:r>
              <a:rPr lang="en-US" sz="1600" dirty="0" err="1"/>
              <a:t>adalah</a:t>
            </a:r>
            <a:r>
              <a:rPr lang="en-US" sz="1600" dirty="0"/>
              <a:t> </a:t>
            </a:r>
            <a:r>
              <a:rPr lang="en-US" sz="1600" dirty="0" err="1"/>
              <a:t>masalah</a:t>
            </a:r>
            <a:r>
              <a:rPr lang="en-US" sz="1600" dirty="0"/>
              <a:t> </a:t>
            </a:r>
            <a:r>
              <a:rPr lang="en-US" sz="1600" dirty="0" err="1"/>
              <a:t>kronis</a:t>
            </a:r>
            <a:r>
              <a:rPr lang="en-US" sz="1600" dirty="0"/>
              <a:t> </a:t>
            </a:r>
            <a:r>
              <a:rPr lang="en-US" sz="1600" dirty="0" err="1"/>
              <a:t>dalam</a:t>
            </a:r>
            <a:r>
              <a:rPr lang="en-US" sz="1600" dirty="0"/>
              <a:t> </a:t>
            </a:r>
            <a:r>
              <a:rPr lang="en-US" sz="1600" dirty="0" err="1"/>
              <a:t>metode</a:t>
            </a:r>
            <a:r>
              <a:rPr lang="en-US" sz="1600" dirty="0"/>
              <a:t>     </a:t>
            </a:r>
            <a:r>
              <a:rPr lang="en-US" sz="1600" dirty="0" err="1"/>
              <a:t>observasi</a:t>
            </a:r>
            <a:r>
              <a:rPr lang="en-US" sz="1600" dirty="0"/>
              <a:t>. </a:t>
            </a:r>
            <a:r>
              <a:rPr lang="en-US" sz="1600" dirty="0" err="1"/>
              <a:t>Maksud</a:t>
            </a:r>
            <a:r>
              <a:rPr lang="en-US" sz="1600" dirty="0"/>
              <a:t> </a:t>
            </a:r>
            <a:r>
              <a:rPr lang="en-US" sz="1600" dirty="0" err="1"/>
              <a:t>dari</a:t>
            </a:r>
            <a:r>
              <a:rPr lang="en-US" sz="1600" dirty="0"/>
              <a:t> </a:t>
            </a:r>
            <a:r>
              <a:rPr lang="en-US" sz="1600" dirty="0" err="1"/>
              <a:t>mereduksi</a:t>
            </a:r>
            <a:r>
              <a:rPr lang="en-US" sz="1600" dirty="0"/>
              <a:t> </a:t>
            </a:r>
            <a:r>
              <a:rPr lang="en-US" sz="1600" dirty="0" err="1"/>
              <a:t>subjektivitas</a:t>
            </a:r>
            <a:r>
              <a:rPr lang="en-US" sz="1600" dirty="0"/>
              <a:t> </a:t>
            </a:r>
            <a:r>
              <a:rPr lang="en-US" sz="1600" dirty="0" err="1"/>
              <a:t>adalah</a:t>
            </a:r>
            <a:r>
              <a:rPr lang="en-US" sz="1600" dirty="0"/>
              <a:t> </a:t>
            </a:r>
            <a:r>
              <a:rPr lang="en-US" sz="1600" dirty="0" err="1"/>
              <a:t>membuat</a:t>
            </a:r>
            <a:r>
              <a:rPr lang="en-US" sz="1600" dirty="0"/>
              <a:t> </a:t>
            </a:r>
            <a:r>
              <a:rPr lang="en-US" sz="1600" dirty="0" err="1"/>
              <a:t>pengurangan</a:t>
            </a:r>
            <a:r>
              <a:rPr lang="en-US" sz="1600" dirty="0"/>
              <a:t> </a:t>
            </a:r>
            <a:r>
              <a:rPr lang="en-US" sz="1600" b="1" dirty="0" err="1"/>
              <a:t>mengenai</a:t>
            </a:r>
            <a:r>
              <a:rPr lang="en-US" sz="1600" b="1" dirty="0"/>
              <a:t> </a:t>
            </a:r>
            <a:r>
              <a:rPr lang="en-US" sz="1600" b="1" dirty="0" err="1"/>
              <a:t>atau</a:t>
            </a:r>
            <a:r>
              <a:rPr lang="en-US" sz="1600" b="1" dirty="0"/>
              <a:t> </a:t>
            </a:r>
            <a:r>
              <a:rPr lang="en-US" sz="1600" b="1" dirty="0" err="1"/>
              <a:t>menurut</a:t>
            </a:r>
            <a:r>
              <a:rPr lang="en-US" sz="1600" b="1" dirty="0"/>
              <a:t>        </a:t>
            </a:r>
            <a:r>
              <a:rPr lang="en-US" sz="1600" b="1" dirty="0" err="1"/>
              <a:t>pandangan</a:t>
            </a:r>
            <a:r>
              <a:rPr lang="en-US" sz="1600" b="1" dirty="0"/>
              <a:t> (</a:t>
            </a:r>
            <a:r>
              <a:rPr lang="en-US" sz="1600" b="1" dirty="0" err="1"/>
              <a:t>perasaan</a:t>
            </a:r>
            <a:r>
              <a:rPr lang="en-US" sz="1600" b="1" dirty="0"/>
              <a:t>) </a:t>
            </a:r>
            <a:r>
              <a:rPr lang="en-US" sz="1600" b="1" dirty="0" err="1"/>
              <a:t>sendiri</a:t>
            </a:r>
            <a:r>
              <a:rPr lang="en-US" sz="1600" dirty="0"/>
              <a:t>, </a:t>
            </a:r>
            <a:r>
              <a:rPr lang="en-US" sz="1600" dirty="0" err="1"/>
              <a:t>tidak</a:t>
            </a:r>
            <a:r>
              <a:rPr lang="en-US" sz="1600" dirty="0"/>
              <a:t> </a:t>
            </a:r>
            <a:r>
              <a:rPr lang="en-US" sz="1600" dirty="0" err="1"/>
              <a:t>langsung</a:t>
            </a:r>
            <a:r>
              <a:rPr lang="en-US" sz="1600" dirty="0"/>
              <a:t>         </a:t>
            </a:r>
            <a:r>
              <a:rPr lang="en-US" sz="1600" dirty="0" err="1"/>
              <a:t>mengenai</a:t>
            </a:r>
            <a:r>
              <a:rPr lang="en-US" sz="1600" dirty="0"/>
              <a:t> </a:t>
            </a:r>
            <a:r>
              <a:rPr lang="en-US" sz="1600" dirty="0" err="1"/>
              <a:t>pokok</a:t>
            </a:r>
            <a:r>
              <a:rPr lang="en-US" sz="1600" dirty="0"/>
              <a:t> </a:t>
            </a:r>
            <a:r>
              <a:rPr lang="en-US" sz="1600" dirty="0" err="1"/>
              <a:t>atau</a:t>
            </a:r>
            <a:r>
              <a:rPr lang="en-US" sz="1600" dirty="0"/>
              <a:t> </a:t>
            </a:r>
            <a:r>
              <a:rPr lang="en-US" sz="1600" dirty="0" err="1"/>
              <a:t>halnya</a:t>
            </a:r>
            <a:endParaRPr lang="en-US" sz="1600" dirty="0"/>
          </a:p>
          <a:p>
            <a:pPr marL="285750" indent="-285750">
              <a:buFont typeface="Arial" panose="020B0604020202020204" pitchFamily="34" charset="0"/>
              <a:buChar char="•"/>
            </a:pPr>
            <a:r>
              <a:rPr lang="en-US" sz="1600" dirty="0" err="1"/>
              <a:t>Metode</a:t>
            </a:r>
            <a:r>
              <a:rPr lang="en-US" sz="1600" dirty="0"/>
              <a:t> </a:t>
            </a:r>
            <a:r>
              <a:rPr lang="en-US" sz="1600" dirty="0" err="1"/>
              <a:t>Pencatatan</a:t>
            </a:r>
            <a:r>
              <a:rPr lang="en-US" sz="1600" dirty="0"/>
              <a:t> </a:t>
            </a:r>
            <a:r>
              <a:rPr lang="en-US" sz="1600" dirty="0" err="1"/>
              <a:t>Meliputi</a:t>
            </a:r>
            <a:r>
              <a:rPr lang="en-US" sz="1600" dirty="0"/>
              <a:t>: data </a:t>
            </a:r>
            <a:r>
              <a:rPr lang="en-US" sz="1600" dirty="0" err="1"/>
              <a:t>narasi</a:t>
            </a:r>
            <a:r>
              <a:rPr lang="en-US" sz="1600" dirty="0"/>
              <a:t>,                    data </a:t>
            </a:r>
            <a:r>
              <a:rPr lang="en-US" sz="1600" i="1" dirty="0"/>
              <a:t>videotape, checklist, </a:t>
            </a:r>
            <a:r>
              <a:rPr lang="en-US" sz="1600" dirty="0"/>
              <a:t>data </a:t>
            </a:r>
            <a:r>
              <a:rPr lang="en-US" sz="1600" dirty="0" err="1"/>
              <a:t>frekuensi</a:t>
            </a:r>
            <a:r>
              <a:rPr lang="en-US" sz="1600" dirty="0"/>
              <a:t>, </a:t>
            </a:r>
            <a:r>
              <a:rPr lang="en-US" sz="1600" dirty="0" err="1"/>
              <a:t>durasi</a:t>
            </a:r>
            <a:r>
              <a:rPr lang="en-US" sz="1600" dirty="0"/>
              <a:t>,            </a:t>
            </a:r>
            <a:r>
              <a:rPr lang="en-US" sz="1600" dirty="0" err="1"/>
              <a:t>pencatatan</a:t>
            </a:r>
            <a:r>
              <a:rPr lang="en-US" sz="1600" dirty="0"/>
              <a:t> interval </a:t>
            </a:r>
            <a:r>
              <a:rPr lang="en-US" sz="1600" dirty="0" err="1"/>
              <a:t>dan</a:t>
            </a:r>
            <a:r>
              <a:rPr lang="en-US" sz="1600" dirty="0"/>
              <a:t> </a:t>
            </a:r>
            <a:r>
              <a:rPr lang="en-US" sz="1600" i="1" dirty="0"/>
              <a:t>rating.</a:t>
            </a:r>
          </a:p>
          <a:p>
            <a:pPr marL="285750" indent="-285750">
              <a:buFont typeface="Arial" panose="020B0604020202020204" pitchFamily="34" charset="0"/>
              <a:buChar char="•"/>
            </a:pPr>
            <a:r>
              <a:rPr lang="id-ID" sz="1600" dirty="0"/>
              <a:t>Menurut Barton dan Ascione pada tahun 1996, suatu </a:t>
            </a:r>
            <a:r>
              <a:rPr lang="en-US" sz="1600" dirty="0"/>
              <a:t>  </a:t>
            </a:r>
            <a:r>
              <a:rPr lang="id-ID" sz="1600" dirty="0"/>
              <a:t>sistem observasi berlangsung akan lebih baik </a:t>
            </a:r>
            <a:r>
              <a:rPr lang="en-US" sz="1600" dirty="0"/>
              <a:t>             </a:t>
            </a:r>
            <a:r>
              <a:rPr lang="id-ID" sz="1600" dirty="0"/>
              <a:t>dikembangkan dengan merujuk 3 terminologi </a:t>
            </a:r>
            <a:r>
              <a:rPr lang="en-US" sz="1600" dirty="0"/>
              <a:t>                 </a:t>
            </a:r>
            <a:r>
              <a:rPr lang="id-ID" sz="1600" dirty="0"/>
              <a:t>hubungan dari Antecendents, behavior, dan </a:t>
            </a:r>
            <a:r>
              <a:rPr lang="en-US" sz="1600" dirty="0"/>
              <a:t>                 </a:t>
            </a:r>
            <a:r>
              <a:rPr lang="id-ID" sz="1600" dirty="0"/>
              <a:t>consequencess (A-B-C)</a:t>
            </a:r>
            <a:endParaRPr lang="en-US" sz="1600" i="1"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529979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7950" y="2252653"/>
            <a:ext cx="2919389" cy="646331"/>
          </a:xfrm>
          <a:prstGeom prst="rect">
            <a:avLst/>
          </a:prstGeom>
        </p:spPr>
        <p:txBody>
          <a:bodyPr wrap="none">
            <a:spAutoFit/>
          </a:bodyPr>
          <a:lstStyle/>
          <a:p>
            <a:r>
              <a:rPr lang="en-US" sz="3600" dirty="0">
                <a:latin typeface="Bauhaus 93" panose="04030905020B02020C02" pitchFamily="82" charset="0"/>
              </a:rPr>
              <a:t>TERIMAKASIH</a:t>
            </a:r>
            <a:endParaRPr lang="en-US" sz="3600" i="1" dirty="0">
              <a:latin typeface="Bauhaus 93" panose="04030905020B02020C02" pitchFamily="82" charset="0"/>
            </a:endParaRPr>
          </a:p>
        </p:txBody>
      </p:sp>
    </p:spTree>
    <p:extLst>
      <p:ext uri="{BB962C8B-B14F-4D97-AF65-F5344CB8AC3E}">
        <p14:creationId xmlns:p14="http://schemas.microsoft.com/office/powerpoint/2010/main" val="160600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504" y="2283718"/>
            <a:ext cx="4283968" cy="473576"/>
          </a:xfrm>
        </p:spPr>
        <p:txBody>
          <a:bodyPr/>
          <a:lstStyle/>
          <a:p>
            <a:r>
              <a:rPr lang="en-US" altLang="ko-KR" sz="2800" dirty="0" err="1"/>
              <a:t>A.Mereduksi</a:t>
            </a:r>
            <a:r>
              <a:rPr lang="en-US" altLang="ko-KR" sz="2800" dirty="0"/>
              <a:t> </a:t>
            </a:r>
            <a:r>
              <a:rPr lang="en-US" altLang="ko-KR" sz="2800" dirty="0" err="1"/>
              <a:t>Subjektivitas</a:t>
            </a:r>
            <a:endParaRPr lang="ko-KR" altLang="en-US" sz="2800" dirty="0"/>
          </a:p>
        </p:txBody>
      </p:sp>
      <p:sp>
        <p:nvSpPr>
          <p:cNvPr id="4" name="Freeform 3"/>
          <p:cNvSpPr/>
          <p:nvPr/>
        </p:nvSpPr>
        <p:spPr>
          <a:xfrm>
            <a:off x="5025036" y="2152650"/>
            <a:ext cx="343094" cy="840698"/>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01234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r>
              <a:rPr lang="en-US" altLang="ko-KR" dirty="0"/>
              <a:t>Columns </a:t>
            </a:r>
            <a:r>
              <a:rPr lang="en-US" altLang="ko-KR" dirty="0">
                <a:solidFill>
                  <a:schemeClr val="tx1">
                    <a:lumMod val="75000"/>
                    <a:lumOff val="25000"/>
                  </a:schemeClr>
                </a:solidFill>
              </a:rPr>
              <a:t>Style</a:t>
            </a:r>
            <a:endParaRPr lang="ko-KR" altLang="en-US" dirty="0">
              <a:solidFill>
                <a:schemeClr val="tx1">
                  <a:lumMod val="75000"/>
                  <a:lumOff val="25000"/>
                </a:schemeClr>
              </a:solidFill>
            </a:endParaRPr>
          </a:p>
        </p:txBody>
      </p:sp>
      <p:sp>
        <p:nvSpPr>
          <p:cNvPr id="3" name="Text Placeholder 2"/>
          <p:cNvSpPr>
            <a:spLocks noGrp="1"/>
          </p:cNvSpPr>
          <p:nvPr>
            <p:ph type="body" sz="quarter" idx="11"/>
          </p:nvPr>
        </p:nvSpPr>
        <p:spPr>
          <a:prstGeom prst="rect">
            <a:avLst/>
          </a:prstGeom>
        </p:spPr>
        <p:txBody>
          <a:bodyPr/>
          <a:lstStyle/>
          <a:p>
            <a:pPr lvl="0"/>
            <a:r>
              <a:rPr lang="en-US" altLang="ko-KR" dirty="0">
                <a:solidFill>
                  <a:schemeClr val="tx1">
                    <a:lumMod val="75000"/>
                    <a:lumOff val="25000"/>
                  </a:schemeClr>
                </a:solidFill>
              </a:rPr>
              <a:t>Insert the title of your subtitle Here</a:t>
            </a:r>
          </a:p>
        </p:txBody>
      </p:sp>
      <p:grpSp>
        <p:nvGrpSpPr>
          <p:cNvPr id="5" name="Group 4"/>
          <p:cNvGrpSpPr/>
          <p:nvPr/>
        </p:nvGrpSpPr>
        <p:grpSpPr>
          <a:xfrm>
            <a:off x="7944605" y="2411375"/>
            <a:ext cx="999728" cy="994953"/>
            <a:chOff x="6127601" y="487152"/>
            <a:chExt cx="999728" cy="994953"/>
          </a:xfrm>
        </p:grpSpPr>
        <p:sp>
          <p:nvSpPr>
            <p:cNvPr id="6" name="Oval 5"/>
            <p:cNvSpPr/>
            <p:nvPr userDrawn="1"/>
          </p:nvSpPr>
          <p:spPr>
            <a:xfrm>
              <a:off x="6127601" y="762025"/>
              <a:ext cx="720080" cy="720080"/>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6847681" y="621668"/>
              <a:ext cx="279648" cy="279648"/>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6475870" y="487152"/>
              <a:ext cx="139824" cy="139824"/>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27523" y="790582"/>
            <a:ext cx="488093" cy="485762"/>
            <a:chOff x="6127601" y="487152"/>
            <a:chExt cx="999728" cy="994953"/>
          </a:xfrm>
          <a:solidFill>
            <a:schemeClr val="bg1">
              <a:alpha val="70000"/>
            </a:schemeClr>
          </a:solidFill>
        </p:grpSpPr>
        <p:sp>
          <p:nvSpPr>
            <p:cNvPr id="10" name="Oval 9"/>
            <p:cNvSpPr/>
            <p:nvPr userDrawn="1"/>
          </p:nvSpPr>
          <p:spPr>
            <a:xfrm>
              <a:off x="6127601" y="762025"/>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6847681" y="621668"/>
              <a:ext cx="279648" cy="2796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6475870" y="487152"/>
              <a:ext cx="139824" cy="1398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251520" y="1391729"/>
            <a:ext cx="5256584" cy="2308324"/>
          </a:xfrm>
          <a:prstGeom prst="rect">
            <a:avLst/>
          </a:prstGeom>
        </p:spPr>
        <p:txBody>
          <a:bodyPr wrap="square">
            <a:spAutoFit/>
          </a:bodyPr>
          <a:lstStyle/>
          <a:p>
            <a:pPr marL="285750" indent="-285750">
              <a:buFont typeface="Arial" panose="020B0604020202020204" pitchFamily="34" charset="0"/>
              <a:buChar char="•"/>
            </a:pPr>
            <a:r>
              <a:rPr lang="en-US" sz="1600" dirty="0" err="1">
                <a:solidFill>
                  <a:schemeClr val="bg1"/>
                </a:solidFill>
              </a:rPr>
              <a:t>Subjektivitas</a:t>
            </a:r>
            <a:r>
              <a:rPr lang="en-US" sz="1600" dirty="0">
                <a:solidFill>
                  <a:schemeClr val="bg1"/>
                </a:solidFill>
              </a:rPr>
              <a:t> </a:t>
            </a:r>
            <a:r>
              <a:rPr lang="en-US" sz="1600" dirty="0" err="1">
                <a:solidFill>
                  <a:schemeClr val="bg1"/>
                </a:solidFill>
              </a:rPr>
              <a:t>adalah</a:t>
            </a:r>
            <a:r>
              <a:rPr lang="en-US" sz="1600" dirty="0">
                <a:solidFill>
                  <a:schemeClr val="bg1"/>
                </a:solidFill>
              </a:rPr>
              <a:t> </a:t>
            </a:r>
            <a:r>
              <a:rPr lang="en-US" sz="1600" dirty="0" err="1">
                <a:solidFill>
                  <a:schemeClr val="bg1"/>
                </a:solidFill>
              </a:rPr>
              <a:t>masalah</a:t>
            </a:r>
            <a:r>
              <a:rPr lang="en-US" sz="1600" dirty="0">
                <a:solidFill>
                  <a:schemeClr val="bg1"/>
                </a:solidFill>
              </a:rPr>
              <a:t> </a:t>
            </a:r>
            <a:r>
              <a:rPr lang="en-US" sz="1600" dirty="0" err="1">
                <a:solidFill>
                  <a:schemeClr val="bg1"/>
                </a:solidFill>
              </a:rPr>
              <a:t>kronis</a:t>
            </a:r>
            <a:r>
              <a:rPr lang="en-US" sz="1600" dirty="0">
                <a:solidFill>
                  <a:schemeClr val="bg1"/>
                </a:solidFill>
              </a:rPr>
              <a:t> </a:t>
            </a:r>
            <a:r>
              <a:rPr lang="en-US" sz="1600" dirty="0" err="1">
                <a:solidFill>
                  <a:schemeClr val="bg1"/>
                </a:solidFill>
              </a:rPr>
              <a:t>dalam</a:t>
            </a:r>
            <a:r>
              <a:rPr lang="en-US" sz="1600" dirty="0">
                <a:solidFill>
                  <a:schemeClr val="bg1"/>
                </a:solidFill>
              </a:rPr>
              <a:t> </a:t>
            </a:r>
            <a:r>
              <a:rPr lang="en-US" sz="1600" dirty="0" err="1">
                <a:solidFill>
                  <a:schemeClr val="bg1"/>
                </a:solidFill>
              </a:rPr>
              <a:t>metode</a:t>
            </a:r>
            <a:r>
              <a:rPr lang="en-US" sz="1600" dirty="0">
                <a:solidFill>
                  <a:schemeClr val="bg1"/>
                </a:solidFill>
              </a:rPr>
              <a:t>  </a:t>
            </a:r>
            <a:r>
              <a:rPr lang="en-US" sz="1600" dirty="0" err="1">
                <a:solidFill>
                  <a:schemeClr val="bg1"/>
                </a:solidFill>
              </a:rPr>
              <a:t>observasi</a:t>
            </a:r>
            <a:r>
              <a:rPr lang="en-US" sz="1600" dirty="0">
                <a:solidFill>
                  <a:schemeClr val="bg1"/>
                </a:solidFill>
              </a:rPr>
              <a:t>. </a:t>
            </a:r>
          </a:p>
          <a:p>
            <a:pPr marL="285750" indent="-285750">
              <a:buFont typeface="Arial" panose="020B0604020202020204" pitchFamily="34" charset="0"/>
              <a:buChar char="•"/>
            </a:pPr>
            <a:r>
              <a:rPr lang="en-US" sz="1600" dirty="0" err="1">
                <a:solidFill>
                  <a:schemeClr val="bg1"/>
                </a:solidFill>
              </a:rPr>
              <a:t>Akibatnya</a:t>
            </a:r>
            <a:r>
              <a:rPr lang="en-US" sz="1600" dirty="0">
                <a:solidFill>
                  <a:schemeClr val="bg1"/>
                </a:solidFill>
              </a:rPr>
              <a:t>, </a:t>
            </a:r>
            <a:r>
              <a:rPr lang="en-US" sz="1600" dirty="0" err="1">
                <a:solidFill>
                  <a:schemeClr val="bg1"/>
                </a:solidFill>
              </a:rPr>
              <a:t>sejumlah</a:t>
            </a:r>
            <a:r>
              <a:rPr lang="en-US" sz="1600" dirty="0">
                <a:solidFill>
                  <a:schemeClr val="bg1"/>
                </a:solidFill>
              </a:rPr>
              <a:t> </a:t>
            </a:r>
            <a:r>
              <a:rPr lang="en-US" sz="1600" dirty="0" err="1">
                <a:solidFill>
                  <a:schemeClr val="bg1"/>
                </a:solidFill>
              </a:rPr>
              <a:t>prosedur</a:t>
            </a:r>
            <a:r>
              <a:rPr lang="en-US" sz="1600" dirty="0">
                <a:solidFill>
                  <a:schemeClr val="bg1"/>
                </a:solidFill>
              </a:rPr>
              <a:t> </a:t>
            </a:r>
            <a:r>
              <a:rPr lang="en-US" sz="1600" dirty="0" err="1">
                <a:solidFill>
                  <a:schemeClr val="bg1"/>
                </a:solidFill>
              </a:rPr>
              <a:t>khusus</a:t>
            </a:r>
            <a:r>
              <a:rPr lang="en-US" sz="1600" dirty="0">
                <a:solidFill>
                  <a:schemeClr val="bg1"/>
                </a:solidFill>
              </a:rPr>
              <a:t> </a:t>
            </a:r>
            <a:r>
              <a:rPr lang="en-US" sz="1600" dirty="0" err="1">
                <a:solidFill>
                  <a:schemeClr val="bg1"/>
                </a:solidFill>
              </a:rPr>
              <a:t>telah</a:t>
            </a:r>
            <a:r>
              <a:rPr lang="en-US" sz="1600" dirty="0">
                <a:solidFill>
                  <a:schemeClr val="bg1"/>
                </a:solidFill>
              </a:rPr>
              <a:t> </a:t>
            </a:r>
            <a:r>
              <a:rPr lang="en-US" sz="1600" dirty="0" err="1">
                <a:solidFill>
                  <a:schemeClr val="bg1"/>
                </a:solidFill>
              </a:rPr>
              <a:t>dibuat</a:t>
            </a:r>
            <a:r>
              <a:rPr lang="en-US" sz="1600" dirty="0">
                <a:solidFill>
                  <a:schemeClr val="bg1"/>
                </a:solidFill>
              </a:rPr>
              <a:t>    </a:t>
            </a:r>
            <a:r>
              <a:rPr lang="en-US" sz="1600" dirty="0" err="1">
                <a:solidFill>
                  <a:schemeClr val="bg1"/>
                </a:solidFill>
              </a:rPr>
              <a:t>untuk</a:t>
            </a:r>
            <a:r>
              <a:rPr lang="en-US" sz="1600" dirty="0">
                <a:solidFill>
                  <a:schemeClr val="bg1"/>
                </a:solidFill>
              </a:rPr>
              <a:t> </a:t>
            </a:r>
            <a:r>
              <a:rPr lang="en-US" sz="1600" dirty="0" err="1">
                <a:solidFill>
                  <a:schemeClr val="bg1"/>
                </a:solidFill>
              </a:rPr>
              <a:t>meningkatkan</a:t>
            </a:r>
            <a:r>
              <a:rPr lang="en-US" sz="1600" dirty="0">
                <a:solidFill>
                  <a:schemeClr val="bg1"/>
                </a:solidFill>
              </a:rPr>
              <a:t> </a:t>
            </a:r>
            <a:r>
              <a:rPr lang="en-US" sz="1600" dirty="0" err="1">
                <a:solidFill>
                  <a:schemeClr val="bg1"/>
                </a:solidFill>
              </a:rPr>
              <a:t>objektivitas</a:t>
            </a:r>
            <a:r>
              <a:rPr lang="en-US" sz="1600" dirty="0">
                <a:solidFill>
                  <a:schemeClr val="bg1"/>
                </a:solidFill>
              </a:rPr>
              <a:t> </a:t>
            </a:r>
            <a:r>
              <a:rPr lang="en-US" sz="1600" dirty="0" err="1">
                <a:solidFill>
                  <a:schemeClr val="bg1"/>
                </a:solidFill>
              </a:rPr>
              <a:t>dan</a:t>
            </a:r>
            <a:r>
              <a:rPr lang="en-US" sz="1600" dirty="0">
                <a:solidFill>
                  <a:schemeClr val="bg1"/>
                </a:solidFill>
              </a:rPr>
              <a:t> </a:t>
            </a:r>
            <a:r>
              <a:rPr lang="en-US" sz="1600" dirty="0" err="1">
                <a:solidFill>
                  <a:schemeClr val="bg1"/>
                </a:solidFill>
              </a:rPr>
              <a:t>ketepatan</a:t>
            </a:r>
            <a:r>
              <a:rPr lang="en-US" sz="1600" dirty="0">
                <a:solidFill>
                  <a:schemeClr val="bg1"/>
                </a:solidFill>
              </a:rPr>
              <a:t> </a:t>
            </a:r>
            <a:r>
              <a:rPr lang="en-US" sz="1600" dirty="0" err="1">
                <a:solidFill>
                  <a:schemeClr val="bg1"/>
                </a:solidFill>
              </a:rPr>
              <a:t>dari</a:t>
            </a:r>
            <a:r>
              <a:rPr lang="en-US" sz="1600" dirty="0">
                <a:solidFill>
                  <a:schemeClr val="bg1"/>
                </a:solidFill>
              </a:rPr>
              <a:t>   </a:t>
            </a:r>
            <a:r>
              <a:rPr lang="en-US" sz="1600" dirty="0" err="1">
                <a:solidFill>
                  <a:schemeClr val="bg1"/>
                </a:solidFill>
              </a:rPr>
              <a:t>observasi</a:t>
            </a:r>
            <a:r>
              <a:rPr lang="en-US" sz="1600" dirty="0">
                <a:solidFill>
                  <a:schemeClr val="bg1"/>
                </a:solidFill>
              </a:rPr>
              <a:t>.  </a:t>
            </a:r>
          </a:p>
          <a:p>
            <a:pPr marL="285750" indent="-285750">
              <a:buFont typeface="Arial" panose="020B0604020202020204" pitchFamily="34" charset="0"/>
              <a:buChar char="•"/>
            </a:pPr>
            <a:r>
              <a:rPr lang="en-US" sz="1600" dirty="0" err="1">
                <a:solidFill>
                  <a:schemeClr val="bg1"/>
                </a:solidFill>
              </a:rPr>
              <a:t>Maksud</a:t>
            </a:r>
            <a:r>
              <a:rPr lang="en-US" sz="1600" dirty="0">
                <a:solidFill>
                  <a:schemeClr val="bg1"/>
                </a:solidFill>
              </a:rPr>
              <a:t> </a:t>
            </a:r>
            <a:r>
              <a:rPr lang="en-US" sz="1600" dirty="0" err="1">
                <a:solidFill>
                  <a:schemeClr val="bg1"/>
                </a:solidFill>
              </a:rPr>
              <a:t>dari</a:t>
            </a:r>
            <a:r>
              <a:rPr lang="en-US" sz="1600" dirty="0">
                <a:solidFill>
                  <a:schemeClr val="bg1"/>
                </a:solidFill>
              </a:rPr>
              <a:t> </a:t>
            </a:r>
            <a:r>
              <a:rPr lang="en-US" sz="1600" dirty="0" err="1">
                <a:solidFill>
                  <a:schemeClr val="bg1"/>
                </a:solidFill>
              </a:rPr>
              <a:t>mereduksi</a:t>
            </a:r>
            <a:r>
              <a:rPr lang="en-US" sz="1600" dirty="0">
                <a:solidFill>
                  <a:schemeClr val="bg1"/>
                </a:solidFill>
              </a:rPr>
              <a:t> </a:t>
            </a:r>
            <a:r>
              <a:rPr lang="en-US" sz="1600" dirty="0" err="1">
                <a:solidFill>
                  <a:schemeClr val="bg1"/>
                </a:solidFill>
              </a:rPr>
              <a:t>subjektivitas</a:t>
            </a:r>
            <a:r>
              <a:rPr lang="en-US" sz="1600" dirty="0">
                <a:solidFill>
                  <a:schemeClr val="bg1"/>
                </a:solidFill>
              </a:rPr>
              <a:t> </a:t>
            </a:r>
            <a:r>
              <a:rPr lang="en-US" sz="1600" dirty="0" err="1">
                <a:solidFill>
                  <a:schemeClr val="bg1"/>
                </a:solidFill>
              </a:rPr>
              <a:t>adalah</a:t>
            </a:r>
            <a:r>
              <a:rPr lang="en-US" sz="1600" dirty="0">
                <a:solidFill>
                  <a:schemeClr val="bg1"/>
                </a:solidFill>
              </a:rPr>
              <a:t>             </a:t>
            </a:r>
            <a:r>
              <a:rPr lang="en-US" sz="1600" dirty="0" err="1">
                <a:solidFill>
                  <a:schemeClr val="bg1"/>
                </a:solidFill>
              </a:rPr>
              <a:t>membuat</a:t>
            </a:r>
            <a:r>
              <a:rPr lang="en-US" sz="1600" dirty="0">
                <a:solidFill>
                  <a:schemeClr val="bg1"/>
                </a:solidFill>
              </a:rPr>
              <a:t> </a:t>
            </a:r>
            <a:r>
              <a:rPr lang="en-US" sz="1600" dirty="0" err="1">
                <a:solidFill>
                  <a:schemeClr val="bg1"/>
                </a:solidFill>
              </a:rPr>
              <a:t>pengurangan</a:t>
            </a:r>
            <a:r>
              <a:rPr lang="en-US" sz="1600" dirty="0">
                <a:solidFill>
                  <a:schemeClr val="bg1"/>
                </a:solidFill>
              </a:rPr>
              <a:t> </a:t>
            </a:r>
            <a:r>
              <a:rPr lang="en-US" sz="1600" b="1" dirty="0" err="1">
                <a:solidFill>
                  <a:schemeClr val="bg1"/>
                </a:solidFill>
              </a:rPr>
              <a:t>mengenai</a:t>
            </a:r>
            <a:r>
              <a:rPr lang="en-US" sz="1600" b="1" dirty="0">
                <a:solidFill>
                  <a:schemeClr val="bg1"/>
                </a:solidFill>
              </a:rPr>
              <a:t> </a:t>
            </a:r>
            <a:r>
              <a:rPr lang="en-US" sz="1600" b="1" dirty="0" err="1">
                <a:solidFill>
                  <a:schemeClr val="bg1"/>
                </a:solidFill>
              </a:rPr>
              <a:t>atau</a:t>
            </a:r>
            <a:r>
              <a:rPr lang="en-US" sz="1600" b="1" dirty="0">
                <a:solidFill>
                  <a:schemeClr val="bg1"/>
                </a:solidFill>
              </a:rPr>
              <a:t> </a:t>
            </a:r>
            <a:r>
              <a:rPr lang="en-US" sz="1600" b="1" dirty="0" err="1">
                <a:solidFill>
                  <a:schemeClr val="bg1"/>
                </a:solidFill>
              </a:rPr>
              <a:t>menurut</a:t>
            </a:r>
            <a:r>
              <a:rPr lang="en-US" sz="1600" b="1" dirty="0">
                <a:solidFill>
                  <a:schemeClr val="bg1"/>
                </a:solidFill>
              </a:rPr>
              <a:t>     </a:t>
            </a:r>
            <a:r>
              <a:rPr lang="en-US" sz="1600" b="1" dirty="0" err="1">
                <a:solidFill>
                  <a:schemeClr val="bg1"/>
                </a:solidFill>
              </a:rPr>
              <a:t>pandangan</a:t>
            </a:r>
            <a:r>
              <a:rPr lang="en-US" sz="1600" b="1" dirty="0">
                <a:solidFill>
                  <a:schemeClr val="bg1"/>
                </a:solidFill>
              </a:rPr>
              <a:t> (</a:t>
            </a:r>
            <a:r>
              <a:rPr lang="en-US" sz="1600" b="1" dirty="0" err="1">
                <a:solidFill>
                  <a:schemeClr val="bg1"/>
                </a:solidFill>
              </a:rPr>
              <a:t>perasaan</a:t>
            </a:r>
            <a:r>
              <a:rPr lang="en-US" sz="1600" b="1" dirty="0">
                <a:solidFill>
                  <a:schemeClr val="bg1"/>
                </a:solidFill>
              </a:rPr>
              <a:t>) </a:t>
            </a:r>
            <a:r>
              <a:rPr lang="en-US" sz="1600" b="1" dirty="0" err="1">
                <a:solidFill>
                  <a:schemeClr val="bg1"/>
                </a:solidFill>
              </a:rPr>
              <a:t>sendiri</a:t>
            </a:r>
            <a:r>
              <a:rPr lang="en-US" sz="1600" dirty="0">
                <a:solidFill>
                  <a:schemeClr val="bg1"/>
                </a:solidFill>
              </a:rPr>
              <a:t>, </a:t>
            </a:r>
            <a:r>
              <a:rPr lang="en-US" sz="1600" dirty="0" err="1">
                <a:solidFill>
                  <a:schemeClr val="bg1"/>
                </a:solidFill>
              </a:rPr>
              <a:t>tidak</a:t>
            </a:r>
            <a:r>
              <a:rPr lang="en-US" sz="1600" dirty="0">
                <a:solidFill>
                  <a:schemeClr val="bg1"/>
                </a:solidFill>
              </a:rPr>
              <a:t> </a:t>
            </a:r>
            <a:r>
              <a:rPr lang="en-US" sz="1600" dirty="0" err="1">
                <a:solidFill>
                  <a:schemeClr val="bg1"/>
                </a:solidFill>
              </a:rPr>
              <a:t>langsung</a:t>
            </a:r>
            <a:r>
              <a:rPr lang="en-US" sz="1600" dirty="0">
                <a:solidFill>
                  <a:schemeClr val="bg1"/>
                </a:solidFill>
              </a:rPr>
              <a:t>       </a:t>
            </a:r>
            <a:r>
              <a:rPr lang="en-US" sz="1600" dirty="0" err="1">
                <a:solidFill>
                  <a:schemeClr val="bg1"/>
                </a:solidFill>
              </a:rPr>
              <a:t>mengenai</a:t>
            </a:r>
            <a:r>
              <a:rPr lang="en-US" sz="1600" dirty="0">
                <a:solidFill>
                  <a:schemeClr val="bg1"/>
                </a:solidFill>
              </a:rPr>
              <a:t> </a:t>
            </a:r>
            <a:r>
              <a:rPr lang="en-US" sz="1600" dirty="0" err="1">
                <a:solidFill>
                  <a:schemeClr val="bg1"/>
                </a:solidFill>
              </a:rPr>
              <a:t>pokok</a:t>
            </a:r>
            <a:r>
              <a:rPr lang="en-US" sz="1600" dirty="0">
                <a:solidFill>
                  <a:schemeClr val="bg1"/>
                </a:solidFill>
              </a:rPr>
              <a:t> </a:t>
            </a:r>
            <a:r>
              <a:rPr lang="en-US" sz="1600" dirty="0" err="1">
                <a:solidFill>
                  <a:schemeClr val="bg1"/>
                </a:solidFill>
              </a:rPr>
              <a:t>atau</a:t>
            </a:r>
            <a:r>
              <a:rPr lang="en-US" sz="1600" dirty="0">
                <a:solidFill>
                  <a:schemeClr val="bg1"/>
                </a:solidFill>
              </a:rPr>
              <a:t> </a:t>
            </a:r>
            <a:r>
              <a:rPr lang="en-US" sz="1600" dirty="0" err="1">
                <a:solidFill>
                  <a:schemeClr val="bg1"/>
                </a:solidFill>
              </a:rPr>
              <a:t>halnya</a:t>
            </a:r>
            <a:r>
              <a:rPr lang="en-US" sz="1600" dirty="0">
                <a:solidFill>
                  <a:schemeClr val="bg1"/>
                </a:solidFill>
              </a:rPr>
              <a:t>.</a:t>
            </a:r>
          </a:p>
        </p:txBody>
      </p:sp>
    </p:spTree>
    <p:extLst>
      <p:ext uri="{BB962C8B-B14F-4D97-AF65-F5344CB8AC3E}">
        <p14:creationId xmlns:p14="http://schemas.microsoft.com/office/powerpoint/2010/main" val="443567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r>
              <a:rPr lang="en-US" altLang="ko-KR" dirty="0"/>
              <a:t>Columns </a:t>
            </a:r>
            <a:r>
              <a:rPr lang="en-US" altLang="ko-KR" dirty="0">
                <a:solidFill>
                  <a:schemeClr val="tx1">
                    <a:lumMod val="75000"/>
                    <a:lumOff val="25000"/>
                  </a:schemeClr>
                </a:solidFill>
              </a:rPr>
              <a:t>Style</a:t>
            </a:r>
            <a:endParaRPr lang="ko-KR" altLang="en-US" dirty="0">
              <a:solidFill>
                <a:schemeClr val="tx1">
                  <a:lumMod val="75000"/>
                  <a:lumOff val="25000"/>
                </a:schemeClr>
              </a:solidFill>
            </a:endParaRPr>
          </a:p>
        </p:txBody>
      </p:sp>
      <p:grpSp>
        <p:nvGrpSpPr>
          <p:cNvPr id="5" name="Group 4"/>
          <p:cNvGrpSpPr/>
          <p:nvPr/>
        </p:nvGrpSpPr>
        <p:grpSpPr>
          <a:xfrm>
            <a:off x="7944605" y="2411375"/>
            <a:ext cx="999728" cy="994953"/>
            <a:chOff x="6127601" y="487152"/>
            <a:chExt cx="999728" cy="994953"/>
          </a:xfrm>
        </p:grpSpPr>
        <p:sp>
          <p:nvSpPr>
            <p:cNvPr id="6" name="Oval 5"/>
            <p:cNvSpPr/>
            <p:nvPr userDrawn="1"/>
          </p:nvSpPr>
          <p:spPr>
            <a:xfrm>
              <a:off x="6127601" y="762025"/>
              <a:ext cx="720080" cy="720080"/>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6847681" y="621668"/>
              <a:ext cx="279648" cy="279648"/>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6475870" y="487152"/>
              <a:ext cx="139824" cy="139824"/>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27523" y="790582"/>
            <a:ext cx="488093" cy="485762"/>
            <a:chOff x="6127601" y="487152"/>
            <a:chExt cx="999728" cy="994953"/>
          </a:xfrm>
          <a:solidFill>
            <a:schemeClr val="bg1">
              <a:alpha val="70000"/>
            </a:schemeClr>
          </a:solidFill>
        </p:grpSpPr>
        <p:sp>
          <p:nvSpPr>
            <p:cNvPr id="10" name="Oval 9"/>
            <p:cNvSpPr/>
            <p:nvPr userDrawn="1"/>
          </p:nvSpPr>
          <p:spPr>
            <a:xfrm>
              <a:off x="6127601" y="762025"/>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6847681" y="621668"/>
              <a:ext cx="279648" cy="2796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6475870" y="487152"/>
              <a:ext cx="139824" cy="1398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251520" y="1285331"/>
            <a:ext cx="5400600" cy="3785652"/>
          </a:xfrm>
          <a:prstGeom prst="rect">
            <a:avLst/>
          </a:prstGeom>
        </p:spPr>
        <p:txBody>
          <a:bodyPr wrap="square">
            <a:spAutoFit/>
          </a:bodyPr>
          <a:lstStyle/>
          <a:p>
            <a:r>
              <a:rPr lang="en-US" sz="1600" dirty="0">
                <a:solidFill>
                  <a:schemeClr val="bg1"/>
                </a:solidFill>
              </a:rPr>
              <a:t>Cara- </a:t>
            </a:r>
            <a:r>
              <a:rPr lang="en-US" sz="1600" dirty="0" err="1">
                <a:solidFill>
                  <a:schemeClr val="bg1"/>
                </a:solidFill>
              </a:rPr>
              <a:t>cara</a:t>
            </a:r>
            <a:r>
              <a:rPr lang="en-US" sz="1600" dirty="0">
                <a:solidFill>
                  <a:schemeClr val="bg1"/>
                </a:solidFill>
              </a:rPr>
              <a:t> yang </a:t>
            </a:r>
            <a:r>
              <a:rPr lang="en-US" sz="1600" dirty="0" err="1">
                <a:solidFill>
                  <a:schemeClr val="bg1"/>
                </a:solidFill>
              </a:rPr>
              <a:t>tepat</a:t>
            </a:r>
            <a:r>
              <a:rPr lang="en-US" sz="1600" dirty="0">
                <a:solidFill>
                  <a:schemeClr val="bg1"/>
                </a:solidFill>
              </a:rPr>
              <a:t> </a:t>
            </a:r>
            <a:r>
              <a:rPr lang="en-US" sz="1600" dirty="0" err="1">
                <a:solidFill>
                  <a:schemeClr val="bg1"/>
                </a:solidFill>
              </a:rPr>
              <a:t>dalam</a:t>
            </a:r>
            <a:r>
              <a:rPr lang="en-US" sz="1600" dirty="0">
                <a:solidFill>
                  <a:schemeClr val="bg1"/>
                </a:solidFill>
              </a:rPr>
              <a:t> </a:t>
            </a:r>
            <a:r>
              <a:rPr lang="en-US" sz="1600" dirty="0" err="1">
                <a:solidFill>
                  <a:schemeClr val="bg1"/>
                </a:solidFill>
              </a:rPr>
              <a:t>mereduksi</a:t>
            </a:r>
            <a:r>
              <a:rPr lang="en-US" sz="1600" dirty="0">
                <a:solidFill>
                  <a:schemeClr val="bg1"/>
                </a:solidFill>
              </a:rPr>
              <a:t> </a:t>
            </a:r>
            <a:r>
              <a:rPr lang="en-US" sz="1600" dirty="0" err="1">
                <a:solidFill>
                  <a:schemeClr val="bg1"/>
                </a:solidFill>
              </a:rPr>
              <a:t>subjektivitas</a:t>
            </a:r>
            <a:r>
              <a:rPr lang="en-US" sz="1600" dirty="0">
                <a:solidFill>
                  <a:schemeClr val="bg1"/>
                </a:solidFill>
              </a:rPr>
              <a:t> </a:t>
            </a:r>
          </a:p>
          <a:p>
            <a:r>
              <a:rPr lang="en-US" sz="1600" dirty="0" err="1">
                <a:solidFill>
                  <a:schemeClr val="bg1"/>
                </a:solidFill>
              </a:rPr>
              <a:t>adalah</a:t>
            </a:r>
            <a:r>
              <a:rPr lang="en-US" sz="1600" dirty="0">
                <a:solidFill>
                  <a:schemeClr val="bg1"/>
                </a:solidFill>
              </a:rPr>
              <a:t> :</a:t>
            </a:r>
          </a:p>
          <a:p>
            <a:pPr marL="285750" indent="-285750">
              <a:buFont typeface="Arial" panose="020B0604020202020204" pitchFamily="34" charset="0"/>
              <a:buChar char="•"/>
            </a:pPr>
            <a:r>
              <a:rPr lang="en-US" sz="1600" dirty="0" err="1">
                <a:solidFill>
                  <a:schemeClr val="bg1"/>
                </a:solidFill>
              </a:rPr>
              <a:t>observasi</a:t>
            </a:r>
            <a:r>
              <a:rPr lang="en-US" sz="1600" dirty="0">
                <a:solidFill>
                  <a:schemeClr val="bg1"/>
                </a:solidFill>
              </a:rPr>
              <a:t> </a:t>
            </a:r>
            <a:r>
              <a:rPr lang="en-US" sz="1600" dirty="0" err="1">
                <a:solidFill>
                  <a:schemeClr val="bg1"/>
                </a:solidFill>
              </a:rPr>
              <a:t>mencatat</a:t>
            </a:r>
            <a:r>
              <a:rPr lang="en-US" sz="1600" dirty="0">
                <a:solidFill>
                  <a:schemeClr val="bg1"/>
                </a:solidFill>
              </a:rPr>
              <a:t> yang </a:t>
            </a:r>
            <a:r>
              <a:rPr lang="en-US" sz="1600" dirty="0" err="1">
                <a:solidFill>
                  <a:schemeClr val="bg1"/>
                </a:solidFill>
              </a:rPr>
              <a:t>dari</a:t>
            </a:r>
            <a:r>
              <a:rPr lang="en-US" sz="1600" dirty="0">
                <a:solidFill>
                  <a:schemeClr val="bg1"/>
                </a:solidFill>
              </a:rPr>
              <a:t> </a:t>
            </a:r>
            <a:r>
              <a:rPr lang="en-US" sz="1600" dirty="0" err="1">
                <a:solidFill>
                  <a:schemeClr val="bg1"/>
                </a:solidFill>
              </a:rPr>
              <a:t>pada</a:t>
            </a:r>
            <a:r>
              <a:rPr lang="en-US" sz="1600" dirty="0">
                <a:solidFill>
                  <a:schemeClr val="bg1"/>
                </a:solidFill>
              </a:rPr>
              <a:t> </a:t>
            </a:r>
            <a:r>
              <a:rPr lang="en-US" sz="1600" dirty="0" err="1">
                <a:solidFill>
                  <a:schemeClr val="bg1"/>
                </a:solidFill>
              </a:rPr>
              <a:t>secara</a:t>
            </a:r>
            <a:r>
              <a:rPr lang="en-US" sz="1600" dirty="0">
                <a:solidFill>
                  <a:schemeClr val="bg1"/>
                </a:solidFill>
              </a:rPr>
              <a:t> </a:t>
            </a:r>
            <a:r>
              <a:rPr lang="en-US" sz="1600" dirty="0" err="1">
                <a:solidFill>
                  <a:schemeClr val="bg1"/>
                </a:solidFill>
              </a:rPr>
              <a:t>retrospektif</a:t>
            </a:r>
            <a:r>
              <a:rPr lang="en-US" sz="1600" dirty="0">
                <a:solidFill>
                  <a:schemeClr val="bg1"/>
                </a:solidFill>
              </a:rPr>
              <a:t> (</a:t>
            </a:r>
            <a:r>
              <a:rPr lang="en-US" sz="1600" dirty="0" err="1">
                <a:solidFill>
                  <a:schemeClr val="bg1"/>
                </a:solidFill>
              </a:rPr>
              <a:t>mengingat-ingat</a:t>
            </a:r>
            <a:r>
              <a:rPr lang="en-US" sz="1600" dirty="0">
                <a:solidFill>
                  <a:schemeClr val="bg1"/>
                </a:solidFill>
              </a:rPr>
              <a:t> </a:t>
            </a:r>
            <a:r>
              <a:rPr lang="en-US" sz="1600" dirty="0" err="1">
                <a:solidFill>
                  <a:schemeClr val="bg1"/>
                </a:solidFill>
              </a:rPr>
              <a:t>kembali</a:t>
            </a:r>
            <a:r>
              <a:rPr lang="en-US" sz="1600" dirty="0">
                <a:solidFill>
                  <a:schemeClr val="bg1"/>
                </a:solidFill>
              </a:rPr>
              <a:t>).</a:t>
            </a:r>
          </a:p>
          <a:p>
            <a:pPr marL="285750" indent="-285750">
              <a:buFont typeface="Arial" panose="020B0604020202020204" pitchFamily="34" charset="0"/>
              <a:buChar char="•"/>
            </a:pPr>
            <a:r>
              <a:rPr lang="en-US" sz="1600" dirty="0">
                <a:solidFill>
                  <a:schemeClr val="bg1"/>
                </a:solidFill>
              </a:rPr>
              <a:t>Video, </a:t>
            </a:r>
          </a:p>
          <a:p>
            <a:pPr marL="285750" indent="-285750">
              <a:buFont typeface="Arial" panose="020B0604020202020204" pitchFamily="34" charset="0"/>
              <a:buChar char="•"/>
            </a:pPr>
            <a:r>
              <a:rPr lang="en-US" sz="1600" dirty="0">
                <a:solidFill>
                  <a:schemeClr val="bg1"/>
                </a:solidFill>
              </a:rPr>
              <a:t>audio(tape recorder),  </a:t>
            </a:r>
          </a:p>
          <a:p>
            <a:endParaRPr lang="en-US" sz="1600" dirty="0">
              <a:solidFill>
                <a:schemeClr val="bg1"/>
              </a:solidFill>
            </a:endParaRPr>
          </a:p>
          <a:p>
            <a:r>
              <a:rPr lang="en-US" sz="1600" dirty="0">
                <a:solidFill>
                  <a:schemeClr val="bg1"/>
                </a:solidFill>
              </a:rPr>
              <a:t>	</a:t>
            </a:r>
            <a:r>
              <a:rPr lang="en-US" sz="1600" dirty="0" err="1">
                <a:solidFill>
                  <a:schemeClr val="bg1"/>
                </a:solidFill>
              </a:rPr>
              <a:t>merupakan</a:t>
            </a:r>
            <a:r>
              <a:rPr lang="en-US" sz="1600" dirty="0">
                <a:solidFill>
                  <a:schemeClr val="bg1"/>
                </a:solidFill>
              </a:rPr>
              <a:t> </a:t>
            </a:r>
            <a:r>
              <a:rPr lang="en-US" sz="1600" dirty="0" err="1">
                <a:solidFill>
                  <a:schemeClr val="bg1"/>
                </a:solidFill>
              </a:rPr>
              <a:t>cara</a:t>
            </a:r>
            <a:r>
              <a:rPr lang="en-US" sz="1600" dirty="0">
                <a:solidFill>
                  <a:schemeClr val="bg1"/>
                </a:solidFill>
              </a:rPr>
              <a:t> yang </a:t>
            </a:r>
            <a:r>
              <a:rPr lang="en-US" sz="1600" dirty="0" err="1">
                <a:solidFill>
                  <a:schemeClr val="bg1"/>
                </a:solidFill>
              </a:rPr>
              <a:t>baik</a:t>
            </a:r>
            <a:r>
              <a:rPr lang="en-US" sz="1600" dirty="0">
                <a:solidFill>
                  <a:schemeClr val="bg1"/>
                </a:solidFill>
              </a:rPr>
              <a:t>. Dan </a:t>
            </a:r>
            <a:r>
              <a:rPr lang="en-US" sz="1600" dirty="0" err="1">
                <a:solidFill>
                  <a:schemeClr val="bg1"/>
                </a:solidFill>
              </a:rPr>
              <a:t>satu</a:t>
            </a:r>
            <a:r>
              <a:rPr lang="en-US" sz="1600" dirty="0">
                <a:solidFill>
                  <a:schemeClr val="bg1"/>
                </a:solidFill>
              </a:rPr>
              <a:t> </a:t>
            </a:r>
            <a:r>
              <a:rPr lang="en-US" sz="1600" dirty="0" err="1">
                <a:solidFill>
                  <a:schemeClr val="bg1"/>
                </a:solidFill>
              </a:rPr>
              <a:t>teknik</a:t>
            </a:r>
            <a:r>
              <a:rPr lang="en-US" sz="1600" dirty="0">
                <a:solidFill>
                  <a:schemeClr val="bg1"/>
                </a:solidFill>
              </a:rPr>
              <a:t>      </a:t>
            </a:r>
            <a:r>
              <a:rPr lang="en-US" sz="1600" dirty="0" err="1">
                <a:solidFill>
                  <a:schemeClr val="bg1"/>
                </a:solidFill>
              </a:rPr>
              <a:t>terbaru</a:t>
            </a:r>
            <a:r>
              <a:rPr lang="en-US" sz="1600" dirty="0">
                <a:solidFill>
                  <a:schemeClr val="bg1"/>
                </a:solidFill>
              </a:rPr>
              <a:t> yang </a:t>
            </a:r>
            <a:r>
              <a:rPr lang="en-US" sz="1600" dirty="0" err="1">
                <a:solidFill>
                  <a:schemeClr val="bg1"/>
                </a:solidFill>
              </a:rPr>
              <a:t>dikembangkan</a:t>
            </a:r>
            <a:r>
              <a:rPr lang="en-US" sz="1600" dirty="0">
                <a:solidFill>
                  <a:schemeClr val="bg1"/>
                </a:solidFill>
              </a:rPr>
              <a:t> </a:t>
            </a:r>
            <a:r>
              <a:rPr lang="en-US" sz="1600" dirty="0" err="1">
                <a:solidFill>
                  <a:schemeClr val="bg1"/>
                </a:solidFill>
              </a:rPr>
              <a:t>adalah</a:t>
            </a:r>
            <a:r>
              <a:rPr lang="en-US" sz="1600" dirty="0">
                <a:solidFill>
                  <a:schemeClr val="bg1"/>
                </a:solidFill>
              </a:rPr>
              <a:t> computer-assisted    observation yang </a:t>
            </a:r>
            <a:r>
              <a:rPr lang="en-US" sz="1600" dirty="0" err="1">
                <a:solidFill>
                  <a:schemeClr val="bg1"/>
                </a:solidFill>
              </a:rPr>
              <a:t>tidak</a:t>
            </a:r>
            <a:r>
              <a:rPr lang="en-US" sz="1600" dirty="0">
                <a:solidFill>
                  <a:schemeClr val="bg1"/>
                </a:solidFill>
              </a:rPr>
              <a:t> </a:t>
            </a:r>
            <a:r>
              <a:rPr lang="en-US" sz="1600" dirty="0" err="1">
                <a:solidFill>
                  <a:schemeClr val="bg1"/>
                </a:solidFill>
              </a:rPr>
              <a:t>hanya</a:t>
            </a:r>
            <a:r>
              <a:rPr lang="en-US" sz="1600" dirty="0">
                <a:solidFill>
                  <a:schemeClr val="bg1"/>
                </a:solidFill>
              </a:rPr>
              <a:t> </a:t>
            </a:r>
            <a:r>
              <a:rPr lang="en-US" sz="1600" dirty="0" err="1">
                <a:solidFill>
                  <a:schemeClr val="bg1"/>
                </a:solidFill>
              </a:rPr>
              <a:t>membantu</a:t>
            </a:r>
            <a:r>
              <a:rPr lang="en-US" sz="1600" dirty="0">
                <a:solidFill>
                  <a:schemeClr val="bg1"/>
                </a:solidFill>
              </a:rPr>
              <a:t> </a:t>
            </a:r>
            <a:r>
              <a:rPr lang="en-US" sz="1600" dirty="0" err="1">
                <a:solidFill>
                  <a:schemeClr val="bg1"/>
                </a:solidFill>
              </a:rPr>
              <a:t>dalam</a:t>
            </a:r>
            <a:r>
              <a:rPr lang="en-US" sz="1600" dirty="0">
                <a:solidFill>
                  <a:schemeClr val="bg1"/>
                </a:solidFill>
              </a:rPr>
              <a:t> </a:t>
            </a:r>
            <a:r>
              <a:rPr lang="en-US" sz="1600" dirty="0" err="1">
                <a:solidFill>
                  <a:schemeClr val="bg1"/>
                </a:solidFill>
              </a:rPr>
              <a:t>mencatat</a:t>
            </a:r>
            <a:r>
              <a:rPr lang="en-US" sz="1600" dirty="0">
                <a:solidFill>
                  <a:schemeClr val="bg1"/>
                </a:solidFill>
              </a:rPr>
              <a:t> </a:t>
            </a:r>
            <a:r>
              <a:rPr lang="en-US" sz="1600" dirty="0" err="1">
                <a:solidFill>
                  <a:schemeClr val="bg1"/>
                </a:solidFill>
              </a:rPr>
              <a:t>dan</a:t>
            </a:r>
            <a:r>
              <a:rPr lang="en-US" sz="1600" dirty="0">
                <a:solidFill>
                  <a:schemeClr val="bg1"/>
                </a:solidFill>
              </a:rPr>
              <a:t> </a:t>
            </a:r>
            <a:r>
              <a:rPr lang="en-US" sz="1600" dirty="0" err="1">
                <a:solidFill>
                  <a:schemeClr val="bg1"/>
                </a:solidFill>
              </a:rPr>
              <a:t>merekan</a:t>
            </a:r>
            <a:r>
              <a:rPr lang="en-US" sz="1600" dirty="0">
                <a:solidFill>
                  <a:schemeClr val="bg1"/>
                </a:solidFill>
              </a:rPr>
              <a:t> </a:t>
            </a:r>
            <a:r>
              <a:rPr lang="en-US" sz="1600" dirty="0" err="1">
                <a:solidFill>
                  <a:schemeClr val="bg1"/>
                </a:solidFill>
              </a:rPr>
              <a:t>kejadian-keajdian</a:t>
            </a:r>
            <a:r>
              <a:rPr lang="en-US" sz="1600" dirty="0">
                <a:solidFill>
                  <a:schemeClr val="bg1"/>
                </a:solidFill>
              </a:rPr>
              <a:t> </a:t>
            </a:r>
            <a:r>
              <a:rPr lang="en-US" sz="1600" dirty="0" err="1">
                <a:solidFill>
                  <a:schemeClr val="bg1"/>
                </a:solidFill>
              </a:rPr>
              <a:t>namun</a:t>
            </a:r>
            <a:r>
              <a:rPr lang="en-US" sz="1600" dirty="0">
                <a:solidFill>
                  <a:schemeClr val="bg1"/>
                </a:solidFill>
              </a:rPr>
              <a:t> </a:t>
            </a:r>
            <a:r>
              <a:rPr lang="en-US" sz="1600" dirty="0" err="1">
                <a:solidFill>
                  <a:schemeClr val="bg1"/>
                </a:solidFill>
              </a:rPr>
              <a:t>dengan</a:t>
            </a:r>
            <a:r>
              <a:rPr lang="en-US" sz="1600" dirty="0">
                <a:solidFill>
                  <a:schemeClr val="bg1"/>
                </a:solidFill>
              </a:rPr>
              <a:t> </a:t>
            </a:r>
            <a:r>
              <a:rPr lang="en-US" sz="1600" dirty="0" err="1">
                <a:solidFill>
                  <a:schemeClr val="bg1"/>
                </a:solidFill>
              </a:rPr>
              <a:t>peralatan</a:t>
            </a:r>
            <a:r>
              <a:rPr lang="en-US" sz="1600" dirty="0">
                <a:solidFill>
                  <a:schemeClr val="bg1"/>
                </a:solidFill>
              </a:rPr>
              <a:t> yang </a:t>
            </a:r>
            <a:r>
              <a:rPr lang="en-US" sz="1600" dirty="0" err="1">
                <a:solidFill>
                  <a:schemeClr val="bg1"/>
                </a:solidFill>
              </a:rPr>
              <a:t>tepat</a:t>
            </a:r>
            <a:r>
              <a:rPr lang="en-US" sz="1600" dirty="0">
                <a:solidFill>
                  <a:schemeClr val="bg1"/>
                </a:solidFill>
              </a:rPr>
              <a:t> </a:t>
            </a:r>
            <a:r>
              <a:rPr lang="en-US" sz="1600" dirty="0" err="1">
                <a:solidFill>
                  <a:schemeClr val="bg1"/>
                </a:solidFill>
              </a:rPr>
              <a:t>dapat</a:t>
            </a:r>
            <a:r>
              <a:rPr lang="en-US" sz="1600" dirty="0">
                <a:solidFill>
                  <a:schemeClr val="bg1"/>
                </a:solidFill>
              </a:rPr>
              <a:t> </a:t>
            </a:r>
            <a:r>
              <a:rPr lang="en-US" sz="1600" dirty="0" err="1">
                <a:solidFill>
                  <a:schemeClr val="bg1"/>
                </a:solidFill>
              </a:rPr>
              <a:t>mentransfer</a:t>
            </a:r>
            <a:r>
              <a:rPr lang="en-US" sz="1600" dirty="0">
                <a:solidFill>
                  <a:schemeClr val="bg1"/>
                </a:solidFill>
              </a:rPr>
              <a:t> data </a:t>
            </a:r>
            <a:r>
              <a:rPr lang="en-US" sz="1600" dirty="0" err="1">
                <a:solidFill>
                  <a:schemeClr val="bg1"/>
                </a:solidFill>
              </a:rPr>
              <a:t>dari</a:t>
            </a:r>
            <a:r>
              <a:rPr lang="en-US" sz="1600" dirty="0">
                <a:solidFill>
                  <a:schemeClr val="bg1"/>
                </a:solidFill>
              </a:rPr>
              <a:t> </a:t>
            </a:r>
            <a:r>
              <a:rPr lang="en-US" sz="1600" dirty="0" err="1">
                <a:solidFill>
                  <a:schemeClr val="bg1"/>
                </a:solidFill>
              </a:rPr>
              <a:t>lembaran</a:t>
            </a:r>
            <a:r>
              <a:rPr lang="en-US" sz="1600" dirty="0">
                <a:solidFill>
                  <a:schemeClr val="bg1"/>
                </a:solidFill>
              </a:rPr>
              <a:t>             </a:t>
            </a:r>
            <a:r>
              <a:rPr lang="en-US" sz="1600" dirty="0" err="1">
                <a:solidFill>
                  <a:schemeClr val="bg1"/>
                </a:solidFill>
              </a:rPr>
              <a:t>penilaian</a:t>
            </a:r>
            <a:r>
              <a:rPr lang="en-US" sz="1600" dirty="0">
                <a:solidFill>
                  <a:schemeClr val="bg1"/>
                </a:solidFill>
              </a:rPr>
              <a:t> (coding sheets) </a:t>
            </a:r>
            <a:r>
              <a:rPr lang="en-US" sz="1600" dirty="0" err="1">
                <a:solidFill>
                  <a:schemeClr val="bg1"/>
                </a:solidFill>
              </a:rPr>
              <a:t>ke</a:t>
            </a:r>
            <a:r>
              <a:rPr lang="en-US" sz="1600" dirty="0">
                <a:solidFill>
                  <a:schemeClr val="bg1"/>
                </a:solidFill>
              </a:rPr>
              <a:t> computer, </a:t>
            </a:r>
            <a:r>
              <a:rPr lang="en-US" sz="1600" dirty="0" err="1">
                <a:solidFill>
                  <a:schemeClr val="bg1"/>
                </a:solidFill>
              </a:rPr>
              <a:t>menganalisis</a:t>
            </a:r>
            <a:r>
              <a:rPr lang="en-US" sz="1600" dirty="0">
                <a:solidFill>
                  <a:schemeClr val="bg1"/>
                </a:solidFill>
              </a:rPr>
              <a:t> </a:t>
            </a:r>
            <a:r>
              <a:rPr lang="en-US" sz="1600" dirty="0" err="1">
                <a:solidFill>
                  <a:schemeClr val="bg1"/>
                </a:solidFill>
              </a:rPr>
              <a:t>dan</a:t>
            </a:r>
            <a:r>
              <a:rPr lang="en-US" sz="1600" dirty="0">
                <a:solidFill>
                  <a:schemeClr val="bg1"/>
                </a:solidFill>
              </a:rPr>
              <a:t>            </a:t>
            </a:r>
            <a:r>
              <a:rPr lang="en-US" sz="1600" dirty="0" err="1">
                <a:solidFill>
                  <a:schemeClr val="bg1"/>
                </a:solidFill>
              </a:rPr>
              <a:t>menginterpretasikan</a:t>
            </a:r>
            <a:r>
              <a:rPr lang="en-US" sz="1600" dirty="0">
                <a:solidFill>
                  <a:schemeClr val="bg1"/>
                </a:solidFill>
              </a:rPr>
              <a:t> </a:t>
            </a:r>
            <a:r>
              <a:rPr lang="en-US" sz="1600" dirty="0" err="1">
                <a:solidFill>
                  <a:schemeClr val="bg1"/>
                </a:solidFill>
              </a:rPr>
              <a:t>hasilnya</a:t>
            </a:r>
            <a:r>
              <a:rPr lang="en-US" sz="1600" dirty="0">
                <a:solidFill>
                  <a:schemeClr val="bg1"/>
                </a:solidFill>
              </a:rPr>
              <a:t> (</a:t>
            </a:r>
            <a:r>
              <a:rPr lang="en-US" sz="1600" dirty="0" err="1">
                <a:solidFill>
                  <a:schemeClr val="bg1"/>
                </a:solidFill>
              </a:rPr>
              <a:t>Arken</a:t>
            </a:r>
            <a:r>
              <a:rPr lang="en-US" sz="1600" dirty="0">
                <a:solidFill>
                  <a:schemeClr val="bg1"/>
                </a:solidFill>
              </a:rPr>
              <a:t>, 1996).</a:t>
            </a:r>
          </a:p>
          <a:p>
            <a:pPr marL="285750" indent="-285750">
              <a:buFont typeface="Arial" panose="020B0604020202020204" pitchFamily="34" charset="0"/>
              <a:buChar char="•"/>
            </a:pPr>
            <a:endParaRPr lang="en-US" sz="1600" dirty="0">
              <a:solidFill>
                <a:schemeClr val="bg1"/>
              </a:solidFill>
            </a:endParaRPr>
          </a:p>
        </p:txBody>
      </p:sp>
    </p:spTree>
    <p:extLst>
      <p:ext uri="{BB962C8B-B14F-4D97-AF65-F5344CB8AC3E}">
        <p14:creationId xmlns:p14="http://schemas.microsoft.com/office/powerpoint/2010/main" val="1320862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504" y="2283718"/>
            <a:ext cx="4283968" cy="473576"/>
          </a:xfrm>
        </p:spPr>
        <p:txBody>
          <a:bodyPr/>
          <a:lstStyle/>
          <a:p>
            <a:r>
              <a:rPr lang="en-US" altLang="ko-KR" sz="2800" dirty="0"/>
              <a:t>B. </a:t>
            </a:r>
            <a:r>
              <a:rPr lang="en-US" altLang="ko-KR" sz="2800" dirty="0" err="1"/>
              <a:t>Metode</a:t>
            </a:r>
            <a:r>
              <a:rPr lang="en-US" altLang="ko-KR" sz="2800" dirty="0"/>
              <a:t> </a:t>
            </a:r>
            <a:r>
              <a:rPr lang="en-US" altLang="ko-KR" sz="2800" dirty="0" err="1"/>
              <a:t>Pencatatan</a:t>
            </a:r>
            <a:endParaRPr lang="ko-KR" altLang="en-US" sz="2800" dirty="0"/>
          </a:p>
        </p:txBody>
      </p:sp>
      <p:sp>
        <p:nvSpPr>
          <p:cNvPr id="4" name="Freeform 3"/>
          <p:cNvSpPr/>
          <p:nvPr/>
        </p:nvSpPr>
        <p:spPr>
          <a:xfrm>
            <a:off x="5025036" y="2152650"/>
            <a:ext cx="343094" cy="840698"/>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740010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2">
            <a:extLst>
              <a:ext uri="{FF2B5EF4-FFF2-40B4-BE49-F238E27FC236}">
                <a16:creationId xmlns:a16="http://schemas.microsoft.com/office/drawing/2014/main" id="{83BCDA16-84D3-448C-B08C-94B23FAF4F3C}"/>
              </a:ext>
            </a:extLst>
          </p:cNvPr>
          <p:cNvGrpSpPr/>
          <p:nvPr/>
        </p:nvGrpSpPr>
        <p:grpSpPr>
          <a:xfrm rot="18900000">
            <a:off x="3687133" y="3042423"/>
            <a:ext cx="2087668" cy="1520766"/>
            <a:chOff x="247435" y="2414619"/>
            <a:chExt cx="3149101" cy="2293969"/>
          </a:xfrm>
        </p:grpSpPr>
        <p:sp>
          <p:nvSpPr>
            <p:cNvPr id="55" name="Rectangle 12">
              <a:extLst>
                <a:ext uri="{FF2B5EF4-FFF2-40B4-BE49-F238E27FC236}">
                  <a16:creationId xmlns:a16="http://schemas.microsoft.com/office/drawing/2014/main" id="{8ED5C5EE-57CD-4AF0-815E-0BE828C54861}"/>
                </a:ext>
              </a:extLst>
            </p:cNvPr>
            <p:cNvSpPr/>
            <p:nvPr/>
          </p:nvSpPr>
          <p:spPr>
            <a:xfrm rot="2700000" flipH="1">
              <a:off x="1034951" y="1627103"/>
              <a:ext cx="1574070" cy="3149101"/>
            </a:xfrm>
            <a:custGeom>
              <a:avLst/>
              <a:gdLst/>
              <a:ahLst/>
              <a:cxnLst/>
              <a:rect l="l" t="t" r="r" b="b"/>
              <a:pathLst>
                <a:path w="1574070" h="3149101">
                  <a:moveTo>
                    <a:pt x="1396232" y="177838"/>
                  </a:moveTo>
                  <a:cubicBezTo>
                    <a:pt x="1732682" y="514288"/>
                    <a:pt x="1732682" y="1059782"/>
                    <a:pt x="1396232" y="1396232"/>
                  </a:cubicBezTo>
                  <a:cubicBezTo>
                    <a:pt x="1059782" y="1732681"/>
                    <a:pt x="514289" y="1732681"/>
                    <a:pt x="177839" y="1396232"/>
                  </a:cubicBezTo>
                  <a:cubicBezTo>
                    <a:pt x="-158611" y="1059782"/>
                    <a:pt x="-158611" y="514288"/>
                    <a:pt x="177839" y="177838"/>
                  </a:cubicBezTo>
                  <a:cubicBezTo>
                    <a:pt x="514289" y="-158611"/>
                    <a:pt x="1059782" y="-158611"/>
                    <a:pt x="1396232" y="177838"/>
                  </a:cubicBezTo>
                  <a:close/>
                  <a:moveTo>
                    <a:pt x="1574070" y="0"/>
                  </a:moveTo>
                  <a:cubicBezTo>
                    <a:pt x="1139403" y="-434668"/>
                    <a:pt x="434668" y="-434668"/>
                    <a:pt x="0" y="0"/>
                  </a:cubicBezTo>
                  <a:cubicBezTo>
                    <a:pt x="-434668" y="434667"/>
                    <a:pt x="-434668" y="1139403"/>
                    <a:pt x="0" y="1574070"/>
                  </a:cubicBezTo>
                  <a:cubicBezTo>
                    <a:pt x="149565" y="1723636"/>
                    <a:pt x="331107" y="1821737"/>
                    <a:pt x="522925" y="1867116"/>
                  </a:cubicBezTo>
                  <a:lnTo>
                    <a:pt x="522925" y="3149101"/>
                  </a:lnTo>
                  <a:lnTo>
                    <a:pt x="1051145" y="3149101"/>
                  </a:lnTo>
                  <a:lnTo>
                    <a:pt x="1051145" y="1867115"/>
                  </a:lnTo>
                  <a:cubicBezTo>
                    <a:pt x="1242964" y="1821737"/>
                    <a:pt x="1424505" y="1723636"/>
                    <a:pt x="1574070" y="1574070"/>
                  </a:cubicBezTo>
                  <a:cubicBezTo>
                    <a:pt x="2008738" y="1139403"/>
                    <a:pt x="2008738" y="434667"/>
                    <a:pt x="157407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900" dirty="0"/>
            </a:p>
          </p:txBody>
        </p:sp>
        <p:sp>
          <p:nvSpPr>
            <p:cNvPr id="56" name="Round Same Side Corner Rectangle 13">
              <a:extLst>
                <a:ext uri="{FF2B5EF4-FFF2-40B4-BE49-F238E27FC236}">
                  <a16:creationId xmlns:a16="http://schemas.microsoft.com/office/drawing/2014/main" id="{4B69123E-C8D1-4ECF-9F1C-F507B3921D6C}"/>
                </a:ext>
              </a:extLst>
            </p:cNvPr>
            <p:cNvSpPr/>
            <p:nvPr/>
          </p:nvSpPr>
          <p:spPr>
            <a:xfrm rot="13500000" flipH="1">
              <a:off x="299369" y="4293587"/>
              <a:ext cx="528162" cy="301840"/>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900" dirty="0"/>
            </a:p>
          </p:txBody>
        </p:sp>
      </p:grpSp>
      <p:sp>
        <p:nvSpPr>
          <p:cNvPr id="2" name="Text Placeholder 1"/>
          <p:cNvSpPr>
            <a:spLocks noGrp="1"/>
          </p:cNvSpPr>
          <p:nvPr>
            <p:ph type="body" sz="quarter" idx="10"/>
          </p:nvPr>
        </p:nvSpPr>
        <p:spPr/>
        <p:txBody>
          <a:bodyPr/>
          <a:lstStyle/>
          <a:p>
            <a:r>
              <a:rPr lang="en-US" altLang="ko-KR" dirty="0" err="1"/>
              <a:t>Metode</a:t>
            </a:r>
            <a:r>
              <a:rPr lang="en-US" altLang="ko-KR" dirty="0"/>
              <a:t> </a:t>
            </a:r>
            <a:r>
              <a:rPr lang="en-US" altLang="ko-KR" dirty="0" err="1"/>
              <a:t>Pencatatan</a:t>
            </a:r>
            <a:endParaRPr lang="ko-KR" altLang="en-US" dirty="0"/>
          </a:p>
        </p:txBody>
      </p:sp>
      <p:sp>
        <p:nvSpPr>
          <p:cNvPr id="8" name="Oval 7"/>
          <p:cNvSpPr/>
          <p:nvPr/>
        </p:nvSpPr>
        <p:spPr>
          <a:xfrm>
            <a:off x="5317063" y="1961122"/>
            <a:ext cx="537366" cy="5373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Oval 13"/>
          <p:cNvSpPr/>
          <p:nvPr/>
        </p:nvSpPr>
        <p:spPr>
          <a:xfrm>
            <a:off x="5048378" y="3802806"/>
            <a:ext cx="537366" cy="5373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Oval 19"/>
          <p:cNvSpPr/>
          <p:nvPr/>
        </p:nvSpPr>
        <p:spPr>
          <a:xfrm>
            <a:off x="5539780" y="2925397"/>
            <a:ext cx="537366" cy="5373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Oval 25"/>
          <p:cNvSpPr/>
          <p:nvPr/>
        </p:nvSpPr>
        <p:spPr>
          <a:xfrm flipH="1">
            <a:off x="3235399" y="1961122"/>
            <a:ext cx="537366" cy="5373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a:p>
        </p:txBody>
      </p:sp>
      <p:sp>
        <p:nvSpPr>
          <p:cNvPr id="32" name="Oval 31"/>
          <p:cNvSpPr/>
          <p:nvPr/>
        </p:nvSpPr>
        <p:spPr>
          <a:xfrm flipH="1">
            <a:off x="3622456" y="3802806"/>
            <a:ext cx="537366" cy="5373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a:p>
        </p:txBody>
      </p:sp>
      <p:sp>
        <p:nvSpPr>
          <p:cNvPr id="38" name="Oval 37"/>
          <p:cNvSpPr/>
          <p:nvPr/>
        </p:nvSpPr>
        <p:spPr>
          <a:xfrm flipH="1">
            <a:off x="3032390" y="2925397"/>
            <a:ext cx="537366" cy="5373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a:p>
        </p:txBody>
      </p:sp>
      <p:sp>
        <p:nvSpPr>
          <p:cNvPr id="42" name="Block Arc 14"/>
          <p:cNvSpPr/>
          <p:nvPr/>
        </p:nvSpPr>
        <p:spPr>
          <a:xfrm rot="16200000">
            <a:off x="4263207" y="2862482"/>
            <a:ext cx="600082" cy="600478"/>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7" name="Oval 46"/>
          <p:cNvSpPr/>
          <p:nvPr/>
        </p:nvSpPr>
        <p:spPr>
          <a:xfrm flipH="1">
            <a:off x="4379811" y="1544912"/>
            <a:ext cx="537366" cy="5373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a:p>
        </p:txBody>
      </p:sp>
      <p:sp>
        <p:nvSpPr>
          <p:cNvPr id="5" name="Rectangle 4"/>
          <p:cNvSpPr/>
          <p:nvPr/>
        </p:nvSpPr>
        <p:spPr>
          <a:xfrm>
            <a:off x="1863037" y="3961955"/>
            <a:ext cx="1710725" cy="369332"/>
          </a:xfrm>
          <a:prstGeom prst="rect">
            <a:avLst/>
          </a:prstGeom>
        </p:spPr>
        <p:txBody>
          <a:bodyPr wrap="none">
            <a:spAutoFit/>
          </a:bodyPr>
          <a:lstStyle/>
          <a:p>
            <a:pPr lvl="0"/>
            <a:r>
              <a:rPr lang="en-US" b="1" dirty="0"/>
              <a:t>1.Data </a:t>
            </a:r>
            <a:r>
              <a:rPr lang="en-US" b="1" dirty="0" err="1"/>
              <a:t>Narasi</a:t>
            </a:r>
            <a:r>
              <a:rPr lang="en-US" b="1" dirty="0"/>
              <a:t> </a:t>
            </a:r>
            <a:endParaRPr lang="en-US" dirty="0"/>
          </a:p>
        </p:txBody>
      </p:sp>
      <p:sp>
        <p:nvSpPr>
          <p:cNvPr id="6" name="Rectangle 5"/>
          <p:cNvSpPr/>
          <p:nvPr/>
        </p:nvSpPr>
        <p:spPr>
          <a:xfrm>
            <a:off x="683568" y="3060890"/>
            <a:ext cx="2163797" cy="369332"/>
          </a:xfrm>
          <a:prstGeom prst="rect">
            <a:avLst/>
          </a:prstGeom>
        </p:spPr>
        <p:txBody>
          <a:bodyPr wrap="none">
            <a:spAutoFit/>
          </a:bodyPr>
          <a:lstStyle/>
          <a:p>
            <a:pPr lvl="0"/>
            <a:r>
              <a:rPr lang="en-US" b="1" dirty="0"/>
              <a:t>2. Data </a:t>
            </a:r>
            <a:r>
              <a:rPr lang="en-US" b="1" i="1" dirty="0"/>
              <a:t>Videotape</a:t>
            </a:r>
            <a:r>
              <a:rPr lang="en-US" b="1" dirty="0"/>
              <a:t> </a:t>
            </a:r>
            <a:endParaRPr lang="en-US" dirty="0"/>
          </a:p>
        </p:txBody>
      </p:sp>
      <p:sp>
        <p:nvSpPr>
          <p:cNvPr id="9" name="Rectangle 8"/>
          <p:cNvSpPr/>
          <p:nvPr/>
        </p:nvSpPr>
        <p:spPr>
          <a:xfrm>
            <a:off x="1548992" y="2045139"/>
            <a:ext cx="1467068" cy="369332"/>
          </a:xfrm>
          <a:prstGeom prst="rect">
            <a:avLst/>
          </a:prstGeom>
        </p:spPr>
        <p:txBody>
          <a:bodyPr wrap="none">
            <a:spAutoFit/>
          </a:bodyPr>
          <a:lstStyle/>
          <a:p>
            <a:pPr lvl="0"/>
            <a:r>
              <a:rPr lang="en-US" b="1" dirty="0"/>
              <a:t>3. </a:t>
            </a:r>
            <a:r>
              <a:rPr lang="en-US" b="1" i="1" dirty="0"/>
              <a:t>Checklist</a:t>
            </a:r>
            <a:endParaRPr lang="en-US" dirty="0"/>
          </a:p>
        </p:txBody>
      </p:sp>
      <p:sp>
        <p:nvSpPr>
          <p:cNvPr id="12" name="Rectangle 11"/>
          <p:cNvSpPr/>
          <p:nvPr/>
        </p:nvSpPr>
        <p:spPr>
          <a:xfrm>
            <a:off x="2253350" y="1360246"/>
            <a:ext cx="2095445" cy="369332"/>
          </a:xfrm>
          <a:prstGeom prst="rect">
            <a:avLst/>
          </a:prstGeom>
        </p:spPr>
        <p:txBody>
          <a:bodyPr wrap="none">
            <a:spAutoFit/>
          </a:bodyPr>
          <a:lstStyle/>
          <a:p>
            <a:pPr lvl="0"/>
            <a:r>
              <a:rPr lang="en-US" b="1" dirty="0"/>
              <a:t>4. Data </a:t>
            </a:r>
            <a:r>
              <a:rPr lang="en-US" b="1" dirty="0" err="1"/>
              <a:t>Frekuensi</a:t>
            </a:r>
            <a:endParaRPr lang="en-US" dirty="0"/>
          </a:p>
        </p:txBody>
      </p:sp>
      <p:sp>
        <p:nvSpPr>
          <p:cNvPr id="15" name="Rectangle 14"/>
          <p:cNvSpPr/>
          <p:nvPr/>
        </p:nvSpPr>
        <p:spPr>
          <a:xfrm>
            <a:off x="6079930" y="2045139"/>
            <a:ext cx="1159292" cy="369332"/>
          </a:xfrm>
          <a:prstGeom prst="rect">
            <a:avLst/>
          </a:prstGeom>
        </p:spPr>
        <p:txBody>
          <a:bodyPr wrap="none">
            <a:spAutoFit/>
          </a:bodyPr>
          <a:lstStyle/>
          <a:p>
            <a:pPr lvl="0"/>
            <a:r>
              <a:rPr lang="en-US" b="1" dirty="0"/>
              <a:t>5. </a:t>
            </a:r>
            <a:r>
              <a:rPr lang="en-US" b="1" dirty="0" err="1"/>
              <a:t>Durasi</a:t>
            </a:r>
            <a:endParaRPr lang="en-US" dirty="0"/>
          </a:p>
        </p:txBody>
      </p:sp>
      <p:sp>
        <p:nvSpPr>
          <p:cNvPr id="18" name="Rectangle 17"/>
          <p:cNvSpPr/>
          <p:nvPr/>
        </p:nvSpPr>
        <p:spPr>
          <a:xfrm>
            <a:off x="6228184" y="3009414"/>
            <a:ext cx="2557110" cy="369332"/>
          </a:xfrm>
          <a:prstGeom prst="rect">
            <a:avLst/>
          </a:prstGeom>
        </p:spPr>
        <p:txBody>
          <a:bodyPr wrap="none">
            <a:spAutoFit/>
          </a:bodyPr>
          <a:lstStyle/>
          <a:p>
            <a:pPr lvl="0"/>
            <a:r>
              <a:rPr lang="en-US" b="1" dirty="0"/>
              <a:t>6. </a:t>
            </a:r>
            <a:r>
              <a:rPr lang="en-US" b="1" dirty="0" err="1"/>
              <a:t>Pencatatan</a:t>
            </a:r>
            <a:r>
              <a:rPr lang="en-US" b="1" dirty="0"/>
              <a:t> Interval</a:t>
            </a:r>
            <a:endParaRPr lang="en-US" dirty="0"/>
          </a:p>
        </p:txBody>
      </p:sp>
      <p:sp>
        <p:nvSpPr>
          <p:cNvPr id="21" name="Rectangle 20"/>
          <p:cNvSpPr/>
          <p:nvPr/>
        </p:nvSpPr>
        <p:spPr>
          <a:xfrm>
            <a:off x="5806927" y="3886823"/>
            <a:ext cx="1159292" cy="369332"/>
          </a:xfrm>
          <a:prstGeom prst="rect">
            <a:avLst/>
          </a:prstGeom>
        </p:spPr>
        <p:txBody>
          <a:bodyPr wrap="none">
            <a:spAutoFit/>
          </a:bodyPr>
          <a:lstStyle/>
          <a:p>
            <a:pPr lvl="0"/>
            <a:r>
              <a:rPr lang="en-US" b="1" dirty="0"/>
              <a:t>7. </a:t>
            </a:r>
            <a:r>
              <a:rPr lang="en-US" b="1" i="1" dirty="0"/>
              <a:t>Rating</a:t>
            </a:r>
            <a:endParaRPr lang="en-US" dirty="0"/>
          </a:p>
        </p:txBody>
      </p:sp>
      <p:sp>
        <p:nvSpPr>
          <p:cNvPr id="48" name="Rectangle 9">
            <a:extLst>
              <a:ext uri="{FF2B5EF4-FFF2-40B4-BE49-F238E27FC236}">
                <a16:creationId xmlns:a16="http://schemas.microsoft.com/office/drawing/2014/main" id="{3DAA8DCD-9AC2-44A4-8550-9121AF6799F5}"/>
              </a:ext>
            </a:extLst>
          </p:cNvPr>
          <p:cNvSpPr/>
          <p:nvPr/>
        </p:nvSpPr>
        <p:spPr>
          <a:xfrm>
            <a:off x="3711076" y="3886823"/>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9" name="Rounded Rectangle 7">
            <a:extLst>
              <a:ext uri="{FF2B5EF4-FFF2-40B4-BE49-F238E27FC236}">
                <a16:creationId xmlns:a16="http://schemas.microsoft.com/office/drawing/2014/main" id="{C61DD30B-B1FB-4115-93BF-A6FC4D7C4496}"/>
              </a:ext>
            </a:extLst>
          </p:cNvPr>
          <p:cNvSpPr/>
          <p:nvPr/>
        </p:nvSpPr>
        <p:spPr>
          <a:xfrm>
            <a:off x="3085005" y="2976257"/>
            <a:ext cx="432135" cy="37292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0" name="Frame 17">
            <a:extLst>
              <a:ext uri="{FF2B5EF4-FFF2-40B4-BE49-F238E27FC236}">
                <a16:creationId xmlns:a16="http://schemas.microsoft.com/office/drawing/2014/main" id="{92917C38-69C4-43CA-BF65-E416325D6C8E}"/>
              </a:ext>
            </a:extLst>
          </p:cNvPr>
          <p:cNvSpPr/>
          <p:nvPr/>
        </p:nvSpPr>
        <p:spPr>
          <a:xfrm>
            <a:off x="3338333" y="2067446"/>
            <a:ext cx="347025" cy="34702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51" name="Rectangle 7">
            <a:extLst>
              <a:ext uri="{FF2B5EF4-FFF2-40B4-BE49-F238E27FC236}">
                <a16:creationId xmlns:a16="http://schemas.microsoft.com/office/drawing/2014/main" id="{F6C79C65-2188-4A4D-8772-35A34B81EB66}"/>
              </a:ext>
            </a:extLst>
          </p:cNvPr>
          <p:cNvSpPr/>
          <p:nvPr/>
        </p:nvSpPr>
        <p:spPr>
          <a:xfrm>
            <a:off x="4487474" y="1642273"/>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3" name="Round Same Side Corner Rectangle 6">
            <a:extLst>
              <a:ext uri="{FF2B5EF4-FFF2-40B4-BE49-F238E27FC236}">
                <a16:creationId xmlns:a16="http://schemas.microsoft.com/office/drawing/2014/main" id="{3972BC44-026D-4340-BF1A-1D1B55426341}"/>
              </a:ext>
            </a:extLst>
          </p:cNvPr>
          <p:cNvSpPr/>
          <p:nvPr/>
        </p:nvSpPr>
        <p:spPr>
          <a:xfrm rot="2700000">
            <a:off x="5751286" y="2945835"/>
            <a:ext cx="130246" cy="52217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4" name="Teardrop 1">
            <a:extLst>
              <a:ext uri="{FF2B5EF4-FFF2-40B4-BE49-F238E27FC236}">
                <a16:creationId xmlns:a16="http://schemas.microsoft.com/office/drawing/2014/main" id="{A3F2E0B2-06C7-489A-A5C4-40A570CEFF64}"/>
              </a:ext>
            </a:extLst>
          </p:cNvPr>
          <p:cNvSpPr/>
          <p:nvPr/>
        </p:nvSpPr>
        <p:spPr>
          <a:xfrm rot="18805991">
            <a:off x="5397532" y="2024624"/>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4" name="5-Point Star 23"/>
          <p:cNvSpPr/>
          <p:nvPr/>
        </p:nvSpPr>
        <p:spPr>
          <a:xfrm>
            <a:off x="5116875" y="3826878"/>
            <a:ext cx="400372" cy="448586"/>
          </a:xfrm>
          <a:prstGeom prst="star5">
            <a:avLst/>
          </a:prstGeom>
          <a:solidFill>
            <a:schemeClr val="accent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153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72115"/>
            <a:ext cx="6840760" cy="4832092"/>
          </a:xfrm>
          <a:prstGeom prst="rect">
            <a:avLst/>
          </a:prstGeom>
        </p:spPr>
        <p:txBody>
          <a:bodyPr wrap="square">
            <a:spAutoFit/>
          </a:bodyPr>
          <a:lstStyle/>
          <a:p>
            <a:pPr marL="342900" lvl="0" indent="-342900">
              <a:buAutoNum type="arabicPeriod"/>
            </a:pPr>
            <a:r>
              <a:rPr lang="en-US" sz="1400" b="1" dirty="0"/>
              <a:t>Data </a:t>
            </a:r>
            <a:r>
              <a:rPr lang="en-US" sz="1400" b="1" dirty="0" err="1"/>
              <a:t>narasi</a:t>
            </a:r>
            <a:r>
              <a:rPr lang="en-US" sz="1400" b="1" dirty="0"/>
              <a:t> </a:t>
            </a:r>
          </a:p>
          <a:p>
            <a:pPr lvl="0"/>
            <a:endParaRPr lang="en-US" sz="1400" dirty="0"/>
          </a:p>
          <a:p>
            <a:pPr marL="285750" indent="-285750">
              <a:buFont typeface="Arial" panose="020B0604020202020204" pitchFamily="34" charset="0"/>
              <a:buChar char="•"/>
            </a:pPr>
            <a:r>
              <a:rPr lang="en-US" sz="1400" dirty="0"/>
              <a:t>Data </a:t>
            </a:r>
            <a:r>
              <a:rPr lang="en-US" sz="1400" dirty="0" err="1"/>
              <a:t>narasi</a:t>
            </a:r>
            <a:r>
              <a:rPr lang="en-US" sz="1400" dirty="0"/>
              <a:t> </a:t>
            </a:r>
            <a:r>
              <a:rPr lang="en-US" sz="1400" dirty="0" err="1"/>
              <a:t>terdiri</a:t>
            </a:r>
            <a:r>
              <a:rPr lang="en-US" sz="1400" dirty="0"/>
              <a:t> </a:t>
            </a:r>
            <a:r>
              <a:rPr lang="en-US" sz="1400" dirty="0" err="1"/>
              <a:t>dari</a:t>
            </a:r>
            <a:r>
              <a:rPr lang="en-US" sz="1400" dirty="0"/>
              <a:t> </a:t>
            </a:r>
            <a:r>
              <a:rPr lang="en-US" sz="1400" dirty="0" err="1"/>
              <a:t>suatu</a:t>
            </a:r>
            <a:r>
              <a:rPr lang="en-US" sz="1400" dirty="0"/>
              <a:t> </a:t>
            </a:r>
            <a:r>
              <a:rPr lang="en-US" sz="1400" dirty="0" err="1"/>
              <a:t>bentuk</a:t>
            </a:r>
            <a:r>
              <a:rPr lang="en-US" sz="1400" dirty="0"/>
              <a:t> data '</a:t>
            </a:r>
            <a:r>
              <a:rPr lang="en-US" sz="1400" dirty="0" err="1"/>
              <a:t>mentah</a:t>
            </a:r>
            <a:r>
              <a:rPr lang="en-US" sz="1400" dirty="0"/>
              <a:t>' yang </a:t>
            </a:r>
            <a:r>
              <a:rPr lang="en-US" sz="1400" dirty="0" err="1"/>
              <a:t>hanya</a:t>
            </a:r>
            <a:r>
              <a:rPr lang="en-US" sz="1400" dirty="0"/>
              <a:t> </a:t>
            </a:r>
            <a:r>
              <a:rPr lang="en-US" sz="1400" dirty="0" err="1"/>
              <a:t>memiliki</a:t>
            </a:r>
            <a:r>
              <a:rPr lang="en-US" sz="1400" dirty="0"/>
              <a:t>  </a:t>
            </a:r>
            <a:r>
              <a:rPr lang="en-US" sz="1400" dirty="0" err="1"/>
              <a:t>makna</a:t>
            </a:r>
            <a:r>
              <a:rPr lang="en-US" sz="1400" dirty="0"/>
              <a:t>   </a:t>
            </a:r>
            <a:r>
              <a:rPr lang="en-US" sz="1400" dirty="0" err="1"/>
              <a:t>setelah</a:t>
            </a:r>
            <a:r>
              <a:rPr lang="en-US" sz="1400" dirty="0"/>
              <a:t> Di </a:t>
            </a:r>
            <a:r>
              <a:rPr lang="en-US" sz="1400" dirty="0" err="1"/>
              <a:t>terjemah</a:t>
            </a:r>
            <a:r>
              <a:rPr lang="en-US" sz="1400" dirty="0"/>
              <a:t> </a:t>
            </a:r>
            <a:r>
              <a:rPr lang="en-US" sz="1400" dirty="0" err="1"/>
              <a:t>ke</a:t>
            </a:r>
            <a:r>
              <a:rPr lang="en-US" sz="1400" dirty="0"/>
              <a:t> </a:t>
            </a:r>
            <a:r>
              <a:rPr lang="en-US" sz="1400" dirty="0" err="1"/>
              <a:t>dalam</a:t>
            </a:r>
            <a:r>
              <a:rPr lang="en-US" sz="1400" dirty="0"/>
              <a:t> </a:t>
            </a:r>
            <a:r>
              <a:rPr lang="en-US" sz="1400" dirty="0" err="1"/>
              <a:t>kategori</a:t>
            </a:r>
            <a:r>
              <a:rPr lang="en-US" sz="1400" dirty="0"/>
              <a:t> </a:t>
            </a:r>
            <a:r>
              <a:rPr lang="en-US" sz="1400" dirty="0" err="1"/>
              <a:t>Kategori</a:t>
            </a:r>
            <a:r>
              <a:rPr lang="en-US" sz="1400" dirty="0"/>
              <a:t> </a:t>
            </a:r>
            <a:r>
              <a:rPr lang="en-US" sz="1400" dirty="0" err="1"/>
              <a:t>atau</a:t>
            </a:r>
            <a:r>
              <a:rPr lang="en-US" sz="1400" dirty="0"/>
              <a:t> </a:t>
            </a:r>
            <a:r>
              <a:rPr lang="en-US" sz="1400" dirty="0" err="1"/>
              <a:t>bentuk</a:t>
            </a:r>
            <a:r>
              <a:rPr lang="en-US" sz="1400" dirty="0"/>
              <a:t> </a:t>
            </a:r>
            <a:r>
              <a:rPr lang="en-US" sz="1400" dirty="0" err="1"/>
              <a:t>numerik</a:t>
            </a:r>
            <a:r>
              <a:rPr lang="en-US" sz="1400" dirty="0"/>
              <a:t>. </a:t>
            </a:r>
          </a:p>
          <a:p>
            <a:pPr marL="285750" indent="-285750">
              <a:buFont typeface="Arial" panose="020B0604020202020204" pitchFamily="34" charset="0"/>
              <a:buChar char="•"/>
            </a:pPr>
            <a:r>
              <a:rPr lang="en-US" sz="1400" dirty="0" err="1"/>
              <a:t>Biasa</a:t>
            </a:r>
            <a:r>
              <a:rPr lang="en-US" sz="1400" dirty="0"/>
              <a:t> </a:t>
            </a:r>
            <a:r>
              <a:rPr lang="en-US" sz="1400" dirty="0" err="1"/>
              <a:t>nya</a:t>
            </a:r>
            <a:r>
              <a:rPr lang="en-US" sz="1400" dirty="0"/>
              <a:t> </a:t>
            </a:r>
            <a:r>
              <a:rPr lang="en-US" sz="1400" dirty="0" err="1"/>
              <a:t>narasi</a:t>
            </a:r>
            <a:r>
              <a:rPr lang="en-US" sz="1400" dirty="0"/>
              <a:t> </a:t>
            </a:r>
            <a:r>
              <a:rPr lang="en-US" sz="1400" dirty="0" err="1"/>
              <a:t>ditunjukkan</a:t>
            </a:r>
            <a:r>
              <a:rPr lang="en-US" sz="1400" dirty="0"/>
              <a:t> </a:t>
            </a:r>
            <a:r>
              <a:rPr lang="en-US" sz="1400" dirty="0" err="1"/>
              <a:t>untuk</a:t>
            </a:r>
            <a:r>
              <a:rPr lang="en-US" sz="1400" dirty="0"/>
              <a:t> </a:t>
            </a:r>
            <a:r>
              <a:rPr lang="en-US" sz="1400" dirty="0" err="1"/>
              <a:t>menyajikan</a:t>
            </a:r>
            <a:r>
              <a:rPr lang="en-US" sz="1400" dirty="0"/>
              <a:t> </a:t>
            </a:r>
            <a:r>
              <a:rPr lang="en-US" sz="1400" dirty="0" err="1"/>
              <a:t>kejadian</a:t>
            </a:r>
            <a:r>
              <a:rPr lang="en-US" sz="1400" dirty="0"/>
              <a:t> </a:t>
            </a:r>
            <a:r>
              <a:rPr lang="en-US" sz="1400" dirty="0" err="1"/>
              <a:t>kejadian</a:t>
            </a:r>
            <a:r>
              <a:rPr lang="en-US" sz="1400" dirty="0"/>
              <a:t> </a:t>
            </a:r>
            <a:r>
              <a:rPr lang="en-US" sz="1400" dirty="0" err="1"/>
              <a:t>perilaku</a:t>
            </a:r>
            <a:r>
              <a:rPr lang="en-US" sz="1400" dirty="0"/>
              <a:t> </a:t>
            </a:r>
            <a:r>
              <a:rPr lang="en-US" sz="1400" dirty="0" err="1"/>
              <a:t>dalam</a:t>
            </a:r>
            <a:r>
              <a:rPr lang="en-US" sz="1400" dirty="0"/>
              <a:t> </a:t>
            </a:r>
            <a:r>
              <a:rPr lang="en-US" sz="1400" dirty="0" err="1"/>
              <a:t>bentuk</a:t>
            </a:r>
            <a:r>
              <a:rPr lang="en-US" sz="1400" dirty="0"/>
              <a:t> </a:t>
            </a:r>
            <a:r>
              <a:rPr lang="en-US" sz="1400" dirty="0" err="1"/>
              <a:t>tertulis</a:t>
            </a:r>
            <a:r>
              <a:rPr lang="en-US" sz="1400" dirty="0"/>
              <a:t> </a:t>
            </a:r>
            <a:r>
              <a:rPr lang="en-US" sz="1400" dirty="0" err="1"/>
              <a:t>dengan</a:t>
            </a:r>
            <a:r>
              <a:rPr lang="en-US" sz="1400" dirty="0"/>
              <a:t> </a:t>
            </a:r>
            <a:r>
              <a:rPr lang="en-US" sz="1400" dirty="0" err="1"/>
              <a:t>cara</a:t>
            </a:r>
            <a:r>
              <a:rPr lang="en-US" sz="1400" dirty="0"/>
              <a:t> yang </a:t>
            </a:r>
            <a:r>
              <a:rPr lang="en-US" sz="1400" dirty="0" err="1"/>
              <a:t>sama</a:t>
            </a:r>
            <a:r>
              <a:rPr lang="en-US" sz="1400" dirty="0"/>
              <a:t>, </a:t>
            </a:r>
            <a:r>
              <a:rPr lang="en-US" sz="1400" dirty="0" err="1"/>
              <a:t>dana</a:t>
            </a:r>
            <a:r>
              <a:rPr lang="en-US" sz="1400" dirty="0"/>
              <a:t> </a:t>
            </a:r>
            <a:r>
              <a:rPr lang="en-US" sz="1400" dirty="0" err="1"/>
              <a:t>dalam</a:t>
            </a:r>
            <a:r>
              <a:rPr lang="en-US" sz="1400" dirty="0"/>
              <a:t> </a:t>
            </a:r>
            <a:r>
              <a:rPr lang="en-US" sz="1400" dirty="0" err="1"/>
              <a:t>urutan</a:t>
            </a:r>
            <a:r>
              <a:rPr lang="en-US" sz="1400" dirty="0"/>
              <a:t> yang </a:t>
            </a:r>
            <a:r>
              <a:rPr lang="en-US" sz="1400" dirty="0" err="1"/>
              <a:t>sama</a:t>
            </a:r>
            <a:r>
              <a:rPr lang="en-US" sz="1400" dirty="0"/>
              <a:t>, </a:t>
            </a:r>
            <a:r>
              <a:rPr lang="en-US" sz="1400" dirty="0" err="1"/>
              <a:t>sebagai</a:t>
            </a:r>
            <a:r>
              <a:rPr lang="en-US" sz="1400" dirty="0"/>
              <a:t> </a:t>
            </a:r>
            <a:r>
              <a:rPr lang="en-US" sz="1400" dirty="0" err="1"/>
              <a:t>mana</a:t>
            </a:r>
            <a:r>
              <a:rPr lang="en-US" sz="1400" dirty="0"/>
              <a:t> yang </a:t>
            </a:r>
            <a:r>
              <a:rPr lang="en-US" sz="1400" dirty="0" err="1"/>
              <a:t>sesungguhnya</a:t>
            </a:r>
            <a:r>
              <a:rPr lang="en-US" sz="1400" dirty="0"/>
              <a:t> </a:t>
            </a:r>
            <a:r>
              <a:rPr lang="en-US" sz="1400" dirty="0" err="1"/>
              <a:t>terjadi</a:t>
            </a:r>
            <a:r>
              <a:rPr lang="en-US" sz="1400" dirty="0"/>
              <a:t>, </a:t>
            </a:r>
            <a:r>
              <a:rPr lang="en-US" sz="1400" dirty="0" err="1"/>
              <a:t>seringkali</a:t>
            </a:r>
            <a:r>
              <a:rPr lang="en-US" sz="1400" dirty="0"/>
              <a:t> </a:t>
            </a:r>
            <a:r>
              <a:rPr lang="en-US" sz="1400" dirty="0" err="1"/>
              <a:t>tanpa</a:t>
            </a:r>
            <a:r>
              <a:rPr lang="en-US" sz="1400" dirty="0"/>
              <a:t> </a:t>
            </a:r>
            <a:r>
              <a:rPr lang="en-US" sz="1400" dirty="0" err="1"/>
              <a:t>makna</a:t>
            </a:r>
            <a:r>
              <a:rPr lang="en-US" sz="1400" dirty="0"/>
              <a:t> </a:t>
            </a:r>
            <a:r>
              <a:rPr lang="en-US" sz="1400" dirty="0" err="1"/>
              <a:t>interpretatif</a:t>
            </a:r>
            <a:r>
              <a:rPr lang="en-US" sz="1400" dirty="0"/>
              <a:t>, </a:t>
            </a:r>
            <a:r>
              <a:rPr lang="en-US" sz="1400" dirty="0" err="1"/>
              <a:t>pada</a:t>
            </a:r>
            <a:r>
              <a:rPr lang="en-US" sz="1400" dirty="0"/>
              <a:t>       </a:t>
            </a:r>
            <a:r>
              <a:rPr lang="en-US" sz="1400" dirty="0" err="1"/>
              <a:t>kenyataan</a:t>
            </a:r>
            <a:r>
              <a:rPr lang="en-US" sz="1400" dirty="0"/>
              <a:t> </a:t>
            </a:r>
            <a:r>
              <a:rPr lang="en-US" sz="1400" dirty="0" err="1"/>
              <a:t>nya</a:t>
            </a:r>
            <a:r>
              <a:rPr lang="en-US" sz="1400" dirty="0"/>
              <a:t>, </a:t>
            </a:r>
            <a:r>
              <a:rPr lang="en-US" sz="1400" dirty="0" err="1"/>
              <a:t>obsever</a:t>
            </a:r>
            <a:r>
              <a:rPr lang="en-US" sz="1400" dirty="0"/>
              <a:t> </a:t>
            </a:r>
            <a:r>
              <a:rPr lang="en-US" sz="1400" dirty="0" err="1"/>
              <a:t>bersifat</a:t>
            </a:r>
            <a:r>
              <a:rPr lang="en-US" sz="1400" dirty="0"/>
              <a:t> </a:t>
            </a:r>
            <a:r>
              <a:rPr lang="en-US" sz="1400" dirty="0" err="1"/>
              <a:t>selektif</a:t>
            </a:r>
            <a:r>
              <a:rPr lang="en-US" sz="1400" dirty="0"/>
              <a:t> </a:t>
            </a:r>
            <a:r>
              <a:rPr lang="en-US" sz="1400" dirty="0" err="1"/>
              <a:t>dalam</a:t>
            </a:r>
            <a:r>
              <a:rPr lang="en-US" sz="1400" dirty="0"/>
              <a:t> </a:t>
            </a:r>
            <a:r>
              <a:rPr lang="en-US" sz="1400" dirty="0" err="1"/>
              <a:t>observasi</a:t>
            </a:r>
            <a:r>
              <a:rPr lang="en-US" sz="1400" dirty="0"/>
              <a:t> </a:t>
            </a:r>
            <a:r>
              <a:rPr lang="en-US" sz="1400" dirty="0" err="1"/>
              <a:t>nya</a:t>
            </a:r>
            <a:r>
              <a:rPr lang="en-US" sz="1400" dirty="0"/>
              <a:t> </a:t>
            </a:r>
            <a:r>
              <a:rPr lang="en-US" sz="1400" dirty="0" err="1"/>
              <a:t>sehingga</a:t>
            </a:r>
            <a:r>
              <a:rPr lang="en-US" sz="1400" dirty="0"/>
              <a:t> </a:t>
            </a:r>
            <a:r>
              <a:rPr lang="en-US" sz="1400" dirty="0" err="1"/>
              <a:t>tidak</a:t>
            </a:r>
            <a:r>
              <a:rPr lang="en-US" sz="1400" dirty="0"/>
              <a:t>       </a:t>
            </a:r>
            <a:r>
              <a:rPr lang="en-US" sz="1400" dirty="0" err="1"/>
              <a:t>semua</a:t>
            </a:r>
            <a:r>
              <a:rPr lang="en-US" sz="1400" dirty="0"/>
              <a:t> </a:t>
            </a:r>
            <a:r>
              <a:rPr lang="en-US" sz="1400" dirty="0" err="1"/>
              <a:t>kejadian</a:t>
            </a:r>
            <a:r>
              <a:rPr lang="en-US" sz="1400" dirty="0"/>
              <a:t> </a:t>
            </a:r>
            <a:r>
              <a:rPr lang="en-US" sz="1400" dirty="0" err="1"/>
              <a:t>dapat</a:t>
            </a:r>
            <a:r>
              <a:rPr lang="en-US" sz="1400" dirty="0"/>
              <a:t> di </a:t>
            </a:r>
            <a:r>
              <a:rPr lang="en-US" sz="1400" dirty="0" err="1"/>
              <a:t>catat</a:t>
            </a:r>
            <a:r>
              <a:rPr lang="en-US" sz="1400" dirty="0"/>
              <a:t> </a:t>
            </a:r>
            <a:r>
              <a:rPr lang="en-US" sz="1400" dirty="0" err="1"/>
              <a:t>dan</a:t>
            </a:r>
            <a:r>
              <a:rPr lang="en-US" sz="1400" dirty="0"/>
              <a:t> </a:t>
            </a:r>
            <a:r>
              <a:rPr lang="en-US" sz="1400" dirty="0" err="1"/>
              <a:t>banyak</a:t>
            </a:r>
            <a:r>
              <a:rPr lang="en-US" sz="1400" dirty="0"/>
              <a:t> </a:t>
            </a:r>
            <a:r>
              <a:rPr lang="en-US" sz="1400" dirty="0" err="1"/>
              <a:t>peneliti</a:t>
            </a:r>
            <a:r>
              <a:rPr lang="en-US" sz="1400" dirty="0"/>
              <a:t> </a:t>
            </a:r>
            <a:r>
              <a:rPr lang="en-US" sz="1400" dirty="0" err="1"/>
              <a:t>menemukan</a:t>
            </a:r>
            <a:r>
              <a:rPr lang="en-US" sz="1400" dirty="0"/>
              <a:t> </a:t>
            </a:r>
            <a:r>
              <a:rPr lang="en-US" sz="1400" dirty="0" err="1"/>
              <a:t>bahwa</a:t>
            </a:r>
            <a:r>
              <a:rPr lang="en-US" sz="1400" dirty="0"/>
              <a:t> </a:t>
            </a:r>
            <a:r>
              <a:rPr lang="en-US" sz="1400" dirty="0" err="1"/>
              <a:t>tanpa</a:t>
            </a:r>
            <a:r>
              <a:rPr lang="en-US" sz="1400" dirty="0"/>
              <a:t>      </a:t>
            </a:r>
            <a:r>
              <a:rPr lang="en-US" sz="1400" dirty="0" err="1"/>
              <a:t>kesimpulan</a:t>
            </a:r>
            <a:r>
              <a:rPr lang="en-US" sz="1400" dirty="0"/>
              <a:t>, </a:t>
            </a:r>
            <a:r>
              <a:rPr lang="en-US" sz="1400" dirty="0" err="1"/>
              <a:t>interpretasi</a:t>
            </a:r>
            <a:r>
              <a:rPr lang="en-US" sz="1400" dirty="0"/>
              <a:t> data </a:t>
            </a:r>
            <a:r>
              <a:rPr lang="en-US" sz="1400" dirty="0" err="1"/>
              <a:t>narasi</a:t>
            </a:r>
            <a:r>
              <a:rPr lang="en-US" sz="1400" dirty="0"/>
              <a:t> </a:t>
            </a:r>
            <a:r>
              <a:rPr lang="en-US" sz="1400" dirty="0" err="1"/>
              <a:t>menjadi</a:t>
            </a:r>
            <a:r>
              <a:rPr lang="en-US" sz="1400" dirty="0"/>
              <a:t> </a:t>
            </a:r>
            <a:r>
              <a:rPr lang="en-US" sz="1400" dirty="0" err="1"/>
              <a:t>sulit</a:t>
            </a:r>
            <a:r>
              <a:rPr lang="en-US" sz="1400" dirty="0"/>
              <a:t> di </a:t>
            </a:r>
            <a:r>
              <a:rPr lang="en-US" sz="1400" dirty="0" err="1"/>
              <a:t>analisis</a:t>
            </a:r>
            <a:r>
              <a:rPr lang="en-US" sz="1400" dirty="0"/>
              <a:t>. </a:t>
            </a:r>
          </a:p>
          <a:p>
            <a:pPr marL="285750" indent="-285750">
              <a:buFont typeface="Arial" panose="020B0604020202020204" pitchFamily="34" charset="0"/>
              <a:buChar char="•"/>
            </a:pPr>
            <a:r>
              <a:rPr lang="en-US" sz="1400" dirty="0" err="1"/>
              <a:t>Biasanya</a:t>
            </a:r>
            <a:r>
              <a:rPr lang="en-US" sz="1400" dirty="0"/>
              <a:t> </a:t>
            </a:r>
            <a:r>
              <a:rPr lang="en-US" sz="1400" dirty="0" err="1"/>
              <a:t>narasi</a:t>
            </a:r>
            <a:r>
              <a:rPr lang="en-US" sz="1400" dirty="0"/>
              <a:t> di </a:t>
            </a:r>
            <a:r>
              <a:rPr lang="en-US" sz="1400" dirty="0" err="1"/>
              <a:t>gunakan</a:t>
            </a:r>
            <a:r>
              <a:rPr lang="en-US" sz="1400" dirty="0"/>
              <a:t> </a:t>
            </a:r>
            <a:r>
              <a:rPr lang="en-US" sz="1400" dirty="0" err="1"/>
              <a:t>untuk</a:t>
            </a:r>
            <a:r>
              <a:rPr lang="en-US" sz="1400" dirty="0"/>
              <a:t> </a:t>
            </a:r>
            <a:r>
              <a:rPr lang="en-US" sz="1400" dirty="0" err="1"/>
              <a:t>menggambarkan</a:t>
            </a:r>
            <a:r>
              <a:rPr lang="en-US" sz="1400" dirty="0"/>
              <a:t> </a:t>
            </a:r>
            <a:r>
              <a:rPr lang="en-US" sz="1400" dirty="0" err="1"/>
              <a:t>berbagai</a:t>
            </a:r>
            <a:r>
              <a:rPr lang="en-US" sz="1400" dirty="0"/>
              <a:t> episode </a:t>
            </a:r>
            <a:r>
              <a:rPr lang="en-US" sz="1400" dirty="0" err="1"/>
              <a:t>khusus</a:t>
            </a:r>
            <a:r>
              <a:rPr lang="en-US" sz="1400" dirty="0"/>
              <a:t>     </a:t>
            </a:r>
            <a:r>
              <a:rPr lang="en-US" sz="1400" dirty="0" err="1"/>
              <a:t>ketika</a:t>
            </a:r>
            <a:r>
              <a:rPr lang="en-US" sz="1400" dirty="0"/>
              <a:t> </a:t>
            </a:r>
            <a:r>
              <a:rPr lang="en-US" sz="1400" dirty="0" err="1"/>
              <a:t>hal</a:t>
            </a:r>
            <a:r>
              <a:rPr lang="en-US" sz="1400" dirty="0"/>
              <a:t> </a:t>
            </a:r>
            <a:r>
              <a:rPr lang="en-US" sz="1400" dirty="0" err="1"/>
              <a:t>itu</a:t>
            </a:r>
            <a:r>
              <a:rPr lang="en-US" sz="1400" dirty="0"/>
              <a:t> di </a:t>
            </a:r>
            <a:r>
              <a:rPr lang="en-US" sz="1400" dirty="0" err="1"/>
              <a:t>mulai</a:t>
            </a:r>
            <a:r>
              <a:rPr lang="en-US" sz="1400" dirty="0"/>
              <a:t>, di </a:t>
            </a:r>
            <a:r>
              <a:rPr lang="en-US" sz="1400" dirty="0" err="1"/>
              <a:t>pertengahan</a:t>
            </a:r>
            <a:r>
              <a:rPr lang="en-US" sz="1400" dirty="0"/>
              <a:t> </a:t>
            </a:r>
            <a:r>
              <a:rPr lang="en-US" sz="1400" dirty="0" err="1"/>
              <a:t>pada</a:t>
            </a:r>
            <a:r>
              <a:rPr lang="en-US" sz="1400" dirty="0"/>
              <a:t> </a:t>
            </a:r>
            <a:r>
              <a:rPr lang="en-US" sz="1400" dirty="0" err="1"/>
              <a:t>akhirnya</a:t>
            </a:r>
            <a:r>
              <a:rPr lang="en-US" sz="1400" dirty="0"/>
              <a:t>. </a:t>
            </a:r>
            <a:r>
              <a:rPr lang="en-US" sz="1400" dirty="0" err="1"/>
              <a:t>Sebelumnya</a:t>
            </a:r>
            <a:r>
              <a:rPr lang="en-US" sz="1400" dirty="0"/>
              <a:t> </a:t>
            </a:r>
            <a:r>
              <a:rPr lang="en-US" sz="1400" dirty="0" err="1"/>
              <a:t>kita</a:t>
            </a:r>
            <a:r>
              <a:rPr lang="en-US" sz="1400" dirty="0"/>
              <a:t> </a:t>
            </a:r>
            <a:r>
              <a:rPr lang="en-US" sz="1400" dirty="0" err="1"/>
              <a:t>harus</a:t>
            </a:r>
            <a:r>
              <a:rPr lang="en-US" sz="1400" dirty="0"/>
              <a:t>      </a:t>
            </a:r>
            <a:r>
              <a:rPr lang="en-US" sz="1400" dirty="0" err="1"/>
              <a:t>sudah</a:t>
            </a:r>
            <a:r>
              <a:rPr lang="en-US" sz="1400" dirty="0"/>
              <a:t> </a:t>
            </a:r>
            <a:r>
              <a:rPr lang="en-US" sz="1400" dirty="0" err="1"/>
              <a:t>membuat</a:t>
            </a:r>
            <a:r>
              <a:rPr lang="en-US" sz="1400" dirty="0"/>
              <a:t> </a:t>
            </a:r>
            <a:r>
              <a:rPr lang="en-US" sz="1400" dirty="0" err="1"/>
              <a:t>keputusan</a:t>
            </a:r>
            <a:r>
              <a:rPr lang="en-US" sz="1400" dirty="0"/>
              <a:t> </a:t>
            </a:r>
            <a:r>
              <a:rPr lang="en-US" sz="1400" dirty="0" err="1"/>
              <a:t>mengenai</a:t>
            </a:r>
            <a:r>
              <a:rPr lang="en-US" sz="1400" dirty="0"/>
              <a:t> </a:t>
            </a:r>
            <a:r>
              <a:rPr lang="en-US" sz="1400" dirty="0" err="1"/>
              <a:t>pertanyaan</a:t>
            </a:r>
            <a:r>
              <a:rPr lang="en-US" sz="1400" dirty="0"/>
              <a:t> </a:t>
            </a:r>
            <a:r>
              <a:rPr lang="en-US" sz="1400" dirty="0" err="1"/>
              <a:t>apa</a:t>
            </a:r>
            <a:r>
              <a:rPr lang="en-US" sz="1400" dirty="0"/>
              <a:t> yang </a:t>
            </a:r>
            <a:r>
              <a:rPr lang="en-US" sz="1400" dirty="0" err="1"/>
              <a:t>ingin</a:t>
            </a:r>
            <a:r>
              <a:rPr lang="en-US" sz="1400" dirty="0"/>
              <a:t> </a:t>
            </a:r>
            <a:r>
              <a:rPr lang="en-US" sz="1400" dirty="0" err="1"/>
              <a:t>diteliti</a:t>
            </a:r>
            <a:r>
              <a:rPr lang="en-US" sz="1400" dirty="0"/>
              <a:t>, </a:t>
            </a:r>
            <a:r>
              <a:rPr lang="en-US" sz="1400" dirty="0" err="1"/>
              <a:t>ukuran</a:t>
            </a:r>
            <a:r>
              <a:rPr lang="en-US" sz="1400" dirty="0"/>
              <a:t> </a:t>
            </a:r>
            <a:r>
              <a:rPr lang="en-US" sz="1400" dirty="0" err="1"/>
              <a:t>dari</a:t>
            </a:r>
            <a:r>
              <a:rPr lang="en-US" sz="1400" dirty="0"/>
              <a:t> unit </a:t>
            </a:r>
            <a:r>
              <a:rPr lang="en-US" sz="1400" dirty="0" err="1"/>
              <a:t>perilaku</a:t>
            </a:r>
            <a:r>
              <a:rPr lang="en-US" sz="1400" dirty="0"/>
              <a:t>. </a:t>
            </a:r>
            <a:r>
              <a:rPr lang="en-US" sz="1400" dirty="0" err="1"/>
              <a:t>Dalam</a:t>
            </a:r>
            <a:r>
              <a:rPr lang="en-US" sz="1400" dirty="0"/>
              <a:t> </a:t>
            </a:r>
            <a:r>
              <a:rPr lang="en-US" sz="1400" dirty="0" err="1"/>
              <a:t>mencatat</a:t>
            </a:r>
            <a:r>
              <a:rPr lang="en-US" sz="1400" dirty="0"/>
              <a:t> </a:t>
            </a:r>
            <a:r>
              <a:rPr lang="en-US" sz="1400" dirty="0" err="1"/>
              <a:t>laporan</a:t>
            </a:r>
            <a:r>
              <a:rPr lang="en-US" sz="1400" dirty="0"/>
              <a:t> </a:t>
            </a:r>
            <a:r>
              <a:rPr lang="en-US" sz="1400" dirty="0" err="1"/>
              <a:t>haruslah</a:t>
            </a:r>
            <a:r>
              <a:rPr lang="en-US" sz="1400" dirty="0"/>
              <a:t> </a:t>
            </a:r>
            <a:r>
              <a:rPr lang="en-US" sz="1400" dirty="0" err="1"/>
              <a:t>selengkap</a:t>
            </a:r>
            <a:r>
              <a:rPr lang="en-US" sz="1400" dirty="0"/>
              <a:t> </a:t>
            </a:r>
            <a:r>
              <a:rPr lang="en-US" sz="1400" dirty="0" err="1"/>
              <a:t>mungkin</a:t>
            </a:r>
            <a:r>
              <a:rPr lang="en-US" sz="1400" dirty="0"/>
              <a:t>. </a:t>
            </a:r>
          </a:p>
          <a:p>
            <a:pPr marL="285750" indent="-285750">
              <a:buFont typeface="Arial" panose="020B0604020202020204" pitchFamily="34" charset="0"/>
              <a:buChar char="•"/>
            </a:pPr>
            <a:r>
              <a:rPr lang="en-US" sz="1400" dirty="0" err="1"/>
              <a:t>Semakin</a:t>
            </a:r>
            <a:r>
              <a:rPr lang="en-US" sz="1400" dirty="0"/>
              <a:t> </a:t>
            </a:r>
            <a:r>
              <a:rPr lang="en-US" sz="1400" dirty="0" err="1"/>
              <a:t>banyak</a:t>
            </a:r>
            <a:r>
              <a:rPr lang="en-US" sz="1400" dirty="0"/>
              <a:t> yang </a:t>
            </a:r>
            <a:r>
              <a:rPr lang="en-US" sz="1400" dirty="0" err="1"/>
              <a:t>bisa</a:t>
            </a:r>
            <a:r>
              <a:rPr lang="en-US" sz="1400" dirty="0"/>
              <a:t> </a:t>
            </a:r>
            <a:r>
              <a:rPr lang="en-US" sz="1400" dirty="0" err="1"/>
              <a:t>dicatat</a:t>
            </a:r>
            <a:r>
              <a:rPr lang="en-US" sz="1400" dirty="0"/>
              <a:t> </a:t>
            </a:r>
            <a:r>
              <a:rPr lang="en-US" sz="1400" dirty="0" err="1"/>
              <a:t>akan</a:t>
            </a:r>
            <a:r>
              <a:rPr lang="en-US" sz="1400" dirty="0"/>
              <a:t> </a:t>
            </a:r>
            <a:r>
              <a:rPr lang="en-US" sz="1400" dirty="0" err="1"/>
              <a:t>semakin</a:t>
            </a:r>
            <a:r>
              <a:rPr lang="en-US" sz="1400" dirty="0"/>
              <a:t> </a:t>
            </a:r>
            <a:r>
              <a:rPr lang="en-US" sz="1400" dirty="0" err="1"/>
              <a:t>baik</a:t>
            </a:r>
            <a:r>
              <a:rPr lang="en-US" sz="1400" dirty="0"/>
              <a:t>. Detail </a:t>
            </a:r>
            <a:r>
              <a:rPr lang="en-US" sz="1400" dirty="0" err="1"/>
              <a:t>dari</a:t>
            </a:r>
            <a:r>
              <a:rPr lang="en-US" sz="1400" dirty="0"/>
              <a:t> setting </a:t>
            </a:r>
            <a:r>
              <a:rPr lang="en-US" sz="1400" dirty="0" err="1"/>
              <a:t>juga</a:t>
            </a:r>
            <a:r>
              <a:rPr lang="en-US" sz="1400" dirty="0"/>
              <a:t>     </a:t>
            </a:r>
            <a:r>
              <a:rPr lang="en-US" sz="1400" dirty="0" err="1"/>
              <a:t>harus</a:t>
            </a:r>
            <a:r>
              <a:rPr lang="en-US" sz="1400" dirty="0"/>
              <a:t> </a:t>
            </a:r>
            <a:r>
              <a:rPr lang="en-US" sz="1400" dirty="0" err="1"/>
              <a:t>dimasukkan</a:t>
            </a:r>
            <a:r>
              <a:rPr lang="en-US" sz="1400" dirty="0"/>
              <a:t> </a:t>
            </a:r>
            <a:r>
              <a:rPr lang="en-US" sz="1400" dirty="0" err="1"/>
              <a:t>dan</a:t>
            </a:r>
            <a:r>
              <a:rPr lang="en-US" sz="1400" dirty="0"/>
              <a:t> </a:t>
            </a:r>
            <a:r>
              <a:rPr lang="en-US" sz="1400" dirty="0" err="1"/>
              <a:t>disebutkan</a:t>
            </a:r>
            <a:r>
              <a:rPr lang="en-US" sz="1400" dirty="0"/>
              <a:t> </a:t>
            </a:r>
            <a:r>
              <a:rPr lang="en-US" sz="1400" dirty="0" err="1"/>
              <a:t>kapan</a:t>
            </a:r>
            <a:r>
              <a:rPr lang="en-US" sz="1400" dirty="0"/>
              <a:t> </a:t>
            </a:r>
            <a:r>
              <a:rPr lang="en-US" sz="1400" dirty="0" err="1"/>
              <a:t>dan</a:t>
            </a:r>
            <a:r>
              <a:rPr lang="en-US" sz="1400" dirty="0"/>
              <a:t> di </a:t>
            </a:r>
            <a:r>
              <a:rPr lang="en-US" sz="1400" dirty="0" err="1"/>
              <a:t>mana</a:t>
            </a:r>
            <a:r>
              <a:rPr lang="en-US" sz="1400" dirty="0"/>
              <a:t> </a:t>
            </a:r>
            <a:r>
              <a:rPr lang="en-US" sz="1400" dirty="0" err="1"/>
              <a:t>perilaku</a:t>
            </a:r>
            <a:r>
              <a:rPr lang="en-US" sz="1400" dirty="0"/>
              <a:t> </a:t>
            </a:r>
            <a:r>
              <a:rPr lang="en-US" sz="1400" dirty="0" err="1"/>
              <a:t>terjadi</a:t>
            </a:r>
            <a:r>
              <a:rPr lang="en-US" sz="1400" dirty="0"/>
              <a:t> </a:t>
            </a:r>
            <a:r>
              <a:rPr lang="en-US" sz="1400" dirty="0" err="1"/>
              <a:t>dan</a:t>
            </a:r>
            <a:r>
              <a:rPr lang="en-US" sz="1400" dirty="0"/>
              <a:t> </a:t>
            </a:r>
            <a:r>
              <a:rPr lang="en-US" sz="1400" dirty="0" err="1"/>
              <a:t>dalam</a:t>
            </a:r>
            <a:r>
              <a:rPr lang="en-US" sz="1400" dirty="0"/>
              <a:t> </a:t>
            </a:r>
            <a:r>
              <a:rPr lang="en-US" sz="1400" dirty="0" err="1"/>
              <a:t>kondisi</a:t>
            </a:r>
            <a:r>
              <a:rPr lang="en-US" sz="1400" dirty="0"/>
              <a:t> yang </a:t>
            </a:r>
            <a:r>
              <a:rPr lang="en-US" sz="1400" dirty="0" err="1"/>
              <a:t>bagai</a:t>
            </a:r>
            <a:r>
              <a:rPr lang="en-US" sz="1400" dirty="0"/>
              <a:t> </a:t>
            </a:r>
            <a:r>
              <a:rPr lang="en-US" sz="1400" dirty="0" err="1"/>
              <a:t>mana</a:t>
            </a:r>
            <a:r>
              <a:rPr lang="en-US" sz="1400" dirty="0"/>
              <a:t>. </a:t>
            </a:r>
          </a:p>
          <a:p>
            <a:pPr marL="285750" indent="-285750">
              <a:buFont typeface="Arial" panose="020B0604020202020204" pitchFamily="34" charset="0"/>
              <a:buChar char="•"/>
            </a:pPr>
            <a:r>
              <a:rPr lang="en-US" sz="1400" dirty="0" err="1"/>
              <a:t>Laporan</a:t>
            </a:r>
            <a:r>
              <a:rPr lang="en-US" sz="1400" dirty="0"/>
              <a:t> </a:t>
            </a:r>
            <a:r>
              <a:rPr lang="en-US" sz="1400" dirty="0" err="1"/>
              <a:t>harus</a:t>
            </a:r>
            <a:r>
              <a:rPr lang="en-US" sz="1400" dirty="0"/>
              <a:t> </a:t>
            </a:r>
            <a:r>
              <a:rPr lang="en-US" sz="1400" dirty="0" err="1"/>
              <a:t>seobjektif</a:t>
            </a:r>
            <a:r>
              <a:rPr lang="en-US" sz="1400" dirty="0"/>
              <a:t> </a:t>
            </a:r>
            <a:r>
              <a:rPr lang="en-US" sz="1400" dirty="0" err="1"/>
              <a:t>dan</a:t>
            </a:r>
            <a:r>
              <a:rPr lang="en-US" sz="1400" dirty="0"/>
              <a:t> </a:t>
            </a:r>
            <a:r>
              <a:rPr lang="en-US" sz="1400" dirty="0" err="1"/>
              <a:t>seakurat</a:t>
            </a:r>
            <a:r>
              <a:rPr lang="en-US" sz="1400" dirty="0"/>
              <a:t> </a:t>
            </a:r>
            <a:r>
              <a:rPr lang="en-US" sz="1400" dirty="0" err="1"/>
              <a:t>mungkin</a:t>
            </a:r>
            <a:r>
              <a:rPr lang="en-US" sz="1400" dirty="0"/>
              <a:t>. </a:t>
            </a:r>
            <a:r>
              <a:rPr lang="en-US" sz="1400" dirty="0" err="1"/>
              <a:t>Lebih</a:t>
            </a:r>
            <a:r>
              <a:rPr lang="en-US" sz="1400" dirty="0"/>
              <a:t> </a:t>
            </a:r>
            <a:r>
              <a:rPr lang="en-US" sz="1400" dirty="0" err="1"/>
              <a:t>baik</a:t>
            </a:r>
            <a:r>
              <a:rPr lang="en-US" sz="1400" dirty="0"/>
              <a:t> </a:t>
            </a:r>
            <a:r>
              <a:rPr lang="en-US" sz="1400" dirty="0" err="1"/>
              <a:t>mengatakan</a:t>
            </a:r>
            <a:r>
              <a:rPr lang="en-US" sz="1400" dirty="0"/>
              <a:t>              '</a:t>
            </a:r>
            <a:r>
              <a:rPr lang="en-US" sz="1400" dirty="0" err="1"/>
              <a:t>dia</a:t>
            </a:r>
            <a:r>
              <a:rPr lang="en-US" sz="1400" dirty="0"/>
              <a:t> </a:t>
            </a:r>
            <a:r>
              <a:rPr lang="en-US" sz="1400" dirty="0" err="1"/>
              <a:t>meninggalkan</a:t>
            </a:r>
            <a:r>
              <a:rPr lang="en-US" sz="1400" dirty="0"/>
              <a:t> </a:t>
            </a:r>
            <a:r>
              <a:rPr lang="en-US" sz="1400" dirty="0" err="1"/>
              <a:t>ruang</a:t>
            </a:r>
            <a:r>
              <a:rPr lang="en-US" sz="1400" dirty="0"/>
              <a:t> </a:t>
            </a:r>
            <a:r>
              <a:rPr lang="en-US" sz="1400" dirty="0" err="1"/>
              <a:t>mengembalikan</a:t>
            </a:r>
            <a:r>
              <a:rPr lang="en-US" sz="1400" dirty="0"/>
              <a:t> </a:t>
            </a:r>
            <a:r>
              <a:rPr lang="en-US" sz="1400" dirty="0" err="1"/>
              <a:t>tangan</a:t>
            </a:r>
            <a:r>
              <a:rPr lang="en-US" sz="1400" dirty="0"/>
              <a:t> </a:t>
            </a:r>
            <a:r>
              <a:rPr lang="en-US" sz="1400" dirty="0" err="1"/>
              <a:t>dan</a:t>
            </a:r>
            <a:r>
              <a:rPr lang="en-US" sz="1400" dirty="0"/>
              <a:t> </a:t>
            </a:r>
            <a:r>
              <a:rPr lang="en-US" sz="1400" dirty="0" err="1"/>
              <a:t>menggerakkan</a:t>
            </a:r>
            <a:r>
              <a:rPr lang="en-US" sz="1400" dirty="0"/>
              <a:t> </a:t>
            </a:r>
            <a:r>
              <a:rPr lang="en-US" sz="1400" dirty="0" err="1"/>
              <a:t>rahang</a:t>
            </a:r>
            <a:r>
              <a:rPr lang="en-US" sz="1400" dirty="0"/>
              <a:t>,    </a:t>
            </a:r>
            <a:r>
              <a:rPr lang="en-US" sz="1400" dirty="0" err="1"/>
              <a:t>membanting</a:t>
            </a:r>
            <a:r>
              <a:rPr lang="en-US" sz="1400" dirty="0"/>
              <a:t> </a:t>
            </a:r>
            <a:r>
              <a:rPr lang="en-US" sz="1400" dirty="0" err="1"/>
              <a:t>pintu</a:t>
            </a:r>
            <a:r>
              <a:rPr lang="en-US" sz="1400" dirty="0"/>
              <a:t> di </a:t>
            </a:r>
            <a:r>
              <a:rPr lang="en-US" sz="1400" dirty="0" err="1"/>
              <a:t>belakang</a:t>
            </a:r>
            <a:r>
              <a:rPr lang="en-US" sz="1400" dirty="0"/>
              <a:t> </a:t>
            </a:r>
            <a:r>
              <a:rPr lang="en-US" sz="1400" dirty="0" err="1"/>
              <a:t>nya</a:t>
            </a:r>
            <a:r>
              <a:rPr lang="en-US" sz="1400" dirty="0"/>
              <a:t> </a:t>
            </a:r>
            <a:r>
              <a:rPr lang="en-US" sz="1400" dirty="0" err="1"/>
              <a:t>dengan</a:t>
            </a:r>
            <a:r>
              <a:rPr lang="en-US" sz="1400" dirty="0"/>
              <a:t> </a:t>
            </a:r>
            <a:r>
              <a:rPr lang="en-US" sz="1400" dirty="0" err="1"/>
              <a:t>dengan</a:t>
            </a:r>
            <a:r>
              <a:rPr lang="en-US" sz="1400" dirty="0"/>
              <a:t> </a:t>
            </a:r>
            <a:r>
              <a:rPr lang="en-US" sz="1400" dirty="0" err="1"/>
              <a:t>berbisik</a:t>
            </a:r>
            <a:r>
              <a:rPr lang="en-US" sz="1400" dirty="0"/>
              <a:t>' </a:t>
            </a:r>
            <a:r>
              <a:rPr lang="en-US" sz="1400" dirty="0" err="1"/>
              <a:t>dari</a:t>
            </a:r>
            <a:r>
              <a:rPr lang="en-US" sz="1400" dirty="0"/>
              <a:t> </a:t>
            </a:r>
            <a:r>
              <a:rPr lang="en-US" sz="1400" dirty="0" err="1"/>
              <a:t>pada</a:t>
            </a:r>
            <a:r>
              <a:rPr lang="en-US" sz="1400" dirty="0"/>
              <a:t>                </a:t>
            </a:r>
            <a:r>
              <a:rPr lang="en-US" sz="1400" dirty="0" err="1"/>
              <a:t>mengatakan</a:t>
            </a:r>
            <a:r>
              <a:rPr lang="en-US" sz="1400" dirty="0"/>
              <a:t> '</a:t>
            </a:r>
            <a:r>
              <a:rPr lang="en-US" sz="1400" dirty="0" err="1"/>
              <a:t>dia</a:t>
            </a:r>
            <a:r>
              <a:rPr lang="en-US" sz="1400" dirty="0"/>
              <a:t> </a:t>
            </a:r>
            <a:r>
              <a:rPr lang="en-US" sz="1400" dirty="0" err="1"/>
              <a:t>meninggalkan</a:t>
            </a:r>
            <a:r>
              <a:rPr lang="en-US" sz="1400" dirty="0"/>
              <a:t> </a:t>
            </a:r>
            <a:r>
              <a:rPr lang="en-US" sz="1400" dirty="0" err="1"/>
              <a:t>ruangan</a:t>
            </a:r>
            <a:r>
              <a:rPr lang="en-US" sz="1400" dirty="0"/>
              <a:t> </a:t>
            </a:r>
            <a:r>
              <a:rPr lang="en-US" sz="1400" dirty="0" err="1"/>
              <a:t>dengan</a:t>
            </a:r>
            <a:r>
              <a:rPr lang="en-US" sz="1400" dirty="0"/>
              <a:t> </a:t>
            </a:r>
            <a:r>
              <a:rPr lang="en-US" sz="1400" dirty="0" err="1"/>
              <a:t>marah</a:t>
            </a:r>
            <a:r>
              <a:rPr lang="en-US" sz="1400" dirty="0"/>
              <a:t>' </a:t>
            </a:r>
            <a:r>
              <a:rPr lang="en-US" sz="1400" dirty="0" err="1"/>
              <a:t>terkadang</a:t>
            </a:r>
            <a:r>
              <a:rPr lang="en-US" sz="1400" dirty="0"/>
              <a:t> </a:t>
            </a:r>
            <a:r>
              <a:rPr lang="en-US" sz="1400" dirty="0" err="1"/>
              <a:t>lebih</a:t>
            </a:r>
            <a:r>
              <a:rPr lang="en-US" sz="1400" dirty="0"/>
              <a:t> </a:t>
            </a:r>
            <a:r>
              <a:rPr lang="en-US" sz="1400" dirty="0" err="1"/>
              <a:t>sulit</a:t>
            </a:r>
            <a:r>
              <a:rPr lang="en-US" sz="1400" dirty="0"/>
              <a:t>      </a:t>
            </a:r>
            <a:r>
              <a:rPr lang="en-US" sz="1400" dirty="0" err="1"/>
              <a:t>untuk</a:t>
            </a:r>
            <a:r>
              <a:rPr lang="en-US" sz="1400" dirty="0"/>
              <a:t> </a:t>
            </a:r>
            <a:r>
              <a:rPr lang="en-US" sz="1400" dirty="0" err="1"/>
              <a:t>mengkomunikasikan</a:t>
            </a:r>
            <a:r>
              <a:rPr lang="en-US" sz="1400" dirty="0"/>
              <a:t> </a:t>
            </a:r>
            <a:r>
              <a:rPr lang="en-US" sz="1400" dirty="0" err="1"/>
              <a:t>mkna</a:t>
            </a:r>
            <a:r>
              <a:rPr lang="en-US" sz="1400" dirty="0"/>
              <a:t> </a:t>
            </a:r>
            <a:r>
              <a:rPr lang="en-US" sz="1400" dirty="0" err="1"/>
              <a:t>tanpa</a:t>
            </a:r>
            <a:r>
              <a:rPr lang="en-US" sz="1400" dirty="0"/>
              <a:t> label- label </a:t>
            </a:r>
            <a:r>
              <a:rPr lang="en-US" sz="1400" dirty="0" err="1"/>
              <a:t>penilaian</a:t>
            </a:r>
            <a:r>
              <a:rPr lang="en-US" sz="1400" dirty="0"/>
              <a:t> </a:t>
            </a:r>
          </a:p>
        </p:txBody>
      </p:sp>
    </p:spTree>
    <p:extLst>
      <p:ext uri="{BB962C8B-B14F-4D97-AF65-F5344CB8AC3E}">
        <p14:creationId xmlns:p14="http://schemas.microsoft.com/office/powerpoint/2010/main" val="3098448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309593"/>
            <a:ext cx="6840760" cy="3970318"/>
          </a:xfrm>
          <a:prstGeom prst="rect">
            <a:avLst/>
          </a:prstGeom>
        </p:spPr>
        <p:txBody>
          <a:bodyPr wrap="square">
            <a:spAutoFit/>
          </a:bodyPr>
          <a:lstStyle/>
          <a:p>
            <a:pPr lvl="0"/>
            <a:r>
              <a:rPr lang="en-US" b="1" dirty="0"/>
              <a:t>2. Data </a:t>
            </a:r>
            <a:r>
              <a:rPr lang="en-US" b="1" i="1" dirty="0"/>
              <a:t>videotape </a:t>
            </a:r>
            <a:endParaRPr lang="en-US" dirty="0"/>
          </a:p>
          <a:p>
            <a:endParaRPr lang="en-US" dirty="0"/>
          </a:p>
          <a:p>
            <a:pPr marL="285750" indent="-285750">
              <a:buFont typeface="Arial" panose="020B0604020202020204" pitchFamily="34" charset="0"/>
              <a:buChar char="•"/>
            </a:pPr>
            <a:r>
              <a:rPr lang="en-US" dirty="0" err="1"/>
              <a:t>Dengan</a:t>
            </a:r>
            <a:r>
              <a:rPr lang="en-US" dirty="0"/>
              <a:t> </a:t>
            </a:r>
            <a:r>
              <a:rPr lang="en-US" dirty="0" err="1"/>
              <a:t>perkembangan</a:t>
            </a:r>
            <a:r>
              <a:rPr lang="en-US" dirty="0"/>
              <a:t> </a:t>
            </a:r>
            <a:r>
              <a:rPr lang="en-US" dirty="0" err="1"/>
              <a:t>kamera</a:t>
            </a:r>
            <a:r>
              <a:rPr lang="en-US" dirty="0"/>
              <a:t> yang </a:t>
            </a:r>
            <a:r>
              <a:rPr lang="en-US" dirty="0" err="1"/>
              <a:t>sekarang</a:t>
            </a:r>
            <a:r>
              <a:rPr lang="en-US" dirty="0"/>
              <a:t> </a:t>
            </a:r>
            <a:r>
              <a:rPr lang="en-US" dirty="0" err="1"/>
              <a:t>terdapat</a:t>
            </a:r>
            <a:r>
              <a:rPr lang="en-US" dirty="0"/>
              <a:t> di     </a:t>
            </a:r>
            <a:r>
              <a:rPr lang="en-US" dirty="0" err="1"/>
              <a:t>mana</a:t>
            </a:r>
            <a:r>
              <a:rPr lang="en-US" dirty="0"/>
              <a:t> </a:t>
            </a:r>
            <a:r>
              <a:rPr lang="en-US" dirty="0" err="1"/>
              <a:t>mana</a:t>
            </a:r>
            <a:r>
              <a:rPr lang="en-US" dirty="0"/>
              <a:t>, </a:t>
            </a:r>
            <a:r>
              <a:rPr lang="en-US" dirty="0" err="1"/>
              <a:t>banyak</a:t>
            </a:r>
            <a:r>
              <a:rPr lang="en-US" dirty="0"/>
              <a:t> </a:t>
            </a:r>
            <a:r>
              <a:rPr lang="en-US" dirty="0" err="1"/>
              <a:t>peneliti</a:t>
            </a:r>
            <a:r>
              <a:rPr lang="en-US" dirty="0"/>
              <a:t> yang </a:t>
            </a:r>
            <a:r>
              <a:rPr lang="en-US" dirty="0" err="1"/>
              <a:t>menggunakan</a:t>
            </a:r>
            <a:r>
              <a:rPr lang="en-US" dirty="0"/>
              <a:t> </a:t>
            </a:r>
            <a:r>
              <a:rPr lang="en-US" dirty="0" err="1"/>
              <a:t>kamera</a:t>
            </a:r>
            <a:r>
              <a:rPr lang="en-US" dirty="0"/>
              <a:t> yang </a:t>
            </a:r>
            <a:r>
              <a:rPr lang="en-US" dirty="0" err="1"/>
              <a:t>dapat</a:t>
            </a:r>
            <a:r>
              <a:rPr lang="en-US" dirty="0"/>
              <a:t> di </a:t>
            </a:r>
            <a:r>
              <a:rPr lang="en-US" dirty="0" err="1"/>
              <a:t>putar</a:t>
            </a:r>
            <a:r>
              <a:rPr lang="en-US" dirty="0"/>
              <a:t> </a:t>
            </a:r>
            <a:r>
              <a:rPr lang="en-US" dirty="0" err="1"/>
              <a:t>ulang</a:t>
            </a:r>
            <a:r>
              <a:rPr lang="en-US" dirty="0"/>
              <a:t> </a:t>
            </a:r>
            <a:r>
              <a:rPr lang="en-US" dirty="0" err="1"/>
              <a:t>sehingga</a:t>
            </a:r>
            <a:r>
              <a:rPr lang="en-US" dirty="0"/>
              <a:t> </a:t>
            </a:r>
            <a:r>
              <a:rPr lang="en-US" dirty="0" err="1"/>
              <a:t>memungkinkan</a:t>
            </a:r>
            <a:r>
              <a:rPr lang="en-US" dirty="0"/>
              <a:t> </a:t>
            </a:r>
            <a:r>
              <a:rPr lang="en-US" dirty="0" err="1"/>
              <a:t>analisis</a:t>
            </a:r>
            <a:r>
              <a:rPr lang="en-US" dirty="0"/>
              <a:t> </a:t>
            </a:r>
            <a:r>
              <a:rPr lang="en-US" dirty="0" err="1"/>
              <a:t>pada</a:t>
            </a:r>
            <a:r>
              <a:rPr lang="en-US" dirty="0"/>
              <a:t>     level yang </a:t>
            </a:r>
            <a:r>
              <a:rPr lang="en-US" dirty="0" err="1"/>
              <a:t>lebih</a:t>
            </a:r>
            <a:r>
              <a:rPr lang="en-US" dirty="0"/>
              <a:t> detail </a:t>
            </a:r>
            <a:r>
              <a:rPr lang="en-US" dirty="0" err="1"/>
              <a:t>dan</a:t>
            </a:r>
            <a:r>
              <a:rPr lang="en-US" dirty="0"/>
              <a:t> </a:t>
            </a:r>
            <a:r>
              <a:rPr lang="en-US" dirty="0" err="1"/>
              <a:t>reliabel</a:t>
            </a:r>
            <a:r>
              <a:rPr lang="en-US" dirty="0"/>
              <a:t>. </a:t>
            </a:r>
          </a:p>
          <a:p>
            <a:pPr marL="285750" indent="-285750">
              <a:buFont typeface="Arial" panose="020B0604020202020204" pitchFamily="34" charset="0"/>
              <a:buChar char="•"/>
            </a:pPr>
            <a:r>
              <a:rPr lang="en-US" dirty="0"/>
              <a:t>Akan </a:t>
            </a:r>
            <a:r>
              <a:rPr lang="en-US" dirty="0" err="1"/>
              <a:t>tetapi</a:t>
            </a:r>
            <a:r>
              <a:rPr lang="en-US" dirty="0"/>
              <a:t> </a:t>
            </a:r>
            <a:r>
              <a:rPr lang="en-US" dirty="0" err="1"/>
              <a:t>ada</a:t>
            </a:r>
            <a:r>
              <a:rPr lang="en-US" dirty="0"/>
              <a:t> </a:t>
            </a:r>
            <a:r>
              <a:rPr lang="en-US" dirty="0" err="1"/>
              <a:t>sejumlah</a:t>
            </a:r>
            <a:r>
              <a:rPr lang="en-US" dirty="0"/>
              <a:t> </a:t>
            </a:r>
            <a:r>
              <a:rPr lang="en-US" dirty="0" err="1"/>
              <a:t>faktor</a:t>
            </a:r>
            <a:r>
              <a:rPr lang="en-US" dirty="0"/>
              <a:t> yang </a:t>
            </a:r>
            <a:r>
              <a:rPr lang="en-US" dirty="0" err="1"/>
              <a:t>harus</a:t>
            </a:r>
            <a:r>
              <a:rPr lang="en-US" dirty="0"/>
              <a:t> di </a:t>
            </a:r>
            <a:r>
              <a:rPr lang="en-US" dirty="0" err="1"/>
              <a:t>pertimbangkan</a:t>
            </a:r>
            <a:r>
              <a:rPr lang="en-US" dirty="0"/>
              <a:t>   </a:t>
            </a:r>
            <a:r>
              <a:rPr lang="en-US" dirty="0" err="1"/>
              <a:t>jika</a:t>
            </a:r>
            <a:r>
              <a:rPr lang="en-US" dirty="0"/>
              <a:t> </a:t>
            </a:r>
            <a:r>
              <a:rPr lang="en-US" dirty="0" err="1"/>
              <a:t>ingin</a:t>
            </a:r>
            <a:r>
              <a:rPr lang="en-US" dirty="0"/>
              <a:t> </a:t>
            </a:r>
            <a:r>
              <a:rPr lang="en-US" dirty="0" err="1"/>
              <a:t>menggunakan</a:t>
            </a:r>
            <a:r>
              <a:rPr lang="en-US" dirty="0"/>
              <a:t> </a:t>
            </a:r>
            <a:r>
              <a:rPr lang="en-US" i="1" dirty="0"/>
              <a:t>video-recording. </a:t>
            </a:r>
          </a:p>
          <a:p>
            <a:pPr marL="285750" indent="-285750">
              <a:buFont typeface="Arial" panose="020B0604020202020204" pitchFamily="34" charset="0"/>
              <a:buChar char="•"/>
            </a:pPr>
            <a:r>
              <a:rPr lang="en-US" dirty="0"/>
              <a:t>Para </a:t>
            </a:r>
            <a:r>
              <a:rPr lang="en-US" dirty="0" err="1"/>
              <a:t>subjek</a:t>
            </a:r>
            <a:r>
              <a:rPr lang="en-US" dirty="0"/>
              <a:t> </a:t>
            </a:r>
            <a:r>
              <a:rPr lang="en-US" dirty="0" err="1"/>
              <a:t>sering</a:t>
            </a:r>
            <a:r>
              <a:rPr lang="en-US" dirty="0"/>
              <a:t> </a:t>
            </a:r>
            <a:r>
              <a:rPr lang="en-US" dirty="0" err="1"/>
              <a:t>bergerak</a:t>
            </a:r>
            <a:r>
              <a:rPr lang="en-US" dirty="0"/>
              <a:t> </a:t>
            </a:r>
            <a:r>
              <a:rPr lang="en-US" dirty="0" err="1"/>
              <a:t>kecuali</a:t>
            </a:r>
            <a:r>
              <a:rPr lang="en-US" dirty="0"/>
              <a:t> </a:t>
            </a:r>
            <a:r>
              <a:rPr lang="en-US" dirty="0" err="1"/>
              <a:t>jika</a:t>
            </a:r>
            <a:r>
              <a:rPr lang="en-US" dirty="0"/>
              <a:t> </a:t>
            </a:r>
            <a:r>
              <a:rPr lang="en-US" dirty="0" err="1"/>
              <a:t>seluruh</a:t>
            </a:r>
            <a:r>
              <a:rPr lang="en-US" dirty="0"/>
              <a:t> </a:t>
            </a:r>
            <a:r>
              <a:rPr lang="en-US" dirty="0" err="1"/>
              <a:t>duduk</a:t>
            </a:r>
            <a:r>
              <a:rPr lang="en-US" dirty="0"/>
              <a:t> </a:t>
            </a:r>
            <a:r>
              <a:rPr lang="en-US" dirty="0" err="1"/>
              <a:t>atau</a:t>
            </a:r>
            <a:r>
              <a:rPr lang="en-US" dirty="0"/>
              <a:t>    </a:t>
            </a:r>
            <a:r>
              <a:rPr lang="en-US" dirty="0" err="1"/>
              <a:t>dalam</a:t>
            </a:r>
            <a:r>
              <a:rPr lang="en-US" dirty="0"/>
              <a:t> </a:t>
            </a:r>
            <a:r>
              <a:rPr lang="en-US" dirty="0" err="1"/>
              <a:t>situasi</a:t>
            </a:r>
            <a:r>
              <a:rPr lang="en-US" dirty="0"/>
              <a:t>, </a:t>
            </a:r>
            <a:r>
              <a:rPr lang="en-US" dirty="0" err="1"/>
              <a:t>seperti</a:t>
            </a:r>
            <a:r>
              <a:rPr lang="en-US" dirty="0"/>
              <a:t> </a:t>
            </a:r>
            <a:r>
              <a:rPr lang="en-US" dirty="0" err="1"/>
              <a:t>rapat</a:t>
            </a:r>
            <a:r>
              <a:rPr lang="en-US" dirty="0"/>
              <a:t>, </a:t>
            </a:r>
            <a:r>
              <a:rPr lang="en-US" dirty="0" err="1"/>
              <a:t>dimana</a:t>
            </a:r>
            <a:r>
              <a:rPr lang="en-US" dirty="0"/>
              <a:t> </a:t>
            </a:r>
            <a:r>
              <a:rPr lang="en-US" dirty="0" err="1"/>
              <a:t>kita</a:t>
            </a:r>
            <a:r>
              <a:rPr lang="en-US" dirty="0"/>
              <a:t> </a:t>
            </a:r>
            <a:r>
              <a:rPr lang="en-US" dirty="0" err="1"/>
              <a:t>dapat</a:t>
            </a:r>
            <a:r>
              <a:rPr lang="en-US" dirty="0"/>
              <a:t> </a:t>
            </a:r>
            <a:r>
              <a:rPr lang="en-US" dirty="0" err="1"/>
              <a:t>mengantisipasi</a:t>
            </a:r>
            <a:r>
              <a:rPr lang="en-US" dirty="0"/>
              <a:t> </a:t>
            </a:r>
            <a:r>
              <a:rPr lang="en-US" dirty="0" err="1"/>
              <a:t>bahwa</a:t>
            </a:r>
            <a:r>
              <a:rPr lang="en-US" dirty="0"/>
              <a:t> </a:t>
            </a:r>
            <a:r>
              <a:rPr lang="en-US" dirty="0" err="1"/>
              <a:t>mereka</a:t>
            </a:r>
            <a:r>
              <a:rPr lang="en-US" dirty="0"/>
              <a:t> </a:t>
            </a:r>
            <a:r>
              <a:rPr lang="en-US" dirty="0" err="1"/>
              <a:t>akan</a:t>
            </a:r>
            <a:r>
              <a:rPr lang="en-US" dirty="0"/>
              <a:t> </a:t>
            </a:r>
            <a:r>
              <a:rPr lang="en-US" dirty="0" err="1"/>
              <a:t>tetap</a:t>
            </a:r>
            <a:r>
              <a:rPr lang="en-US" dirty="0"/>
              <a:t> </a:t>
            </a:r>
            <a:r>
              <a:rPr lang="en-US" dirty="0" err="1"/>
              <a:t>duduk</a:t>
            </a:r>
            <a:r>
              <a:rPr lang="en-US" dirty="0"/>
              <a:t>.</a:t>
            </a:r>
          </a:p>
          <a:p>
            <a:pPr marL="285750" indent="-285750">
              <a:buFont typeface="Arial" panose="020B0604020202020204" pitchFamily="34" charset="0"/>
              <a:buChar char="•"/>
            </a:pPr>
            <a:r>
              <a:rPr lang="en-US" dirty="0"/>
              <a:t> </a:t>
            </a:r>
            <a:r>
              <a:rPr lang="en-US" dirty="0" err="1"/>
              <a:t>Dalam</a:t>
            </a:r>
            <a:r>
              <a:rPr lang="en-US" dirty="0"/>
              <a:t> </a:t>
            </a:r>
            <a:r>
              <a:rPr lang="en-US" dirty="0" err="1"/>
              <a:t>situasi</a:t>
            </a:r>
            <a:r>
              <a:rPr lang="en-US" dirty="0"/>
              <a:t> </a:t>
            </a:r>
            <a:r>
              <a:rPr lang="en-US" dirty="0" err="1"/>
              <a:t>alami</a:t>
            </a:r>
            <a:r>
              <a:rPr lang="en-US" dirty="0"/>
              <a:t> orang lain </a:t>
            </a:r>
            <a:r>
              <a:rPr lang="en-US" dirty="0" err="1"/>
              <a:t>mungkin</a:t>
            </a:r>
            <a:r>
              <a:rPr lang="en-US" dirty="0"/>
              <a:t> </a:t>
            </a:r>
            <a:r>
              <a:rPr lang="en-US" dirty="0" err="1"/>
              <a:t>akan</a:t>
            </a:r>
            <a:r>
              <a:rPr lang="en-US" dirty="0"/>
              <a:t> </a:t>
            </a:r>
            <a:r>
              <a:rPr lang="en-US" dirty="0" err="1"/>
              <a:t>berada</a:t>
            </a:r>
            <a:r>
              <a:rPr lang="en-US" dirty="0"/>
              <a:t> di </a:t>
            </a:r>
            <a:r>
              <a:rPr lang="en-US" dirty="0" err="1"/>
              <a:t>antara</a:t>
            </a:r>
            <a:r>
              <a:rPr lang="en-US" dirty="0"/>
              <a:t> </a:t>
            </a:r>
            <a:r>
              <a:rPr lang="en-US" dirty="0" err="1"/>
              <a:t>kamera</a:t>
            </a:r>
            <a:r>
              <a:rPr lang="en-US" dirty="0"/>
              <a:t> </a:t>
            </a:r>
            <a:r>
              <a:rPr lang="en-US" dirty="0" err="1"/>
              <a:t>dan</a:t>
            </a:r>
            <a:r>
              <a:rPr lang="en-US" dirty="0"/>
              <a:t> </a:t>
            </a:r>
            <a:r>
              <a:rPr lang="en-US" dirty="0" err="1"/>
              <a:t>subjek</a:t>
            </a:r>
            <a:r>
              <a:rPr lang="en-US" dirty="0"/>
              <a:t> </a:t>
            </a:r>
            <a:r>
              <a:rPr lang="en-US" dirty="0" err="1"/>
              <a:t>sehingga</a:t>
            </a:r>
            <a:r>
              <a:rPr lang="en-US" dirty="0"/>
              <a:t> </a:t>
            </a:r>
            <a:r>
              <a:rPr lang="en-US" dirty="0" err="1"/>
              <a:t>kemungkinan</a:t>
            </a:r>
            <a:r>
              <a:rPr lang="en-US" dirty="0"/>
              <a:t> </a:t>
            </a:r>
            <a:r>
              <a:rPr lang="en-US" dirty="0" err="1"/>
              <a:t>akan</a:t>
            </a:r>
            <a:r>
              <a:rPr lang="en-US" dirty="0"/>
              <a:t> </a:t>
            </a:r>
            <a:r>
              <a:rPr lang="en-US" dirty="0" err="1"/>
              <a:t>kehilangan</a:t>
            </a:r>
            <a:r>
              <a:rPr lang="en-US" dirty="0"/>
              <a:t>    </a:t>
            </a:r>
            <a:r>
              <a:rPr lang="en-US" dirty="0" err="1"/>
              <a:t>informasi</a:t>
            </a:r>
            <a:r>
              <a:rPr lang="en-US" dirty="0"/>
              <a:t> </a:t>
            </a:r>
            <a:r>
              <a:rPr lang="en-US" dirty="0" err="1"/>
              <a:t>penting</a:t>
            </a:r>
            <a:r>
              <a:rPr lang="en-US" dirty="0"/>
              <a:t>. </a:t>
            </a:r>
          </a:p>
        </p:txBody>
      </p:sp>
    </p:spTree>
    <p:extLst>
      <p:ext uri="{BB962C8B-B14F-4D97-AF65-F5344CB8AC3E}">
        <p14:creationId xmlns:p14="http://schemas.microsoft.com/office/powerpoint/2010/main" val="1914541169"/>
      </p:ext>
    </p:extLst>
  </p:cSld>
  <p:clrMapOvr>
    <a:masterClrMapping/>
  </p:clrMapOvr>
</p:sld>
</file>

<file path=ppt/theme/theme1.xml><?xml version="1.0" encoding="utf-8"?>
<a:theme xmlns:a="http://schemas.openxmlformats.org/drawingml/2006/main" name="Cover and End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3120</TotalTime>
  <Words>1617</Words>
  <Application>Microsoft Office PowerPoint</Application>
  <PresentationFormat>On-screen Show (16:9)</PresentationFormat>
  <Paragraphs>121</Paragraphs>
  <Slides>21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Arial</vt:lpstr>
      <vt:lpstr>Bauhaus 93</vt:lpstr>
      <vt:lpstr>Calibri</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Muhammad Dandy</cp:lastModifiedBy>
  <cp:revision>127</cp:revision>
  <dcterms:created xsi:type="dcterms:W3CDTF">2016-12-05T23:26:54Z</dcterms:created>
  <dcterms:modified xsi:type="dcterms:W3CDTF">2020-07-31T16:13:00Z</dcterms:modified>
</cp:coreProperties>
</file>