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94480E-65C9-4EB5-8F5B-237770161D6C}" type="datetimeFigureOut">
              <a:rPr lang="id-ID" smtClean="0"/>
              <a:t>31/07/2020</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47F1D0-8F93-460A-814B-57A5CA734316}" type="slidenum">
              <a:rPr lang="id-ID" smtClean="0"/>
              <a:t>‹#›</a:t>
            </a:fld>
            <a:endParaRPr lang="id-ID"/>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dirty="0"/>
          </a:p>
        </p:txBody>
      </p:sp>
      <p:sp>
        <p:nvSpPr>
          <p:cNvPr id="4" name="Slide Number Placeholder 3"/>
          <p:cNvSpPr>
            <a:spLocks noGrp="1"/>
          </p:cNvSpPr>
          <p:nvPr>
            <p:ph type="sldNum" sz="quarter" idx="10"/>
          </p:nvPr>
        </p:nvSpPr>
        <p:spPr/>
        <p:txBody>
          <a:bodyPr/>
          <a:lstStyle/>
          <a:p>
            <a:fld id="{1147F1D0-8F93-460A-814B-57A5CA734316}" type="slidenum">
              <a:rPr lang="id-ID" smtClean="0"/>
              <a:t>6</a:t>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A6A98652-7529-4980-8E75-6C23AC25DA86}" type="datetimeFigureOut">
              <a:rPr lang="id-ID" smtClean="0"/>
              <a:pPr/>
              <a:t>31/07/2020</a:t>
            </a:fld>
            <a:endParaRPr lang="id-ID"/>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id-ID"/>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92BA67E3-A157-4799-8881-8E8763B1BD69}" type="slidenum">
              <a:rPr lang="id-ID" smtClean="0"/>
              <a:pPr/>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6A98652-7529-4980-8E75-6C23AC25DA86}" type="datetimeFigureOut">
              <a:rPr lang="id-ID" smtClean="0"/>
              <a:pPr/>
              <a:t>31/07/2020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2BA67E3-A157-4799-8881-8E8763B1BD69}"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6A98652-7529-4980-8E75-6C23AC25DA86}" type="datetimeFigureOut">
              <a:rPr lang="id-ID" smtClean="0"/>
              <a:pPr/>
              <a:t>31/07/2020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2BA67E3-A157-4799-8881-8E8763B1BD69}"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A6A98652-7529-4980-8E75-6C23AC25DA86}" type="datetimeFigureOut">
              <a:rPr lang="id-ID" smtClean="0"/>
              <a:pPr/>
              <a:t>31/07/2020</a:t>
            </a:fld>
            <a:endParaRPr lang="id-ID"/>
          </a:p>
        </p:txBody>
      </p:sp>
      <p:sp>
        <p:nvSpPr>
          <p:cNvPr id="9" name="Slide Number Placeholder 8"/>
          <p:cNvSpPr>
            <a:spLocks noGrp="1"/>
          </p:cNvSpPr>
          <p:nvPr>
            <p:ph type="sldNum" sz="quarter" idx="15"/>
          </p:nvPr>
        </p:nvSpPr>
        <p:spPr/>
        <p:txBody>
          <a:bodyPr rtlCol="0"/>
          <a:lstStyle/>
          <a:p>
            <a:fld id="{92BA67E3-A157-4799-8881-8E8763B1BD69}" type="slidenum">
              <a:rPr lang="id-ID" smtClean="0"/>
              <a:pPr/>
              <a:t>‹#›</a:t>
            </a:fld>
            <a:endParaRPr lang="id-ID"/>
          </a:p>
        </p:txBody>
      </p:sp>
      <p:sp>
        <p:nvSpPr>
          <p:cNvPr id="10" name="Footer Placeholder 9"/>
          <p:cNvSpPr>
            <a:spLocks noGrp="1"/>
          </p:cNvSpPr>
          <p:nvPr>
            <p:ph type="ftr" sz="quarter" idx="16"/>
          </p:nvPr>
        </p:nvSpPr>
        <p:spPr/>
        <p:txBody>
          <a:bodyPr rtlCol="0"/>
          <a:lstStyle/>
          <a:p>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A6A98652-7529-4980-8E75-6C23AC25DA86}" type="datetimeFigureOut">
              <a:rPr lang="id-ID" smtClean="0"/>
              <a:pPr/>
              <a:t>31/07/2020</a:t>
            </a:fld>
            <a:endParaRPr lang="id-ID"/>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id-ID"/>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92BA67E3-A157-4799-8881-8E8763B1BD69}"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A6A98652-7529-4980-8E75-6C23AC25DA86}" type="datetimeFigureOut">
              <a:rPr lang="id-ID" smtClean="0"/>
              <a:pPr/>
              <a:t>31/07/2020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2BA67E3-A157-4799-8881-8E8763B1BD69}" type="slidenum">
              <a:rPr lang="id-ID" smtClean="0"/>
              <a:pPr/>
              <a:t>‹#›</a:t>
            </a:fld>
            <a:endParaRPr lang="id-ID"/>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A6A98652-7529-4980-8E75-6C23AC25DA86}" type="datetimeFigureOut">
              <a:rPr lang="id-ID" smtClean="0"/>
              <a:pPr/>
              <a:t>31/07/2020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92BA67E3-A157-4799-8881-8E8763B1BD69}" type="slidenum">
              <a:rPr lang="id-ID" smtClean="0"/>
              <a:pPr/>
              <a:t>‹#›</a:t>
            </a:fld>
            <a:endParaRPr lang="id-ID"/>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A6A98652-7529-4980-8E75-6C23AC25DA86}" type="datetimeFigureOut">
              <a:rPr lang="id-ID" smtClean="0"/>
              <a:pPr/>
              <a:t>31/07/2020</a:t>
            </a:fld>
            <a:endParaRPr lang="id-ID"/>
          </a:p>
        </p:txBody>
      </p:sp>
      <p:sp>
        <p:nvSpPr>
          <p:cNvPr id="7" name="Slide Number Placeholder 6"/>
          <p:cNvSpPr>
            <a:spLocks noGrp="1"/>
          </p:cNvSpPr>
          <p:nvPr>
            <p:ph type="sldNum" sz="quarter" idx="11"/>
          </p:nvPr>
        </p:nvSpPr>
        <p:spPr/>
        <p:txBody>
          <a:bodyPr rtlCol="0"/>
          <a:lstStyle/>
          <a:p>
            <a:fld id="{92BA67E3-A157-4799-8881-8E8763B1BD69}" type="slidenum">
              <a:rPr lang="id-ID" smtClean="0"/>
              <a:pPr/>
              <a:t>‹#›</a:t>
            </a:fld>
            <a:endParaRPr lang="id-ID"/>
          </a:p>
        </p:txBody>
      </p:sp>
      <p:sp>
        <p:nvSpPr>
          <p:cNvPr id="8" name="Footer Placeholder 7"/>
          <p:cNvSpPr>
            <a:spLocks noGrp="1"/>
          </p:cNvSpPr>
          <p:nvPr>
            <p:ph type="ftr" sz="quarter" idx="12"/>
          </p:nvPr>
        </p:nvSpPr>
        <p:spPr/>
        <p:txBody>
          <a:bodyPr rtlCol="0"/>
          <a:lstStyle/>
          <a:p>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A98652-7529-4980-8E75-6C23AC25DA86}" type="datetimeFigureOut">
              <a:rPr lang="id-ID" smtClean="0"/>
              <a:pPr/>
              <a:t>31/07/2020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92BA67E3-A157-4799-8881-8E8763B1BD69}"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A6A98652-7529-4980-8E75-6C23AC25DA86}" type="datetimeFigureOut">
              <a:rPr lang="id-ID" smtClean="0"/>
              <a:pPr/>
              <a:t>31/07/2020</a:t>
            </a:fld>
            <a:endParaRPr lang="id-ID"/>
          </a:p>
        </p:txBody>
      </p:sp>
      <p:sp>
        <p:nvSpPr>
          <p:cNvPr id="22" name="Slide Number Placeholder 21"/>
          <p:cNvSpPr>
            <a:spLocks noGrp="1"/>
          </p:cNvSpPr>
          <p:nvPr>
            <p:ph type="sldNum" sz="quarter" idx="15"/>
          </p:nvPr>
        </p:nvSpPr>
        <p:spPr/>
        <p:txBody>
          <a:bodyPr rtlCol="0"/>
          <a:lstStyle/>
          <a:p>
            <a:fld id="{92BA67E3-A157-4799-8881-8E8763B1BD69}" type="slidenum">
              <a:rPr lang="id-ID" smtClean="0"/>
              <a:pPr/>
              <a:t>‹#›</a:t>
            </a:fld>
            <a:endParaRPr lang="id-ID"/>
          </a:p>
        </p:txBody>
      </p:sp>
      <p:sp>
        <p:nvSpPr>
          <p:cNvPr id="23" name="Footer Placeholder 22"/>
          <p:cNvSpPr>
            <a:spLocks noGrp="1"/>
          </p:cNvSpPr>
          <p:nvPr>
            <p:ph type="ftr" sz="quarter" idx="16"/>
          </p:nvPr>
        </p:nvSpPr>
        <p:spPr/>
        <p:txBody>
          <a:bodyPr rtlCol="0"/>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A6A98652-7529-4980-8E75-6C23AC25DA86}" type="datetimeFigureOut">
              <a:rPr lang="id-ID" smtClean="0"/>
              <a:pPr/>
              <a:t>31/07/2020</a:t>
            </a:fld>
            <a:endParaRPr lang="id-ID"/>
          </a:p>
        </p:txBody>
      </p:sp>
      <p:sp>
        <p:nvSpPr>
          <p:cNvPr id="18" name="Slide Number Placeholder 17"/>
          <p:cNvSpPr>
            <a:spLocks noGrp="1"/>
          </p:cNvSpPr>
          <p:nvPr>
            <p:ph type="sldNum" sz="quarter" idx="11"/>
          </p:nvPr>
        </p:nvSpPr>
        <p:spPr/>
        <p:txBody>
          <a:bodyPr rtlCol="0"/>
          <a:lstStyle/>
          <a:p>
            <a:fld id="{92BA67E3-A157-4799-8881-8E8763B1BD69}" type="slidenum">
              <a:rPr lang="id-ID" smtClean="0"/>
              <a:pPr/>
              <a:t>‹#›</a:t>
            </a:fld>
            <a:endParaRPr lang="id-ID"/>
          </a:p>
        </p:txBody>
      </p:sp>
      <p:sp>
        <p:nvSpPr>
          <p:cNvPr id="21" name="Footer Placeholder 20"/>
          <p:cNvSpPr>
            <a:spLocks noGrp="1"/>
          </p:cNvSpPr>
          <p:nvPr>
            <p:ph type="ftr" sz="quarter" idx="12"/>
          </p:nvPr>
        </p:nvSpPr>
        <p:spPr/>
        <p:txBody>
          <a:bodyPr rtlCol="0"/>
          <a:lstStyle/>
          <a:p>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6A98652-7529-4980-8E75-6C23AC25DA86}" type="datetimeFigureOut">
              <a:rPr lang="id-ID" smtClean="0"/>
              <a:pPr/>
              <a:t>31/07/2020</a:t>
            </a:fld>
            <a:endParaRPr lang="id-ID"/>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id-ID"/>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92BA67E3-A157-4799-8881-8E8763B1BD69}"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142852"/>
            <a:ext cx="6172200" cy="1071570"/>
          </a:xfrm>
        </p:spPr>
        <p:txBody>
          <a:bodyPr/>
          <a:lstStyle/>
          <a:p>
            <a:pPr algn="ctr"/>
            <a:r>
              <a:rPr lang="id-ID">
                <a:latin typeface="Aharoni" pitchFamily="2" charset="-79"/>
                <a:cs typeface="Aharoni" pitchFamily="2" charset="-79"/>
              </a:rPr>
              <a:t>Non-verbal observation</a:t>
            </a:r>
            <a:endParaRPr lang="id-ID" dirty="0">
              <a:latin typeface="Aharoni" pitchFamily="2" charset="-79"/>
              <a:cs typeface="Aharoni" pitchFamily="2" charset="-79"/>
            </a:endParaRPr>
          </a:p>
        </p:txBody>
      </p:sp>
      <p:sp>
        <p:nvSpPr>
          <p:cNvPr id="3" name="Subtitle 2"/>
          <p:cNvSpPr>
            <a:spLocks noGrp="1"/>
          </p:cNvSpPr>
          <p:nvPr>
            <p:ph type="subTitle" idx="1"/>
          </p:nvPr>
        </p:nvSpPr>
        <p:spPr>
          <a:xfrm>
            <a:off x="2286000" y="1500174"/>
            <a:ext cx="6172200" cy="4874748"/>
          </a:xfrm>
        </p:spPr>
        <p:txBody>
          <a:bodyPr/>
          <a:lstStyle/>
          <a:p>
            <a:r>
              <a:rPr lang="id-ID" dirty="0"/>
              <a:t>Kelompok 4 :</a:t>
            </a:r>
          </a:p>
          <a:p>
            <a:pPr>
              <a:buFont typeface="Arial" pitchFamily="34" charset="0"/>
              <a:buChar char="•"/>
            </a:pPr>
            <a:r>
              <a:rPr lang="id-ID" dirty="0"/>
              <a:t>Alfina Sri Wahyuni</a:t>
            </a:r>
          </a:p>
          <a:p>
            <a:pPr>
              <a:buFont typeface="Arial" pitchFamily="34" charset="0"/>
              <a:buChar char="•"/>
            </a:pPr>
            <a:r>
              <a:rPr lang="id-ID" dirty="0"/>
              <a:t>Lili Adelia Lase</a:t>
            </a:r>
          </a:p>
          <a:p>
            <a:pPr>
              <a:buFont typeface="Arial" pitchFamily="34" charset="0"/>
              <a:buChar char="•"/>
            </a:pPr>
            <a:r>
              <a:rPr lang="id-ID" dirty="0"/>
              <a:t>Liza Azuhra</a:t>
            </a:r>
          </a:p>
          <a:p>
            <a:pPr>
              <a:buFont typeface="Arial" pitchFamily="34" charset="0"/>
              <a:buChar char="•"/>
            </a:pPr>
            <a:r>
              <a:rPr lang="id-ID" dirty="0"/>
              <a:t>Fitri Syahdani Ningsih</a:t>
            </a:r>
          </a:p>
          <a:p>
            <a:pPr>
              <a:buFont typeface="Arial" pitchFamily="34" charset="0"/>
              <a:buChar char="•"/>
            </a:pPr>
            <a:r>
              <a:rPr lang="id-ID" dirty="0"/>
              <a:t>Yulia Anggraini</a:t>
            </a:r>
          </a:p>
          <a:p>
            <a:pPr>
              <a:buFont typeface="Arial" pitchFamily="34" charset="0"/>
              <a:buChar char="•"/>
            </a:pPr>
            <a:r>
              <a:rPr lang="id-ID" dirty="0"/>
              <a:t>Erisya Husna Lubis</a:t>
            </a:r>
          </a:p>
          <a:p>
            <a:pPr>
              <a:buFont typeface="Arial" pitchFamily="34" charset="0"/>
              <a:buChar char="•"/>
            </a:pPr>
            <a:r>
              <a:rPr lang="id-ID" dirty="0"/>
              <a:t>Dhea Ramadhani Ibrahim</a:t>
            </a:r>
          </a:p>
        </p:txBody>
      </p:sp>
      <p:sp>
        <p:nvSpPr>
          <p:cNvPr id="14338" name="AutoShape 2" descr="Pengertian Observasi dan Jenis Observasi - Haryonet - Berbagi ..."/>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d-ID"/>
          </a:p>
        </p:txBody>
      </p:sp>
      <p:sp>
        <p:nvSpPr>
          <p:cNvPr id="14340" name="AutoShape 4" descr="Pengertian Observasi dan Jenis Observasi - Haryonet - Berbagi ..."/>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d-ID"/>
          </a:p>
        </p:txBody>
      </p:sp>
      <p:sp>
        <p:nvSpPr>
          <p:cNvPr id="14342" name="AutoShape 6" descr="Pengertian Observasi dan Jenis Observasi - Haryonet - Berbagi ..."/>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d-ID"/>
          </a:p>
        </p:txBody>
      </p:sp>
      <p:pic>
        <p:nvPicPr>
          <p:cNvPr id="14343" name="Picture 7" descr="C:\Users\andi\Pictures\download.jpg"/>
          <p:cNvPicPr>
            <a:picLocks noChangeAspect="1" noChangeArrowheads="1"/>
          </p:cNvPicPr>
          <p:nvPr/>
        </p:nvPicPr>
        <p:blipFill>
          <a:blip r:embed="rId2"/>
          <a:srcRect/>
          <a:stretch>
            <a:fillRect/>
          </a:stretch>
        </p:blipFill>
        <p:spPr bwMode="auto">
          <a:xfrm>
            <a:off x="5857884" y="4143380"/>
            <a:ext cx="3076577" cy="2281242"/>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1480"/>
            <a:ext cx="7467600" cy="571504"/>
          </a:xfrm>
        </p:spPr>
        <p:txBody>
          <a:bodyPr>
            <a:normAutofit fontScale="90000"/>
          </a:bodyPr>
          <a:lstStyle/>
          <a:p>
            <a:pPr algn="ctr"/>
            <a:r>
              <a:rPr lang="id-ID" sz="2700" b="1" dirty="0"/>
              <a:t>Mengamati Emosi Melalui Gerakan Tubuh</a:t>
            </a:r>
            <a:br>
              <a:rPr lang="id-ID" b="1" dirty="0"/>
            </a:br>
            <a:endParaRPr lang="id-ID" dirty="0"/>
          </a:p>
        </p:txBody>
      </p:sp>
      <p:sp>
        <p:nvSpPr>
          <p:cNvPr id="3" name="Content Placeholder 2"/>
          <p:cNvSpPr>
            <a:spLocks noGrp="1"/>
          </p:cNvSpPr>
          <p:nvPr>
            <p:ph sz="quarter" idx="1"/>
          </p:nvPr>
        </p:nvSpPr>
        <p:spPr>
          <a:xfrm>
            <a:off x="1643042" y="1071546"/>
            <a:ext cx="7500958" cy="5402406"/>
          </a:xfrm>
        </p:spPr>
        <p:txBody>
          <a:bodyPr/>
          <a:lstStyle/>
          <a:p>
            <a:pPr marL="457200" indent="-457200">
              <a:buNone/>
            </a:pPr>
            <a:r>
              <a:rPr lang="id-ID" dirty="0"/>
              <a:t>1.   Wajah yang memerah</a:t>
            </a:r>
          </a:p>
          <a:p>
            <a:pPr marL="457200" indent="-457200">
              <a:buNone/>
            </a:pPr>
            <a:r>
              <a:rPr lang="id-ID" dirty="0"/>
              <a:t>	</a:t>
            </a:r>
            <a:r>
              <a:rPr lang="en-US" dirty="0" err="1"/>
              <a:t>Ekspresi</a:t>
            </a:r>
            <a:r>
              <a:rPr lang="id-ID" dirty="0"/>
              <a:t> </a:t>
            </a:r>
            <a:r>
              <a:rPr lang="en-US" dirty="0" err="1"/>
              <a:t>wajah</a:t>
            </a:r>
            <a:r>
              <a:rPr lang="id-ID" dirty="0"/>
              <a:t> </a:t>
            </a:r>
            <a:r>
              <a:rPr lang="en-US" dirty="0" err="1"/>
              <a:t>merupakan</a:t>
            </a:r>
            <a:r>
              <a:rPr lang="id-ID" dirty="0"/>
              <a:t> </a:t>
            </a:r>
            <a:r>
              <a:rPr lang="en-US" dirty="0" err="1"/>
              <a:t>cerminan</a:t>
            </a:r>
            <a:r>
              <a:rPr lang="id-ID" dirty="0"/>
              <a:t> </a:t>
            </a:r>
            <a:r>
              <a:rPr lang="en-US" dirty="0" err="1"/>
              <a:t>suasana</a:t>
            </a:r>
            <a:r>
              <a:rPr lang="id-ID" dirty="0"/>
              <a:t> </a:t>
            </a:r>
            <a:r>
              <a:rPr lang="en-US" dirty="0" err="1"/>
              <a:t>emosi</a:t>
            </a:r>
            <a:r>
              <a:rPr lang="id-ID" dirty="0"/>
              <a:t> </a:t>
            </a:r>
            <a:r>
              <a:rPr lang="en-US" dirty="0" err="1"/>
              <a:t>seseorang</a:t>
            </a:r>
            <a:r>
              <a:rPr lang="en-US" dirty="0"/>
              <a:t>.</a:t>
            </a:r>
            <a:r>
              <a:rPr lang="id-ID" dirty="0"/>
              <a:t> </a:t>
            </a:r>
            <a:r>
              <a:rPr lang="en-US" dirty="0" err="1"/>
              <a:t>Apakah</a:t>
            </a:r>
            <a:r>
              <a:rPr lang="id-ID" dirty="0"/>
              <a:t> </a:t>
            </a:r>
            <a:r>
              <a:rPr lang="en-US" dirty="0" err="1"/>
              <a:t>ia</a:t>
            </a:r>
            <a:r>
              <a:rPr lang="id-ID" dirty="0"/>
              <a:t> </a:t>
            </a:r>
            <a:r>
              <a:rPr lang="en-US" dirty="0" err="1"/>
              <a:t>sedang</a:t>
            </a:r>
            <a:r>
              <a:rPr lang="id-ID" dirty="0"/>
              <a:t> </a:t>
            </a:r>
            <a:r>
              <a:rPr lang="en-US" dirty="0" err="1"/>
              <a:t>bahagia</a:t>
            </a:r>
            <a:r>
              <a:rPr lang="id-ID" dirty="0"/>
              <a:t> </a:t>
            </a:r>
            <a:r>
              <a:rPr lang="en-US" dirty="0" err="1"/>
              <a:t>atau</a:t>
            </a:r>
            <a:r>
              <a:rPr lang="id-ID" dirty="0"/>
              <a:t> </a:t>
            </a:r>
            <a:r>
              <a:rPr lang="en-US" dirty="0" err="1"/>
              <a:t>sedih</a:t>
            </a:r>
            <a:r>
              <a:rPr lang="en-US" dirty="0"/>
              <a:t>, </a:t>
            </a:r>
            <a:r>
              <a:rPr lang="en-US" dirty="0" err="1"/>
              <a:t>wajah</a:t>
            </a:r>
            <a:r>
              <a:rPr lang="id-ID" dirty="0"/>
              <a:t> </a:t>
            </a:r>
            <a:r>
              <a:rPr lang="en-US" dirty="0" err="1"/>
              <a:t>memberikan</a:t>
            </a:r>
            <a:r>
              <a:rPr lang="id-ID" dirty="0"/>
              <a:t> </a:t>
            </a:r>
            <a:r>
              <a:rPr lang="en-US" dirty="0" err="1"/>
              <a:t>sinyal</a:t>
            </a:r>
            <a:r>
              <a:rPr lang="en-US" dirty="0"/>
              <a:t> yang </a:t>
            </a:r>
            <a:r>
              <a:rPr lang="en-US" dirty="0" err="1"/>
              <a:t>nyata</a:t>
            </a:r>
            <a:r>
              <a:rPr lang="id-ID" dirty="0"/>
              <a:t> </a:t>
            </a:r>
            <a:r>
              <a:rPr lang="en-US" dirty="0" err="1"/>
              <a:t>bagi</a:t>
            </a:r>
            <a:r>
              <a:rPr lang="en-US" dirty="0"/>
              <a:t> </a:t>
            </a:r>
            <a:r>
              <a:rPr lang="en-US" dirty="0" err="1"/>
              <a:t>orang</a:t>
            </a:r>
            <a:r>
              <a:rPr lang="en-US" dirty="0"/>
              <a:t> yang </a:t>
            </a:r>
            <a:r>
              <a:rPr lang="en-US" dirty="0" err="1"/>
              <a:t>menatap</a:t>
            </a:r>
            <a:r>
              <a:rPr lang="id-ID" dirty="0"/>
              <a:t> </a:t>
            </a:r>
            <a:r>
              <a:rPr lang="en-US" dirty="0" err="1"/>
              <a:t>dan</a:t>
            </a:r>
            <a:r>
              <a:rPr lang="id-ID" dirty="0"/>
              <a:t> </a:t>
            </a:r>
            <a:r>
              <a:rPr lang="en-US" dirty="0" err="1"/>
              <a:t>mengerti</a:t>
            </a:r>
            <a:r>
              <a:rPr lang="id-ID" dirty="0"/>
              <a:t> </a:t>
            </a:r>
            <a:r>
              <a:rPr lang="en-US" dirty="0" err="1"/>
              <a:t>kejiwaan</a:t>
            </a:r>
            <a:r>
              <a:rPr lang="id-ID" dirty="0"/>
              <a:t> </a:t>
            </a:r>
            <a:r>
              <a:rPr lang="en-US" dirty="0" err="1"/>
              <a:t>psikologi</a:t>
            </a:r>
            <a:r>
              <a:rPr lang="en-US" dirty="0"/>
              <a:t> </a:t>
            </a:r>
            <a:endParaRPr lang="id-ID" dirty="0"/>
          </a:p>
          <a:p>
            <a:pPr marL="457200" indent="-457200">
              <a:buNone/>
            </a:pPr>
            <a:endParaRPr lang="id-ID" dirty="0"/>
          </a:p>
          <a:p>
            <a:pPr marL="457200" indent="-457200">
              <a:buNone/>
            </a:pPr>
            <a:r>
              <a:rPr lang="id-ID" dirty="0"/>
              <a:t>2. 	Emosi juga menyebabkan perubahan pada ukuran pupil. Contohnya, seseorang yang tertarik atau merasa terangsang melihat sesuatu, pupil matanya akan membesar.</a:t>
            </a:r>
          </a:p>
          <a:p>
            <a:endParaRPr lang="id-ID"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214290"/>
            <a:ext cx="8186766" cy="6259662"/>
          </a:xfrm>
        </p:spPr>
        <p:txBody>
          <a:bodyPr/>
          <a:lstStyle/>
          <a:p>
            <a:pPr>
              <a:buNone/>
            </a:pPr>
            <a:r>
              <a:rPr lang="id-ID" dirty="0"/>
              <a:t>3. Tatapan </a:t>
            </a:r>
            <a:r>
              <a:rPr lang="en-US" dirty="0" err="1"/>
              <a:t>atau</a:t>
            </a:r>
            <a:r>
              <a:rPr lang="id-ID" dirty="0"/>
              <a:t> </a:t>
            </a:r>
            <a:r>
              <a:rPr lang="en-US" dirty="0" err="1"/>
              <a:t>kontak</a:t>
            </a:r>
            <a:r>
              <a:rPr lang="id-ID" dirty="0"/>
              <a:t> </a:t>
            </a:r>
            <a:r>
              <a:rPr lang="en-US" dirty="0" err="1"/>
              <a:t>mata</a:t>
            </a:r>
            <a:endParaRPr lang="id-ID" dirty="0"/>
          </a:p>
          <a:p>
            <a:pPr>
              <a:buNone/>
            </a:pPr>
            <a:r>
              <a:rPr lang="id-ID" dirty="0"/>
              <a:t>	</a:t>
            </a:r>
            <a:r>
              <a:rPr lang="en-US" dirty="0"/>
              <a:t> </a:t>
            </a:r>
            <a:r>
              <a:rPr lang="en-US" dirty="0" err="1">
                <a:latin typeface="Times New Roman" pitchFamily="18" charset="0"/>
                <a:cs typeface="Times New Roman" pitchFamily="18" charset="0"/>
              </a:rPr>
              <a:t>Dengan</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mengadakan</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kontak</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mata</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selama</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berinteraksi</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atau</a:t>
            </a:r>
            <a:r>
              <a:rPr lang="en-US" dirty="0">
                <a:latin typeface="Times New Roman" pitchFamily="18" charset="0"/>
                <a:cs typeface="Times New Roman" pitchFamily="18" charset="0"/>
              </a:rPr>
              <a:t> Tanya </a:t>
            </a:r>
            <a:r>
              <a:rPr lang="en-US" dirty="0" err="1">
                <a:latin typeface="Times New Roman" pitchFamily="18" charset="0"/>
                <a:cs typeface="Times New Roman" pitchFamily="18" charset="0"/>
              </a:rPr>
              <a:t>jawab</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berarti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orang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tersebut</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terlibat</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menghargai</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lawan</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bicaranya</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dengan</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kemauan</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untuk</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memperhatikan</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bukan</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sekedar</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mendengar</a:t>
            </a:r>
            <a:r>
              <a:rPr lang="id-ID" dirty="0">
                <a:latin typeface="Times New Roman" pitchFamily="18" charset="0"/>
                <a:cs typeface="Times New Roman" pitchFamily="18" charset="0"/>
              </a:rPr>
              <a:t>. </a:t>
            </a:r>
          </a:p>
          <a:p>
            <a:pPr>
              <a:buNone/>
            </a:pPr>
            <a:endParaRPr lang="id-ID" dirty="0">
              <a:latin typeface="Times New Roman" pitchFamily="18" charset="0"/>
              <a:cs typeface="Times New Roman" pitchFamily="18" charset="0"/>
            </a:endParaRPr>
          </a:p>
          <a:p>
            <a:pPr>
              <a:buNone/>
            </a:pPr>
            <a:r>
              <a:rPr lang="id-ID" dirty="0">
                <a:latin typeface="Times New Roman" pitchFamily="18" charset="0"/>
                <a:cs typeface="Times New Roman" pitchFamily="18" charset="0"/>
              </a:rPr>
              <a:t>4. Jarak interpersonal</a:t>
            </a:r>
          </a:p>
          <a:p>
            <a:pPr>
              <a:buNone/>
            </a:pPr>
            <a:r>
              <a:rPr lang="id-ID" dirty="0">
                <a:latin typeface="Times New Roman" pitchFamily="18" charset="0"/>
                <a:cs typeface="Times New Roman" pitchFamily="18" charset="0"/>
              </a:rPr>
              <a:t>	</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Dalam</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komunikasi</a:t>
            </a:r>
            <a:r>
              <a:rPr lang="en-US" dirty="0">
                <a:latin typeface="Times New Roman" pitchFamily="18" charset="0"/>
                <a:cs typeface="Times New Roman" pitchFamily="18" charset="0"/>
              </a:rPr>
              <a:t> interpersonal, </a:t>
            </a:r>
            <a:r>
              <a:rPr lang="en-US" dirty="0" err="1">
                <a:latin typeface="Times New Roman" pitchFamily="18" charset="0"/>
                <a:cs typeface="Times New Roman" pitchFamily="18" charset="0"/>
              </a:rPr>
              <a:t>setiap</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partisipan</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menggunakan</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semua</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elemen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proses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komunikasi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Misalnya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masing-masing</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pihak</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akan</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membicarakan</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latar</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belakang</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pengalaman</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masing-masing</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dalam</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percakapan</a:t>
            </a:r>
            <a:r>
              <a:rPr lang="id-ID" dirty="0">
                <a:latin typeface="Times New Roman" pitchFamily="18" charset="0"/>
                <a:cs typeface="Times New Roman" pitchFamily="18" charset="0"/>
              </a:rPr>
              <a:t> </a:t>
            </a:r>
            <a:r>
              <a:rPr lang="en-US" dirty="0" err="1">
                <a:latin typeface="Times New Roman" pitchFamily="18" charset="0"/>
                <a:cs typeface="Times New Roman" pitchFamily="18" charset="0"/>
              </a:rPr>
              <a:t>tersebut</a:t>
            </a:r>
            <a:r>
              <a:rPr lang="en-US" dirty="0">
                <a:latin typeface="Times New Roman" pitchFamily="18" charset="0"/>
                <a:cs typeface="Times New Roman" pitchFamily="18" charset="0"/>
              </a:rPr>
              <a:t>.</a:t>
            </a:r>
            <a:endParaRPr lang="id-ID" dirty="0">
              <a:latin typeface="Times New Roman" pitchFamily="18" charset="0"/>
              <a:cs typeface="Times New Roman" pitchFamily="18" charset="0"/>
            </a:endParaRPr>
          </a:p>
          <a:p>
            <a:endParaRPr lang="id-ID" dirty="0"/>
          </a:p>
        </p:txBody>
      </p:sp>
      <p:pic>
        <p:nvPicPr>
          <p:cNvPr id="2049" name="Picture 1" descr="C:\Users\andi\Pictures\images (5).jpg"/>
          <p:cNvPicPr>
            <a:picLocks noChangeAspect="1" noChangeArrowheads="1"/>
          </p:cNvPicPr>
          <p:nvPr/>
        </p:nvPicPr>
        <p:blipFill>
          <a:blip r:embed="rId2"/>
          <a:srcRect/>
          <a:stretch>
            <a:fillRect/>
          </a:stretch>
        </p:blipFill>
        <p:spPr bwMode="auto">
          <a:xfrm>
            <a:off x="500034" y="5572140"/>
            <a:ext cx="4381500" cy="1038225"/>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214290"/>
            <a:ext cx="6172200" cy="1214446"/>
          </a:xfrm>
        </p:spPr>
        <p:txBody>
          <a:bodyPr/>
          <a:lstStyle/>
          <a:p>
            <a:pPr algn="ctr"/>
            <a:r>
              <a:rPr lang="en-US" dirty="0"/>
              <a:t>KESIMPULAN</a:t>
            </a:r>
            <a:br>
              <a:rPr lang="id-ID" dirty="0"/>
            </a:br>
            <a:endParaRPr lang="id-ID" dirty="0"/>
          </a:p>
        </p:txBody>
      </p:sp>
      <p:sp>
        <p:nvSpPr>
          <p:cNvPr id="3" name="Text Placeholder 2"/>
          <p:cNvSpPr>
            <a:spLocks noGrp="1"/>
          </p:cNvSpPr>
          <p:nvPr>
            <p:ph type="body" idx="1"/>
          </p:nvPr>
        </p:nvSpPr>
        <p:spPr>
          <a:xfrm>
            <a:off x="2286000" y="1000108"/>
            <a:ext cx="6172200" cy="5381642"/>
          </a:xfrm>
        </p:spPr>
        <p:txBody>
          <a:bodyPr/>
          <a:lstStyle/>
          <a:p>
            <a:r>
              <a:rPr lang="id-ID" dirty="0"/>
              <a:t>Observasi yang dilakukan memalui cara non verbal berarti merujuk pada Komunikasi dengan cara Non-Verbal. Komunikasi non verbal adalah proses menyampaikan maksud atau tujuan  tanpa menggunakan kata-kata baik tertulis atau lisan. Dengan kata lain, komunikasi apa pun yang dilakukan antara dua orang atau lebih melalui penggunaan ekspresi wajah, gerakan tangan, bahasa tubuh, postur, dan gerak tubuh disebut sebagai komunikasi non-verbal</a:t>
            </a:r>
          </a:p>
          <a:p>
            <a:endParaRPr lang="id-ID" dirty="0"/>
          </a:p>
          <a:p>
            <a:r>
              <a:rPr lang="id-ID" dirty="0"/>
              <a:t>Komunikasi non-verbal menentukan jarak antara komunikator dan membantu mereka bertukar pikiran secara emosional. Juga, ini mengatur aliran komunikasi, misalnya, seseorang dapat memberikan sinyal untuk menyampaikan bahwa dia telah selesai berbicara atau dia ingin berbicara.</a:t>
            </a:r>
          </a:p>
          <a:p>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500042"/>
            <a:ext cx="6172200" cy="571504"/>
          </a:xfrm>
        </p:spPr>
        <p:txBody>
          <a:bodyPr/>
          <a:lstStyle/>
          <a:p>
            <a:r>
              <a:rPr lang="id-ID" dirty="0"/>
              <a:t>Observasi non verbal ?</a:t>
            </a:r>
          </a:p>
        </p:txBody>
      </p:sp>
      <p:sp>
        <p:nvSpPr>
          <p:cNvPr id="3" name="Text Placeholder 2"/>
          <p:cNvSpPr>
            <a:spLocks noGrp="1"/>
          </p:cNvSpPr>
          <p:nvPr>
            <p:ph type="body" idx="1"/>
          </p:nvPr>
        </p:nvSpPr>
        <p:spPr>
          <a:xfrm>
            <a:off x="2286000" y="1071546"/>
            <a:ext cx="6172200" cy="5310204"/>
          </a:xfrm>
        </p:spPr>
        <p:txBody>
          <a:bodyPr/>
          <a:lstStyle/>
          <a:p>
            <a:endParaRPr lang="id-ID" dirty="0"/>
          </a:p>
          <a:p>
            <a:endParaRPr lang="id-ID" dirty="0"/>
          </a:p>
          <a:p>
            <a:endParaRPr lang="id-ID" dirty="0"/>
          </a:p>
          <a:p>
            <a:r>
              <a:rPr lang="id-ID" dirty="0"/>
              <a:t>Observasi nonverbal adalah observasi yang dilakukan dengan Komunikasi yang cara penyampaian maksud atau tujuannya tanpa menggunakan kata – kata baik tertulis atau lisan. Dengan kata lain, komunikasi apa pun yang dilakukan antara dua orang atau lebih melalui penggunaan ekspresi wajah, gerakan tangan, bahasa tubuh, postur, dan gerak tubuh disebut sebagai komunikasi non-verbal.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96908"/>
          </a:xfrm>
        </p:spPr>
        <p:txBody>
          <a:bodyPr>
            <a:normAutofit fontScale="90000"/>
          </a:bodyPr>
          <a:lstStyle/>
          <a:p>
            <a:pPr algn="ctr"/>
            <a:r>
              <a:rPr lang="id-ID" sz="2700" dirty="0"/>
              <a:t>fungsi-fungsi komunikasi nonverbal adalah sebagai berikut :</a:t>
            </a:r>
            <a:br>
              <a:rPr lang="id-ID" dirty="0"/>
            </a:br>
            <a:endParaRPr lang="id-ID" dirty="0"/>
          </a:p>
        </p:txBody>
      </p:sp>
      <p:sp>
        <p:nvSpPr>
          <p:cNvPr id="3" name="Content Placeholder 2"/>
          <p:cNvSpPr>
            <a:spLocks noGrp="1"/>
          </p:cNvSpPr>
          <p:nvPr>
            <p:ph sz="quarter" idx="1"/>
          </p:nvPr>
        </p:nvSpPr>
        <p:spPr>
          <a:xfrm>
            <a:off x="457200" y="1600200"/>
            <a:ext cx="7043758" cy="4873752"/>
          </a:xfrm>
        </p:spPr>
        <p:txBody>
          <a:bodyPr/>
          <a:lstStyle/>
          <a:p>
            <a:pPr>
              <a:buNone/>
            </a:pPr>
            <a:endParaRPr lang="id-ID" dirty="0"/>
          </a:p>
          <a:p>
            <a:pPr marL="457200" lvl="0" indent="-457200">
              <a:buFont typeface="+mj-lt"/>
              <a:buAutoNum type="arabicPeriod"/>
            </a:pPr>
            <a:endParaRPr lang="id-ID" dirty="0"/>
          </a:p>
          <a:p>
            <a:pPr marL="457200" lvl="0" indent="-457200">
              <a:buFont typeface="+mj-lt"/>
              <a:buAutoNum type="arabicPeriod"/>
            </a:pPr>
            <a:r>
              <a:rPr lang="id-ID" dirty="0"/>
              <a:t>Komunikasi nonverbal mengirimkan makna.</a:t>
            </a:r>
          </a:p>
          <a:p>
            <a:pPr marL="457200" lvl="0" indent="-457200">
              <a:buFont typeface="+mj-lt"/>
              <a:buAutoNum type="arabicPeriod"/>
            </a:pPr>
            <a:r>
              <a:rPr lang="id-ID" dirty="0"/>
              <a:t>Komunikasi nonverbal mempengaruhi orang lain.</a:t>
            </a:r>
          </a:p>
          <a:p>
            <a:pPr marL="457200" lvl="0" indent="-457200">
              <a:buFont typeface="+mj-lt"/>
              <a:buAutoNum type="arabicPeriod"/>
            </a:pPr>
            <a:r>
              <a:rPr lang="id-ID" dirty="0"/>
              <a:t>Komunikasi nonverbal mengatur alur percakapan.</a:t>
            </a:r>
          </a:p>
          <a:p>
            <a:pPr marL="457200" lvl="0" indent="-457200">
              <a:buFont typeface="+mj-lt"/>
              <a:buAutoNum type="arabicPeriod"/>
            </a:pPr>
            <a:r>
              <a:rPr lang="id-ID" dirty="0"/>
              <a:t>Komunikasi nonverbal berdampak pada hubungan.</a:t>
            </a:r>
          </a:p>
          <a:p>
            <a:pPr marL="457200" lvl="0" indent="-457200">
              <a:buFont typeface="+mj-lt"/>
              <a:buAutoNum type="arabicPeriod"/>
            </a:pPr>
            <a:r>
              <a:rPr lang="id-ID" dirty="0"/>
              <a:t>Komunikasi nonverbal mengekspresikan identitas kita.</a:t>
            </a:r>
          </a:p>
          <a:p>
            <a:endParaRPr lang="id-ID" dirty="0"/>
          </a:p>
        </p:txBody>
      </p:sp>
      <p:pic>
        <p:nvPicPr>
          <p:cNvPr id="4" name="Picture 1" descr="C:\Users\andi\Pictures\download (2).jpg"/>
          <p:cNvPicPr>
            <a:picLocks noChangeAspect="1" noChangeArrowheads="1"/>
          </p:cNvPicPr>
          <p:nvPr/>
        </p:nvPicPr>
        <p:blipFill>
          <a:blip r:embed="rId2"/>
          <a:srcRect/>
          <a:stretch>
            <a:fillRect/>
          </a:stretch>
        </p:blipFill>
        <p:spPr bwMode="auto">
          <a:xfrm>
            <a:off x="6215074" y="357166"/>
            <a:ext cx="2171700" cy="2105025"/>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142852"/>
            <a:ext cx="6172200" cy="1143008"/>
          </a:xfrm>
        </p:spPr>
        <p:txBody>
          <a:bodyPr>
            <a:normAutofit fontScale="90000"/>
          </a:bodyPr>
          <a:lstStyle/>
          <a:p>
            <a:pPr algn="ctr"/>
            <a:r>
              <a:rPr lang="id-ID" dirty="0"/>
              <a:t>Bentuk komunikasi non verbal adalah :</a:t>
            </a:r>
            <a:br>
              <a:rPr lang="id-ID" dirty="0"/>
            </a:br>
            <a:endParaRPr lang="id-ID" dirty="0"/>
          </a:p>
        </p:txBody>
      </p:sp>
      <p:sp>
        <p:nvSpPr>
          <p:cNvPr id="3" name="Subtitle 2"/>
          <p:cNvSpPr>
            <a:spLocks noGrp="1"/>
          </p:cNvSpPr>
          <p:nvPr>
            <p:ph type="subTitle" idx="1"/>
          </p:nvPr>
        </p:nvSpPr>
        <p:spPr>
          <a:xfrm>
            <a:off x="2286000" y="1785926"/>
            <a:ext cx="6172200" cy="4588996"/>
          </a:xfrm>
        </p:spPr>
        <p:txBody>
          <a:bodyPr/>
          <a:lstStyle/>
          <a:p>
            <a:pPr marL="342900" lvl="0" indent="-342900">
              <a:buFont typeface="+mj-lt"/>
              <a:buAutoNum type="arabicPeriod"/>
            </a:pPr>
            <a:r>
              <a:rPr lang="id-ID" dirty="0"/>
              <a:t>Bahasa tubuh  : Meliputi lambaian tangan, ekspresi wajah, kontak mata, sentuhan, gerakan kepala, sikap/postur tubuh, dan lain-lain.</a:t>
            </a:r>
          </a:p>
          <a:p>
            <a:pPr marL="342900" lvl="0" indent="-342900">
              <a:buFont typeface="+mj-lt"/>
              <a:buAutoNum type="arabicPeriod"/>
            </a:pPr>
            <a:endParaRPr lang="id-ID" dirty="0"/>
          </a:p>
          <a:p>
            <a:pPr marL="342900" lvl="0" indent="-342900">
              <a:buFont typeface="+mj-lt"/>
              <a:buAutoNum type="arabicPeriod"/>
            </a:pPr>
            <a:r>
              <a:rPr lang="id-ID" dirty="0"/>
              <a:t>Tand</a:t>
            </a:r>
            <a:r>
              <a:rPr lang="en-US" dirty="0"/>
              <a:t>a</a:t>
            </a:r>
            <a:r>
              <a:rPr lang="id-ID" dirty="0"/>
              <a:t> : Dalam konunikasi non verbal menggantikan kata-kata. Misal: bendera putih mengartikan ada lelayu.</a:t>
            </a:r>
          </a:p>
          <a:p>
            <a:pPr marL="342900" lvl="0" indent="-342900">
              <a:buFont typeface="+mj-lt"/>
              <a:buAutoNum type="arabicPeriod"/>
            </a:pPr>
            <a:endParaRPr lang="id-ID" dirty="0"/>
          </a:p>
          <a:p>
            <a:pPr marL="342900" lvl="0" indent="-342900">
              <a:buFont typeface="+mj-lt"/>
              <a:buAutoNum type="arabicPeriod"/>
            </a:pPr>
            <a:r>
              <a:rPr lang="id-ID" dirty="0"/>
              <a:t>Tindakan atau perbuatan:  Tindakan tidak menggantikan kata-kata tetapi mengandung makna. Misal: menggebrak meja berarti marah.</a:t>
            </a:r>
          </a:p>
          <a:p>
            <a:endParaRPr lang="id-ID"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28794" y="2000240"/>
            <a:ext cx="6529406" cy="4357718"/>
          </a:xfrm>
        </p:spPr>
        <p:txBody>
          <a:bodyPr/>
          <a:lstStyle/>
          <a:p>
            <a:pPr marL="342900" lvl="0" indent="-342900"/>
            <a:r>
              <a:rPr lang="id-ID" sz="2000" dirty="0"/>
              <a:t> 4. Objek: Objek tidak menggantikan kata-kata tetapi juga mengandung makna. Misal: pakaian mencerminkan gaya hidup seseorang.</a:t>
            </a:r>
          </a:p>
          <a:p>
            <a:pPr lvl="0"/>
            <a:endParaRPr lang="id-ID" sz="2000" dirty="0"/>
          </a:p>
          <a:p>
            <a:pPr marL="342900" lvl="0" indent="-342900"/>
            <a:r>
              <a:rPr lang="id-ID" sz="2000" dirty="0"/>
              <a:t>5.  Warna: Menunjukkan warna emosional, cita rasa, keyakinan agama, politik, dan lain-lain. Misal: warna merah muda adalah warna feminim.</a:t>
            </a:r>
          </a:p>
          <a:p>
            <a:endParaRPr lang="id-ID" dirty="0"/>
          </a:p>
        </p:txBody>
      </p:sp>
      <p:pic>
        <p:nvPicPr>
          <p:cNvPr id="10242" name="Picture 2" descr="C:\Users\andi\Pictures\download (4).jpg"/>
          <p:cNvPicPr>
            <a:picLocks noChangeAspect="1" noChangeArrowheads="1"/>
          </p:cNvPicPr>
          <p:nvPr/>
        </p:nvPicPr>
        <p:blipFill>
          <a:blip r:embed="rId2"/>
          <a:srcRect/>
          <a:stretch>
            <a:fillRect/>
          </a:stretch>
        </p:blipFill>
        <p:spPr bwMode="auto">
          <a:xfrm>
            <a:off x="5857884" y="357166"/>
            <a:ext cx="2928958" cy="164305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357166"/>
            <a:ext cx="6172200" cy="642942"/>
          </a:xfrm>
        </p:spPr>
        <p:txBody>
          <a:bodyPr>
            <a:normAutofit fontScale="90000"/>
          </a:bodyPr>
          <a:lstStyle/>
          <a:p>
            <a:r>
              <a:rPr lang="id-ID" dirty="0"/>
              <a:t>Jenis-jenis Perilaku Nonverbal</a:t>
            </a:r>
            <a:br>
              <a:rPr lang="id-ID" dirty="0"/>
            </a:br>
            <a:endParaRPr lang="id-ID" dirty="0"/>
          </a:p>
        </p:txBody>
      </p:sp>
      <p:sp>
        <p:nvSpPr>
          <p:cNvPr id="3" name="Text Placeholder 2"/>
          <p:cNvSpPr>
            <a:spLocks noGrp="1"/>
          </p:cNvSpPr>
          <p:nvPr>
            <p:ph type="body" idx="1"/>
          </p:nvPr>
        </p:nvSpPr>
        <p:spPr>
          <a:xfrm>
            <a:off x="2286000" y="857232"/>
            <a:ext cx="6172200" cy="5524518"/>
          </a:xfrm>
        </p:spPr>
        <p:txBody>
          <a:bodyPr/>
          <a:lstStyle/>
          <a:p>
            <a:r>
              <a:rPr lang="id-ID" dirty="0"/>
              <a:t>1. Kinesics</a:t>
            </a:r>
          </a:p>
          <a:p>
            <a:r>
              <a:rPr lang="id-ID" dirty="0"/>
              <a:t>Dalam komunikasi nonverbal, kinesik atau gestur adalah gerakan tubuh meliputi :</a:t>
            </a:r>
          </a:p>
          <a:p>
            <a:pPr lvl="0">
              <a:buFont typeface="Arial" pitchFamily="34" charset="0"/>
              <a:buChar char="•"/>
            </a:pPr>
            <a:r>
              <a:rPr lang="id-ID" dirty="0"/>
              <a:t> Ekspresi Wajah</a:t>
            </a:r>
          </a:p>
          <a:p>
            <a:pPr lvl="0"/>
            <a:r>
              <a:rPr lang="id-ID" dirty="0"/>
              <a:t>	 Ekspresi  wajah merupakan cerminan 	suasana emosi seseorang. </a:t>
            </a:r>
          </a:p>
          <a:p>
            <a:pPr lvl="0"/>
            <a:endParaRPr lang="id-ID" dirty="0"/>
          </a:p>
          <a:p>
            <a:pPr>
              <a:buFont typeface="Arial" pitchFamily="34" charset="0"/>
              <a:buChar char="•"/>
            </a:pPr>
            <a:r>
              <a:rPr lang="id-ID" dirty="0"/>
              <a:t> Kontak Mata</a:t>
            </a:r>
          </a:p>
          <a:p>
            <a:r>
              <a:rPr lang="id-ID" dirty="0"/>
              <a:t>	Sebagaimana wajah mata juga merupakan 	sinyal manusia secara ilmiah untuk 	berkomunikasi. </a:t>
            </a:r>
          </a:p>
          <a:p>
            <a:r>
              <a:rPr lang="id-ID" dirty="0"/>
              <a:t>	Melalui kontak mata dapat memberikan 	kesempatan pada oang lain untuk 	mengobservasi orang lain selama 	berkomunikasi.</a:t>
            </a:r>
          </a:p>
          <a:p>
            <a:endParaRPr lang="id-ID" dirty="0"/>
          </a:p>
          <a:p>
            <a:pPr lvl="0"/>
            <a:endParaRPr lang="id-ID" dirty="0"/>
          </a:p>
          <a:p>
            <a:endParaRPr lang="id-ID"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286000" y="357166"/>
            <a:ext cx="6172200" cy="6024584"/>
          </a:xfrm>
        </p:spPr>
        <p:txBody>
          <a:bodyPr/>
          <a:lstStyle/>
          <a:p>
            <a:pPr lvl="0">
              <a:buFont typeface="Arial" pitchFamily="34" charset="0"/>
              <a:buChar char="•"/>
            </a:pPr>
            <a:r>
              <a:rPr lang="id-ID" dirty="0"/>
              <a:t> Gerak Isyarat</a:t>
            </a:r>
          </a:p>
          <a:p>
            <a:pPr lvl="0"/>
            <a:r>
              <a:rPr lang="id-ID" dirty="0"/>
              <a:t>	Gerak isyarat dapat mempertegas 	pembicaraan dalam komunikasi. </a:t>
            </a:r>
          </a:p>
          <a:p>
            <a:pPr lvl="0"/>
            <a:r>
              <a:rPr lang="id-ID" dirty="0"/>
              <a:t>	Menggunakan isyarat saat berkomunikasi 	merupakan bagian total dari komunikasi.</a:t>
            </a:r>
          </a:p>
          <a:p>
            <a:pPr lvl="0"/>
            <a:endParaRPr lang="id-ID" dirty="0"/>
          </a:p>
          <a:p>
            <a:pPr>
              <a:buFont typeface="Arial" pitchFamily="34" charset="0"/>
              <a:buChar char="•"/>
            </a:pPr>
            <a:r>
              <a:rPr lang="id-ID" dirty="0"/>
              <a:t> Postur Tubuh dan Gaya Berjalan</a:t>
            </a:r>
          </a:p>
          <a:p>
            <a:r>
              <a:rPr lang="id-ID" dirty="0"/>
              <a:t>	Cara seseorang berjalan, duduk, berdiri 	dan bergerak memperlihatkan ekpresi 	dirinya. Postur tubuh dan gaya berjalan 	merefleksikan emosi, konsep diri, dan 	tingkat kesehatannya. </a:t>
            </a:r>
          </a:p>
          <a:p>
            <a:pPr lvl="0"/>
            <a:endParaRPr lang="id-ID" dirty="0"/>
          </a:p>
          <a:p>
            <a:endParaRPr lang="id-ID"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00042"/>
            <a:ext cx="8686800" cy="6357958"/>
          </a:xfrm>
        </p:spPr>
        <p:txBody>
          <a:bodyPr>
            <a:normAutofit/>
          </a:bodyPr>
          <a:lstStyle/>
          <a:p>
            <a:pPr algn="ctr">
              <a:buNone/>
            </a:pPr>
            <a:r>
              <a:rPr lang="id-ID" dirty="0"/>
              <a:t>Proxemics</a:t>
            </a:r>
          </a:p>
          <a:p>
            <a:pPr algn="ctr">
              <a:buNone/>
            </a:pPr>
            <a:endParaRPr lang="id-ID" dirty="0"/>
          </a:p>
          <a:p>
            <a:pPr>
              <a:buNone/>
            </a:pPr>
            <a:r>
              <a:rPr lang="id-ID" dirty="0"/>
              <a:t>	</a:t>
            </a:r>
          </a:p>
          <a:p>
            <a:pPr>
              <a:buNone/>
            </a:pPr>
            <a:r>
              <a:rPr lang="id-ID" dirty="0"/>
              <a:t>	Merupakan jarak yang digunakan ketika berkomunikasi dengan orang lain, termasuk juga tempat atau lokasi posisi kita berada. </a:t>
            </a:r>
          </a:p>
          <a:p>
            <a:pPr>
              <a:buNone/>
            </a:pPr>
            <a:r>
              <a:rPr lang="id-ID" dirty="0"/>
              <a:t> 	Proksemik</a:t>
            </a:r>
            <a:r>
              <a:rPr lang="id-ID" b="1" dirty="0"/>
              <a:t> </a:t>
            </a:r>
            <a:r>
              <a:rPr lang="id-ID" dirty="0"/>
              <a:t>merupakan penyampaikan pesan-pesan melalui pengaturan jarak dan ruang.</a:t>
            </a:r>
          </a:p>
          <a:p>
            <a:pPr>
              <a:buNone/>
            </a:pPr>
            <a:endParaRPr lang="id-ID" dirty="0"/>
          </a:p>
          <a:p>
            <a:pPr>
              <a:buNone/>
            </a:pPr>
            <a:endParaRPr lang="id-ID" dirty="0"/>
          </a:p>
        </p:txBody>
      </p:sp>
      <p:pic>
        <p:nvPicPr>
          <p:cNvPr id="5122" name="Picture 2" descr="C:\Users\andi\Pictures\images.jpg"/>
          <p:cNvPicPr>
            <a:picLocks noChangeAspect="1" noChangeArrowheads="1"/>
          </p:cNvPicPr>
          <p:nvPr/>
        </p:nvPicPr>
        <p:blipFill>
          <a:blip r:embed="rId2"/>
          <a:srcRect/>
          <a:stretch>
            <a:fillRect/>
          </a:stretch>
        </p:blipFill>
        <p:spPr bwMode="auto">
          <a:xfrm>
            <a:off x="428596" y="4786322"/>
            <a:ext cx="2667000" cy="17145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0" y="571480"/>
            <a:ext cx="6172200" cy="5803442"/>
          </a:xfrm>
        </p:spPr>
        <p:txBody>
          <a:bodyPr/>
          <a:lstStyle/>
          <a:p>
            <a:endParaRPr lang="id-ID" dirty="0"/>
          </a:p>
          <a:p>
            <a:pPr algn="ctr"/>
            <a:endParaRPr lang="id-ID" dirty="0"/>
          </a:p>
          <a:p>
            <a:pPr algn="ctr"/>
            <a:endParaRPr lang="id-ID" dirty="0"/>
          </a:p>
          <a:p>
            <a:pPr algn="ctr"/>
            <a:r>
              <a:rPr lang="id-ID" dirty="0"/>
              <a:t>Paralinguistik</a:t>
            </a:r>
          </a:p>
          <a:p>
            <a:endParaRPr lang="id-ID" dirty="0"/>
          </a:p>
          <a:p>
            <a:endParaRPr lang="id-ID" dirty="0"/>
          </a:p>
          <a:p>
            <a:endParaRPr lang="id-ID" dirty="0"/>
          </a:p>
          <a:p>
            <a:r>
              <a:rPr lang="id-ID" dirty="0"/>
              <a:t>Paralinguistik adalah jenis komunikasi yang berkaitan dengan cara bagaimana seseorang mengucapkan atau menyampaikan pesan. Paralinguistik dapat menunjukkan bagaimana suatu pembicaraan disampaikan sekaligus menunjukkan tentang keadaan emosi dan sikapnya. </a:t>
            </a:r>
          </a:p>
          <a:p>
            <a:r>
              <a:rPr lang="id-ID" dirty="0"/>
              <a:t>Paralinguistik membahas tentang penggunaan suara dan vokalisasi (misalnya membesarkan dan mengecilkan suara).</a:t>
            </a:r>
          </a:p>
          <a:p>
            <a:endParaRPr lang="id-ID" dirty="0"/>
          </a:p>
        </p:txBody>
      </p:sp>
      <p:pic>
        <p:nvPicPr>
          <p:cNvPr id="4097" name="Picture 1" descr="C:\Users\andi\Pictures\download (3).jpg"/>
          <p:cNvPicPr>
            <a:picLocks noChangeAspect="1" noChangeArrowheads="1"/>
          </p:cNvPicPr>
          <p:nvPr/>
        </p:nvPicPr>
        <p:blipFill>
          <a:blip r:embed="rId2"/>
          <a:srcRect/>
          <a:stretch>
            <a:fillRect/>
          </a:stretch>
        </p:blipFill>
        <p:spPr bwMode="auto">
          <a:xfrm>
            <a:off x="6500826" y="285728"/>
            <a:ext cx="2486025" cy="1838325"/>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106</TotalTime>
  <Words>699</Words>
  <Application>Microsoft Office PowerPoint</Application>
  <PresentationFormat>On-screen Show (4:3)</PresentationFormat>
  <Paragraphs>76</Paragraphs>
  <Slides>12</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Aharoni</vt:lpstr>
      <vt:lpstr>Arial</vt:lpstr>
      <vt:lpstr>Calibri</vt:lpstr>
      <vt:lpstr>Century Schoolbook</vt:lpstr>
      <vt:lpstr>Times New Roman</vt:lpstr>
      <vt:lpstr>Wingdings</vt:lpstr>
      <vt:lpstr>Wingdings 2</vt:lpstr>
      <vt:lpstr>Oriel</vt:lpstr>
      <vt:lpstr>Non-verbal observation</vt:lpstr>
      <vt:lpstr>Observasi non verbal ?</vt:lpstr>
      <vt:lpstr>fungsi-fungsi komunikasi nonverbal adalah sebagai berikut : </vt:lpstr>
      <vt:lpstr>Bentuk komunikasi non verbal adalah : </vt:lpstr>
      <vt:lpstr>PowerPoint Presentation</vt:lpstr>
      <vt:lpstr>Jenis-jenis Perilaku Nonverbal </vt:lpstr>
      <vt:lpstr>PowerPoint Presentation</vt:lpstr>
      <vt:lpstr>PowerPoint Presentation</vt:lpstr>
      <vt:lpstr>PowerPoint Presentation</vt:lpstr>
      <vt:lpstr>Mengamati Emosi Melalui Gerakan Tubuh </vt:lpstr>
      <vt:lpstr>PowerPoint Presentation</vt:lpstr>
      <vt:lpstr>KESIMPULAN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Observasi non verbal</dc:title>
  <dc:creator>andi</dc:creator>
  <cp:lastModifiedBy>Muhammad Dandy</cp:lastModifiedBy>
  <cp:revision>26</cp:revision>
  <dcterms:created xsi:type="dcterms:W3CDTF">2020-04-13T08:35:51Z</dcterms:created>
  <dcterms:modified xsi:type="dcterms:W3CDTF">2020-07-31T16:14:29Z</dcterms:modified>
</cp:coreProperties>
</file>