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1" r:id="rId4"/>
    <p:sldId id="262" r:id="rId5"/>
    <p:sldId id="263" r:id="rId6"/>
    <p:sldId id="264" r:id="rId7"/>
    <p:sldId id="265" r:id="rId8"/>
    <p:sldId id="267" r:id="rId9"/>
    <p:sldId id="268" r:id="rId10"/>
    <p:sldId id="270" r:id="rId11"/>
    <p:sldId id="271" r:id="rId12"/>
    <p:sldId id="272" r:id="rId13"/>
    <p:sldId id="273"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797" autoAdjust="0"/>
  </p:normalViewPr>
  <p:slideViewPr>
    <p:cSldViewPr>
      <p:cViewPr varScale="1">
        <p:scale>
          <a:sx n="67" d="100"/>
          <a:sy n="67" d="100"/>
        </p:scale>
        <p:origin x="1260" y="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7A6D6D5D-A97C-41F2-A9C7-38F141F71405}" type="datetimeFigureOut">
              <a:rPr lang="id-ID" smtClean="0"/>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1218031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A6D6D5D-A97C-41F2-A9C7-38F141F71405}" type="datetimeFigureOut">
              <a:rPr lang="id-ID" smtClean="0"/>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3325934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A6D6D5D-A97C-41F2-A9C7-38F141F71405}" type="datetimeFigureOut">
              <a:rPr lang="id-ID" smtClean="0"/>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669078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A6D6D5D-A97C-41F2-A9C7-38F141F71405}" type="datetimeFigureOut">
              <a:rPr lang="id-ID" smtClean="0"/>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1376600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6D6D5D-A97C-41F2-A9C7-38F141F71405}" type="datetimeFigureOut">
              <a:rPr lang="id-ID" smtClean="0"/>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3178422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7A6D6D5D-A97C-41F2-A9C7-38F141F71405}" type="datetimeFigureOut">
              <a:rPr lang="id-ID" smtClean="0"/>
              <a:t>31/07/2020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373973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7A6D6D5D-A97C-41F2-A9C7-38F141F71405}" type="datetimeFigureOut">
              <a:rPr lang="id-ID" smtClean="0"/>
              <a:t>31/07/2020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1264790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7A6D6D5D-A97C-41F2-A9C7-38F141F71405}" type="datetimeFigureOut">
              <a:rPr lang="id-ID" smtClean="0"/>
              <a:t>31/07/2020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3719327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6D6D5D-A97C-41F2-A9C7-38F141F71405}" type="datetimeFigureOut">
              <a:rPr lang="id-ID" smtClean="0"/>
              <a:t>31/07/2020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2993193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6D6D5D-A97C-41F2-A9C7-38F141F71405}" type="datetimeFigureOut">
              <a:rPr lang="id-ID" smtClean="0"/>
              <a:t>31/07/2020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3207842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6D6D5D-A97C-41F2-A9C7-38F141F71405}" type="datetimeFigureOut">
              <a:rPr lang="id-ID" smtClean="0"/>
              <a:t>31/07/2020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338F7D-4687-476A-ACC2-350A9B5AA102}" type="slidenum">
              <a:rPr lang="id-ID" smtClean="0"/>
              <a:t>‹#›</a:t>
            </a:fld>
            <a:endParaRPr lang="id-ID"/>
          </a:p>
        </p:txBody>
      </p:sp>
    </p:spTree>
    <p:extLst>
      <p:ext uri="{BB962C8B-B14F-4D97-AF65-F5344CB8AC3E}">
        <p14:creationId xmlns:p14="http://schemas.microsoft.com/office/powerpoint/2010/main" val="3149004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6D6D5D-A97C-41F2-A9C7-38F141F71405}" type="datetimeFigureOut">
              <a:rPr lang="id-ID" smtClean="0"/>
              <a:t>31/07/2020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338F7D-4687-476A-ACC2-350A9B5AA102}" type="slidenum">
              <a:rPr lang="id-ID" smtClean="0"/>
              <a:t>‹#›</a:t>
            </a:fld>
            <a:endParaRPr lang="id-ID"/>
          </a:p>
        </p:txBody>
      </p:sp>
    </p:spTree>
    <p:extLst>
      <p:ext uri="{BB962C8B-B14F-4D97-AF65-F5344CB8AC3E}">
        <p14:creationId xmlns:p14="http://schemas.microsoft.com/office/powerpoint/2010/main" val="21221145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936104"/>
          </a:xfrm>
        </p:spPr>
        <p:txBody>
          <a:bodyPr>
            <a:normAutofit fontScale="90000"/>
          </a:bodyPr>
          <a:lstStyle/>
          <a:p>
            <a:pPr>
              <a:lnSpc>
                <a:spcPct val="115000"/>
              </a:lnSpc>
              <a:spcAft>
                <a:spcPts val="1000"/>
              </a:spcAft>
            </a:pPr>
            <a:br>
              <a:rPr lang="id-ID" sz="3600" dirty="0">
                <a:effectLst/>
                <a:latin typeface="Algerian" pitchFamily="82" charset="0"/>
                <a:ea typeface="Calibri"/>
                <a:cs typeface="Times New Roman"/>
              </a:rPr>
            </a:br>
            <a:br>
              <a:rPr lang="id-ID" sz="3600" dirty="0">
                <a:effectLst/>
                <a:latin typeface="Algerian" pitchFamily="82" charset="0"/>
                <a:ea typeface="Calibri"/>
                <a:cs typeface="Times New Roman"/>
              </a:rPr>
            </a:br>
            <a:br>
              <a:rPr lang="id-ID" sz="3600" dirty="0">
                <a:effectLst/>
                <a:latin typeface="Algerian" pitchFamily="82" charset="0"/>
                <a:ea typeface="Calibri"/>
                <a:cs typeface="Times New Roman"/>
              </a:rPr>
            </a:br>
            <a:r>
              <a:rPr lang="id-ID" sz="3600" b="1" dirty="0">
                <a:effectLst/>
                <a:latin typeface="Algerian" pitchFamily="82" charset="0"/>
                <a:ea typeface="Calibri"/>
                <a:cs typeface="Times New Roman"/>
              </a:rPr>
              <a:t>the experimental research strategy</a:t>
            </a:r>
            <a:br>
              <a:rPr lang="id-ID" sz="4000" dirty="0">
                <a:ea typeface="Calibri"/>
                <a:cs typeface="Times New Roman"/>
              </a:rPr>
            </a:br>
            <a:endParaRPr lang="id-ID" dirty="0"/>
          </a:p>
        </p:txBody>
      </p:sp>
      <p:sp>
        <p:nvSpPr>
          <p:cNvPr id="3" name="Content Placeholder 2"/>
          <p:cNvSpPr>
            <a:spLocks noGrp="1"/>
          </p:cNvSpPr>
          <p:nvPr>
            <p:ph idx="1"/>
          </p:nvPr>
        </p:nvSpPr>
        <p:spPr>
          <a:xfrm>
            <a:off x="323528" y="1268760"/>
            <a:ext cx="8496944" cy="5040560"/>
          </a:xfrm>
        </p:spPr>
        <p:txBody>
          <a:bodyPr>
            <a:normAutofit/>
          </a:bodyPr>
          <a:lstStyle/>
          <a:p>
            <a:pPr algn="ctr"/>
            <a:endParaRPr lang="id-ID" dirty="0"/>
          </a:p>
          <a:p>
            <a:pPr marL="0" indent="0" algn="ctr">
              <a:buNone/>
            </a:pPr>
            <a:r>
              <a:rPr lang="id-ID" sz="2400" b="1" dirty="0">
                <a:latin typeface="Comic Sans MS" pitchFamily="66" charset="0"/>
              </a:rPr>
              <a:t>KELOMPOK 6</a:t>
            </a:r>
          </a:p>
          <a:p>
            <a:pPr marL="0" indent="0" algn="ctr">
              <a:buNone/>
            </a:pPr>
            <a:r>
              <a:rPr lang="id-ID" sz="2400" dirty="0">
                <a:latin typeface="Comic Sans MS" pitchFamily="66" charset="0"/>
              </a:rPr>
              <a:t>Utami Azrani		178600013</a:t>
            </a:r>
          </a:p>
          <a:p>
            <a:pPr marL="0" indent="0" algn="ctr">
              <a:buNone/>
            </a:pPr>
            <a:r>
              <a:rPr lang="id-ID" sz="2400" dirty="0">
                <a:latin typeface="Comic Sans MS" pitchFamily="66" charset="0"/>
              </a:rPr>
              <a:t>Anas Kusyadi Kusuma	178600032</a:t>
            </a:r>
          </a:p>
          <a:p>
            <a:pPr marL="0" indent="0" algn="ctr">
              <a:buNone/>
            </a:pPr>
            <a:r>
              <a:rPr lang="id-ID" sz="2400" dirty="0">
                <a:latin typeface="Comic Sans MS" pitchFamily="66" charset="0"/>
              </a:rPr>
              <a:t>Mutiara Shafira		178600083 </a:t>
            </a:r>
          </a:p>
          <a:p>
            <a:pPr marL="0" indent="0" algn="ctr">
              <a:buNone/>
            </a:pPr>
            <a:r>
              <a:rPr lang="id-ID" sz="2400" dirty="0">
                <a:latin typeface="Comic Sans MS" pitchFamily="66" charset="0"/>
              </a:rPr>
              <a:t>Alma Diva Sari		178600091</a:t>
            </a:r>
          </a:p>
          <a:p>
            <a:pPr marL="0" indent="0" algn="ctr">
              <a:buNone/>
            </a:pPr>
            <a:r>
              <a:rPr lang="id-ID" sz="2400" dirty="0">
                <a:latin typeface="Comic Sans MS" pitchFamily="66" charset="0"/>
              </a:rPr>
              <a:t>M. Riza Rifahmi Lbs	178600109</a:t>
            </a:r>
          </a:p>
          <a:p>
            <a:pPr marL="0" indent="0" algn="ctr">
              <a:buNone/>
            </a:pPr>
            <a:r>
              <a:rPr lang="id-ID" sz="2400" dirty="0">
                <a:latin typeface="Comic Sans MS" pitchFamily="66" charset="0"/>
              </a:rPr>
              <a:t>Shannaz Ghea Fahira	178600129</a:t>
            </a:r>
          </a:p>
          <a:p>
            <a:pPr marL="0" indent="0" algn="ctr">
              <a:buNone/>
            </a:pPr>
            <a:r>
              <a:rPr lang="id-ID" sz="2400" dirty="0">
                <a:latin typeface="Comic Sans MS" pitchFamily="66" charset="0"/>
              </a:rPr>
              <a:t>Juan V Ramadhan		178600133</a:t>
            </a:r>
          </a:p>
          <a:p>
            <a:pPr marL="0" indent="0" algn="ctr">
              <a:buNone/>
            </a:pPr>
            <a:r>
              <a:rPr lang="id-ID" sz="2400" dirty="0">
                <a:latin typeface="Comic Sans MS" pitchFamily="66" charset="0"/>
              </a:rPr>
              <a:t>Irhzam Aulia Sembiring	178600127</a:t>
            </a:r>
          </a:p>
          <a:p>
            <a:pPr marL="0" indent="0" algn="ctr">
              <a:buNone/>
            </a:pPr>
            <a:endParaRPr lang="id-ID" sz="2800" dirty="0">
              <a:latin typeface="Comic Sans MS" pitchFamily="66" charset="0"/>
            </a:endParaRPr>
          </a:p>
          <a:p>
            <a:pPr marL="0" indent="0" algn="ctr">
              <a:buNone/>
            </a:pPr>
            <a:endParaRPr lang="id-ID" sz="2800" dirty="0">
              <a:latin typeface="Comic Sans MS" pitchFamily="66" charset="0"/>
            </a:endParaRPr>
          </a:p>
        </p:txBody>
      </p:sp>
    </p:spTree>
    <p:extLst>
      <p:ext uri="{BB962C8B-B14F-4D97-AF65-F5344CB8AC3E}">
        <p14:creationId xmlns:p14="http://schemas.microsoft.com/office/powerpoint/2010/main" val="2547292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0728"/>
          </a:xfrm>
        </p:spPr>
        <p:txBody>
          <a:bodyPr>
            <a:normAutofit/>
          </a:bodyPr>
          <a:lstStyle/>
          <a:p>
            <a:r>
              <a:rPr lang="id-ID" sz="2800" b="1" dirty="0">
                <a:latin typeface="Comic Sans MS" pitchFamily="66" charset="0"/>
              </a:rPr>
              <a:t>KELOMPOK KONTROL </a:t>
            </a:r>
          </a:p>
        </p:txBody>
      </p:sp>
      <p:sp>
        <p:nvSpPr>
          <p:cNvPr id="3" name="Content Placeholder 2"/>
          <p:cNvSpPr>
            <a:spLocks noGrp="1"/>
          </p:cNvSpPr>
          <p:nvPr>
            <p:ph idx="1"/>
          </p:nvPr>
        </p:nvSpPr>
        <p:spPr>
          <a:xfrm>
            <a:off x="251520" y="836712"/>
            <a:ext cx="8712968" cy="5832648"/>
          </a:xfrm>
        </p:spPr>
        <p:txBody>
          <a:bodyPr>
            <a:normAutofit fontScale="62500" lnSpcReduction="20000"/>
          </a:bodyPr>
          <a:lstStyle/>
          <a:p>
            <a:pPr marL="0" indent="0">
              <a:buNone/>
            </a:pPr>
            <a:r>
              <a:rPr lang="id-ID" sz="2000" dirty="0">
                <a:latin typeface="Comic Sans MS" pitchFamily="66" charset="0"/>
              </a:rPr>
              <a:t>	</a:t>
            </a:r>
            <a:r>
              <a:rPr lang="id-ID" sz="2900" dirty="0">
                <a:latin typeface="Comic Sans MS" pitchFamily="66" charset="0"/>
              </a:rPr>
              <a:t>Eksperimen selalu melibatkan perbandingan. Strategi eksperimental memerlukan membandingkan pengamatan dari variabel dependen di tingkat yang berbeda dari variabel independen. Tujuan dari kontrol tanpa perlakuan adalah untuk menyediakan standar normal perilaku, atau garis dasar, yang mana kondisi pengobatan dapat dibandingkan. Untuk mengevaluasi efek obat, misalnya, eksperimen dapat mencakup satu kondisi di mana obat diberikan dan kondisi kontrol di yang tidak ada obat. Untuk mengevaluasi efektivitas suatu prosedur pelatihan, kelompok eksperimen menerima pelatihan dan kelompok kontrol tidak.</a:t>
            </a:r>
          </a:p>
          <a:p>
            <a:pPr marL="0" indent="0" algn="ctr">
              <a:buNone/>
            </a:pPr>
            <a:r>
              <a:rPr lang="id-ID" sz="3800" b="1" dirty="0">
                <a:latin typeface="Comic Sans MS" pitchFamily="66" charset="0"/>
              </a:rPr>
              <a:t>Kelompok kontrol plasebo</a:t>
            </a:r>
          </a:p>
          <a:p>
            <a:pPr marL="0" indent="0">
              <a:buNone/>
            </a:pPr>
            <a:r>
              <a:rPr lang="id-ID" sz="2900" dirty="0">
                <a:latin typeface="Comic Sans MS" pitchFamily="66" charset="0"/>
              </a:rPr>
              <a:t>	Plasebo adalah obat inert atau tidak berbahaya, perawatan medis palsu seperti sebagai pil gula atau injeksi air yang, dengan sendirinya, sama sekali tidak ada obat efek.</a:t>
            </a:r>
          </a:p>
          <a:p>
            <a:pPr marL="0" indent="0">
              <a:buNone/>
            </a:pPr>
            <a:r>
              <a:rPr lang="id-ID" sz="2900" dirty="0">
                <a:latin typeface="Comic Sans MS" pitchFamily="66" charset="0"/>
              </a:rPr>
              <a:t>1. hasil penelitian hanya menyelidiki efektivitas pengobatan.</a:t>
            </a:r>
          </a:p>
          <a:p>
            <a:pPr marL="0" indent="0">
              <a:buNone/>
            </a:pPr>
            <a:r>
              <a:rPr lang="id-ID" sz="2900" dirty="0">
                <a:latin typeface="Comic Sans MS" pitchFamily="66" charset="0"/>
              </a:rPr>
              <a:t>Tujuannya adalah untuk menentukan apakah pengobatan menghasilkan substansial atau efek klinis yang signifikan. Hal ini berkaitan dengan hasil umum dari pengobatan daripada mengidentifikasi komponen spesifik yang menyebabkan pengobatan untuk menjadi efektif.</a:t>
            </a:r>
          </a:p>
          <a:p>
            <a:pPr marL="0" indent="0">
              <a:buNone/>
            </a:pPr>
            <a:r>
              <a:rPr lang="id-ID" sz="2900" dirty="0">
                <a:latin typeface="Comic Sans MS" pitchFamily="66" charset="0"/>
              </a:rPr>
              <a:t>2. proses penelitian, di sisi lain, upaya untuk mengidentifikasi komponen aktif </a:t>
            </a:r>
          </a:p>
          <a:p>
            <a:pPr marL="0" indent="0">
              <a:buNone/>
            </a:pPr>
            <a:r>
              <a:rPr lang="id-ID" sz="2900" dirty="0">
                <a:latin typeface="Comic Sans MS" pitchFamily="66" charset="0"/>
              </a:rPr>
              <a:t>pengobatan. Dalam penelitian proses, sangat penting bahwa placebo Efek terpisah dari lainnya, komponen aktif pengobatan. Untuk memisahkan plasebo efek dari "nyata" efek pengobatan, peneliti mencakup satu atau lebih kelompok kontrol plasebo dalam percobaan.</a:t>
            </a:r>
          </a:p>
          <a:p>
            <a:pPr marL="0" indent="0">
              <a:buNone/>
            </a:pPr>
            <a:endParaRPr lang="id-ID" sz="2000" dirty="0">
              <a:latin typeface="Comic Sans MS" pitchFamily="66" charset="0"/>
            </a:endParaRPr>
          </a:p>
        </p:txBody>
      </p:sp>
    </p:spTree>
    <p:extLst>
      <p:ext uri="{BB962C8B-B14F-4D97-AF65-F5344CB8AC3E}">
        <p14:creationId xmlns:p14="http://schemas.microsoft.com/office/powerpoint/2010/main" val="2007394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8640960" cy="792088"/>
          </a:xfrm>
        </p:spPr>
        <p:txBody>
          <a:bodyPr>
            <a:normAutofit/>
          </a:bodyPr>
          <a:lstStyle/>
          <a:p>
            <a:r>
              <a:rPr lang="id-ID" sz="2400" b="1" dirty="0">
                <a:latin typeface="Comic Sans MS" pitchFamily="66" charset="0"/>
              </a:rPr>
              <a:t>PEMERIKSAAN MANIPULASI </a:t>
            </a:r>
          </a:p>
        </p:txBody>
      </p:sp>
      <p:sp>
        <p:nvSpPr>
          <p:cNvPr id="3" name="Content Placeholder 2"/>
          <p:cNvSpPr>
            <a:spLocks noGrp="1"/>
          </p:cNvSpPr>
          <p:nvPr>
            <p:ph idx="1"/>
          </p:nvPr>
        </p:nvSpPr>
        <p:spPr>
          <a:xfrm>
            <a:off x="179512" y="620688"/>
            <a:ext cx="8784976" cy="6237312"/>
          </a:xfrm>
        </p:spPr>
        <p:txBody>
          <a:bodyPr>
            <a:normAutofit fontScale="70000" lnSpcReduction="20000"/>
          </a:bodyPr>
          <a:lstStyle/>
          <a:p>
            <a:pPr marL="0" indent="0">
              <a:buNone/>
            </a:pPr>
            <a:endParaRPr lang="id-ID" sz="2700" dirty="0">
              <a:latin typeface="Comic Sans MS" pitchFamily="66" charset="0"/>
            </a:endParaRPr>
          </a:p>
          <a:p>
            <a:pPr marL="0" indent="0">
              <a:buNone/>
            </a:pPr>
            <a:r>
              <a:rPr lang="id-ID" sz="2700" dirty="0">
                <a:latin typeface="Comic Sans MS" pitchFamily="66" charset="0"/>
              </a:rPr>
              <a:t>	Seorang peneliti selalu memanipulasi variabel independen. </a:t>
            </a:r>
          </a:p>
          <a:p>
            <a:pPr marL="0" indent="0">
              <a:buNone/>
            </a:pPr>
            <a:r>
              <a:rPr lang="id-ID" sz="2700" dirty="0">
                <a:latin typeface="Comic Sans MS" pitchFamily="66" charset="0"/>
              </a:rPr>
              <a:t>Meskipun pemeriksaan manipulasi dapat digunakan dengan studi apapun, hal ini terutama penting dalam empat situasi : </a:t>
            </a:r>
          </a:p>
          <a:p>
            <a:pPr marL="457200" indent="-457200">
              <a:buAutoNum type="arabicPeriod"/>
            </a:pPr>
            <a:r>
              <a:rPr lang="id-ID" sz="2700" b="1" dirty="0">
                <a:latin typeface="Comic Sans MS" pitchFamily="66" charset="0"/>
              </a:rPr>
              <a:t>Peserta Manipulas</a:t>
            </a:r>
          </a:p>
          <a:p>
            <a:pPr marL="0" indent="0">
              <a:buNone/>
            </a:pPr>
            <a:r>
              <a:rPr lang="id-ID" sz="2700" dirty="0">
                <a:latin typeface="Comic Sans MS" pitchFamily="66" charset="0"/>
              </a:rPr>
              <a:t>	Meskipun peneliti dapat yakin keberhasilan manipulasi lingkungan (seperti mengubah pencahayaan), sering ada alasan yang baik untuk mempertanyakan keberhasilan manipulasi yang dimaksudkan untuk mempengaruhi peserta. </a:t>
            </a:r>
          </a:p>
          <a:p>
            <a:pPr marL="0" indent="0">
              <a:buNone/>
            </a:pPr>
            <a:r>
              <a:rPr lang="id-ID" sz="2700" b="1" dirty="0">
                <a:latin typeface="Comic Sans MS" pitchFamily="66" charset="0"/>
              </a:rPr>
              <a:t>2. Manipulasi Halus </a:t>
            </a:r>
          </a:p>
          <a:p>
            <a:pPr marL="0" indent="0">
              <a:buNone/>
            </a:pPr>
            <a:r>
              <a:rPr lang="id-ID" sz="2700" b="1" dirty="0">
                <a:latin typeface="Comic Sans MS" pitchFamily="66" charset="0"/>
              </a:rPr>
              <a:t>	</a:t>
            </a:r>
            <a:r>
              <a:rPr lang="id-ID" sz="2700" dirty="0">
                <a:latin typeface="Comic Sans MS" pitchFamily="66" charset="0"/>
              </a:rPr>
              <a:t>Dalam beberapa situasi, variabel yang dimanipulasi tidak terlalu menonjol dan mungkin tidak diperhatikan oleh para peserta. Dalam riset simulasi, peneliti mencoba menciptakan lingkungan dunia nyata dengan memanipulasi elemen dalam eksperimen situasi. Namun, efektivitas simulasi tergantung pada persepsi dan penerimaan peserta. Pemeriksaan manipulasi dapat digunakan untuk menilai bagaimana peserta melihat dan menanggapi upaya Simulasi.</a:t>
            </a:r>
          </a:p>
          <a:p>
            <a:pPr marL="0" indent="0">
              <a:buNone/>
            </a:pPr>
            <a:r>
              <a:rPr lang="id-ID" sz="2700" b="1" dirty="0">
                <a:latin typeface="Comic Sans MS" pitchFamily="66" charset="0"/>
              </a:rPr>
              <a:t>4. kontrol plasebo</a:t>
            </a:r>
          </a:p>
          <a:p>
            <a:pPr marL="0" indent="0">
              <a:buNone/>
            </a:pPr>
            <a:r>
              <a:rPr lang="id-ID" sz="2700" dirty="0">
                <a:latin typeface="Comic Sans MS" pitchFamily="66" charset="0"/>
              </a:rPr>
              <a:t>	Seperti dengan simulasi, efektivitas placebo tergantung pada kredibilitas. Adalah penting bahwa para peserta meyakini bahwa plasebo adalah nyata; mereka harus tidak memiliki kecurigaan bahwa mereka ditipu. Sebuah pemeriksaan manipulasi dapat digunakan untuk menilai realisme placebo.</a:t>
            </a:r>
          </a:p>
          <a:p>
            <a:pPr marL="0" indent="0">
              <a:buNone/>
            </a:pPr>
            <a:endParaRPr lang="id-ID" sz="2000" dirty="0">
              <a:latin typeface="Comic Sans MS" pitchFamily="66" charset="0"/>
            </a:endParaRPr>
          </a:p>
        </p:txBody>
      </p:sp>
    </p:spTree>
    <p:extLst>
      <p:ext uri="{BB962C8B-B14F-4D97-AF65-F5344CB8AC3E}">
        <p14:creationId xmlns:p14="http://schemas.microsoft.com/office/powerpoint/2010/main" val="2862590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68760"/>
          </a:xfrm>
        </p:spPr>
        <p:txBody>
          <a:bodyPr>
            <a:normAutofit fontScale="90000"/>
          </a:bodyPr>
          <a:lstStyle/>
          <a:p>
            <a:br>
              <a:rPr lang="id-ID" sz="2400" b="1" dirty="0">
                <a:latin typeface="Comic Sans MS" pitchFamily="66" charset="0"/>
              </a:rPr>
            </a:br>
            <a:r>
              <a:rPr lang="id-ID" sz="2400" b="1" dirty="0">
                <a:latin typeface="Comic Sans MS" pitchFamily="66" charset="0"/>
              </a:rPr>
              <a:t>MENINGKATKAN VALIDITAS EKSTERNAL: SIMULASI DAN STRUDI LAPANGAN </a:t>
            </a:r>
            <a:br>
              <a:rPr lang="id-ID" sz="2400" b="1" dirty="0">
                <a:latin typeface="Comic Sans MS" pitchFamily="66" charset="0"/>
              </a:rPr>
            </a:br>
            <a:endParaRPr lang="id-ID" sz="2400" b="1" dirty="0">
              <a:latin typeface="Comic Sans MS" pitchFamily="66" charset="0"/>
            </a:endParaRPr>
          </a:p>
        </p:txBody>
      </p:sp>
      <p:sp>
        <p:nvSpPr>
          <p:cNvPr id="3" name="Content Placeholder 2"/>
          <p:cNvSpPr>
            <a:spLocks noGrp="1"/>
          </p:cNvSpPr>
          <p:nvPr>
            <p:ph idx="1"/>
          </p:nvPr>
        </p:nvSpPr>
        <p:spPr>
          <a:xfrm>
            <a:off x="0" y="1052736"/>
            <a:ext cx="9144000" cy="5616624"/>
          </a:xfrm>
        </p:spPr>
        <p:txBody>
          <a:bodyPr/>
          <a:lstStyle/>
          <a:p>
            <a:pPr marL="0" indent="0">
              <a:buNone/>
            </a:pPr>
            <a:r>
              <a:rPr lang="id-ID" sz="1800" b="1" dirty="0">
                <a:latin typeface="Comic Sans MS" pitchFamily="66" charset="0"/>
              </a:rPr>
              <a:t>	Simulasi</a:t>
            </a:r>
          </a:p>
          <a:p>
            <a:pPr marL="457200" lvl="1" indent="0">
              <a:buNone/>
            </a:pPr>
            <a:r>
              <a:rPr lang="id-ID" sz="1800" dirty="0">
                <a:latin typeface="Comic Sans MS" pitchFamily="66" charset="0"/>
              </a:rPr>
              <a:t>Simulasi adalah pembuatan kondisi dalam eksperimen yang menyimulasikanatau erat menduplikasi lingkungan alam yang sedang diperiksa</a:t>
            </a:r>
            <a:r>
              <a:rPr lang="id-ID" dirty="0"/>
              <a:t>. </a:t>
            </a:r>
          </a:p>
          <a:p>
            <a:pPr marL="457200" lvl="1" indent="0">
              <a:buNone/>
            </a:pPr>
            <a:r>
              <a:rPr lang="id-ID" sz="1800" b="1" dirty="0">
                <a:latin typeface="Comic Sans MS" pitchFamily="66" charset="0"/>
              </a:rPr>
              <a:t>	Studi Lapangan</a:t>
            </a:r>
          </a:p>
          <a:p>
            <a:pPr marL="457200" lvl="1" indent="0">
              <a:buNone/>
            </a:pPr>
            <a:r>
              <a:rPr lang="id-ID" sz="1800" dirty="0">
                <a:latin typeface="Comic Sans MS" pitchFamily="66" charset="0"/>
              </a:rPr>
              <a:t>Percobaan simulasi dapat dipandang sebagai upaya untuk membawa dunia 	nyata ke laboratorium untuk meningkatkan validitas eksternal hasil 	eksperimen. Sebuah prosedur alternatif yang mencari tujuan yang sama 	adalah untuk mengambil laboratorium ke dunia nyata</a:t>
            </a:r>
            <a:endParaRPr lang="id-ID" sz="1800" b="1" dirty="0">
              <a:latin typeface="Comic Sans MS" pitchFamily="66" charset="0"/>
            </a:endParaRPr>
          </a:p>
          <a:p>
            <a:pPr marL="457200" lvl="1" indent="0">
              <a:buNone/>
            </a:pPr>
            <a:r>
              <a:rPr lang="id-ID" sz="1800" b="1" dirty="0">
                <a:latin typeface="Comic Sans MS" pitchFamily="66" charset="0"/>
              </a:rPr>
              <a:t>Keuntungan dan kerugian dari simulasi dan studi Lapangan</a:t>
            </a:r>
          </a:p>
          <a:p>
            <a:pPr marL="457200" lvl="1" indent="0">
              <a:buNone/>
            </a:pPr>
            <a:r>
              <a:rPr lang="id-ID" sz="1800" dirty="0">
                <a:latin typeface="Comic Sans MS" pitchFamily="66" charset="0"/>
              </a:rPr>
              <a:t>	Meskipun simulasi dan studi lapangan dapat digunakan untuk meningkatkan realism eksperimen, ada risiko dan juga keuntungan dari teknik ini. Yang jelas kedua prosedur ini memungkinkan para peneliti untuk menyelidiki dalam situasi yang mirip kehidupan dan, oleh karena itu, harus meningkatkan kesempatan bahwa hasil eksperimen secara akurat merefleksikan ect peristiwa alam. 	Merugikan kedua prosedur ini yang memungkinkan alam mengganggu eksperimen berarti bahwa peneliti sering kehilangan kontrol atas situasi dan risiko yang membahayakan validitas internal eksperimen. </a:t>
            </a:r>
          </a:p>
        </p:txBody>
      </p:sp>
    </p:spTree>
    <p:extLst>
      <p:ext uri="{BB962C8B-B14F-4D97-AF65-F5344CB8AC3E}">
        <p14:creationId xmlns:p14="http://schemas.microsoft.com/office/powerpoint/2010/main" val="3169873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3351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74638"/>
            <a:ext cx="7560840" cy="850106"/>
          </a:xfrm>
        </p:spPr>
        <p:txBody>
          <a:bodyPr>
            <a:normAutofit fontScale="90000"/>
          </a:bodyPr>
          <a:lstStyle/>
          <a:p>
            <a:pPr marL="342900" lvl="0" indent="-342900">
              <a:spcBef>
                <a:spcPct val="20000"/>
              </a:spcBef>
            </a:pPr>
            <a:br>
              <a:rPr lang="id-ID" sz="2400" dirty="0">
                <a:solidFill>
                  <a:prstClr val="black"/>
                </a:solidFill>
                <a:latin typeface="Times New Roman" pitchFamily="18" charset="0"/>
                <a:ea typeface="+mn-ea"/>
                <a:cs typeface="Times New Roman" pitchFamily="18" charset="0"/>
              </a:rPr>
            </a:br>
            <a:br>
              <a:rPr lang="id-ID" sz="2400" dirty="0">
                <a:solidFill>
                  <a:prstClr val="black"/>
                </a:solidFill>
                <a:latin typeface="Times New Roman" pitchFamily="18" charset="0"/>
                <a:ea typeface="+mn-ea"/>
                <a:cs typeface="Times New Roman" pitchFamily="18" charset="0"/>
              </a:rPr>
            </a:br>
            <a:r>
              <a:rPr lang="id-ID" sz="3100" b="1" dirty="0">
                <a:solidFill>
                  <a:prstClr val="black"/>
                </a:solidFill>
                <a:latin typeface="Comic Sans MS" pitchFamily="66" charset="0"/>
                <a:ea typeface="+mn-ea"/>
                <a:cs typeface="Times New Roman" pitchFamily="18" charset="0"/>
              </a:rPr>
              <a:t>Strategi Penelitian Eksperimental</a:t>
            </a:r>
            <a:br>
              <a:rPr lang="id-ID" sz="2400" dirty="0">
                <a:solidFill>
                  <a:prstClr val="black"/>
                </a:solidFill>
                <a:latin typeface="Times New Roman" pitchFamily="18" charset="0"/>
                <a:ea typeface="+mn-ea"/>
                <a:cs typeface="Times New Roman" pitchFamily="18" charset="0"/>
              </a:rPr>
            </a:br>
            <a:endParaRPr lang="id-ID"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52736"/>
            <a:ext cx="8229600" cy="5544616"/>
          </a:xfrm>
        </p:spPr>
        <p:txBody>
          <a:bodyPr>
            <a:normAutofit/>
          </a:bodyPr>
          <a:lstStyle/>
          <a:p>
            <a:pPr marL="0" indent="0" algn="ctr">
              <a:buNone/>
            </a:pPr>
            <a:endParaRPr lang="id-ID" sz="2000" dirty="0">
              <a:effectLst/>
              <a:latin typeface="Comic Sans MS" pitchFamily="66" charset="0"/>
              <a:ea typeface="Calibri"/>
            </a:endParaRPr>
          </a:p>
          <a:p>
            <a:pPr marL="0" indent="0" algn="ctr">
              <a:buNone/>
            </a:pPr>
            <a:r>
              <a:rPr lang="en-US" sz="2000" dirty="0" err="1">
                <a:effectLst/>
                <a:latin typeface="Comic Sans MS" pitchFamily="66" charset="0"/>
                <a:ea typeface="Calibri"/>
              </a:rPr>
              <a:t>Tujuan</a:t>
            </a:r>
            <a:r>
              <a:rPr lang="en-US" sz="2000" dirty="0">
                <a:effectLst/>
                <a:latin typeface="Comic Sans MS" pitchFamily="66" charset="0"/>
                <a:ea typeface="Calibri"/>
              </a:rPr>
              <a:t> </a:t>
            </a:r>
            <a:r>
              <a:rPr lang="en-US" sz="2000" dirty="0" err="1">
                <a:effectLst/>
                <a:latin typeface="Comic Sans MS" pitchFamily="66" charset="0"/>
                <a:ea typeface="Calibri"/>
              </a:rPr>
              <a:t>dari</a:t>
            </a:r>
            <a:r>
              <a:rPr lang="en-US" sz="2000" dirty="0">
                <a:effectLst/>
                <a:latin typeface="Comic Sans MS" pitchFamily="66" charset="0"/>
                <a:ea typeface="Calibri"/>
              </a:rPr>
              <a:t> </a:t>
            </a:r>
            <a:r>
              <a:rPr lang="en-US" sz="2000" dirty="0" err="1">
                <a:effectLst/>
                <a:latin typeface="Comic Sans MS" pitchFamily="66" charset="0"/>
                <a:ea typeface="Calibri"/>
              </a:rPr>
              <a:t>strategi</a:t>
            </a:r>
            <a:r>
              <a:rPr lang="en-US" sz="2000" dirty="0">
                <a:effectLst/>
                <a:latin typeface="Comic Sans MS" pitchFamily="66" charset="0"/>
                <a:ea typeface="Calibri"/>
              </a:rPr>
              <a:t> </a:t>
            </a:r>
            <a:r>
              <a:rPr lang="en-US" sz="2000" dirty="0" err="1">
                <a:effectLst/>
                <a:latin typeface="Comic Sans MS" pitchFamily="66" charset="0"/>
                <a:ea typeface="Calibri"/>
              </a:rPr>
              <a:t>penelitian</a:t>
            </a:r>
            <a:r>
              <a:rPr lang="en-US" sz="2000" dirty="0">
                <a:effectLst/>
                <a:latin typeface="Comic Sans MS" pitchFamily="66" charset="0"/>
                <a:ea typeface="Calibri"/>
              </a:rPr>
              <a:t> </a:t>
            </a:r>
            <a:r>
              <a:rPr lang="en-US" sz="2000" dirty="0" err="1">
                <a:effectLst/>
                <a:latin typeface="Comic Sans MS" pitchFamily="66" charset="0"/>
                <a:ea typeface="Calibri"/>
              </a:rPr>
              <a:t>eksperimental</a:t>
            </a:r>
            <a:r>
              <a:rPr lang="en-US" sz="2000" dirty="0">
                <a:effectLst/>
                <a:latin typeface="Comic Sans MS" pitchFamily="66" charset="0"/>
                <a:ea typeface="Calibri"/>
              </a:rPr>
              <a:t> </a:t>
            </a:r>
            <a:r>
              <a:rPr lang="en-US" sz="2000" dirty="0" err="1">
                <a:effectLst/>
                <a:latin typeface="Comic Sans MS" pitchFamily="66" charset="0"/>
                <a:ea typeface="Calibri"/>
              </a:rPr>
              <a:t>adalah</a:t>
            </a:r>
            <a:r>
              <a:rPr lang="en-US" sz="2000" dirty="0">
                <a:effectLst/>
                <a:latin typeface="Comic Sans MS" pitchFamily="66" charset="0"/>
                <a:ea typeface="Calibri"/>
              </a:rPr>
              <a:t> </a:t>
            </a:r>
            <a:r>
              <a:rPr lang="en-US" sz="2000" dirty="0" err="1">
                <a:effectLst/>
                <a:latin typeface="Comic Sans MS" pitchFamily="66" charset="0"/>
                <a:ea typeface="Calibri"/>
              </a:rPr>
              <a:t>untuk</a:t>
            </a:r>
            <a:r>
              <a:rPr lang="en-US" sz="2000" dirty="0">
                <a:effectLst/>
                <a:latin typeface="Comic Sans MS" pitchFamily="66" charset="0"/>
                <a:ea typeface="Calibri"/>
              </a:rPr>
              <a:t> </a:t>
            </a:r>
            <a:r>
              <a:rPr lang="en-US" sz="2000" dirty="0" err="1">
                <a:effectLst/>
                <a:latin typeface="Comic Sans MS" pitchFamily="66" charset="0"/>
                <a:ea typeface="Calibri"/>
              </a:rPr>
              <a:t>menetapkan</a:t>
            </a:r>
            <a:r>
              <a:rPr lang="en-US" sz="2000" dirty="0">
                <a:effectLst/>
                <a:latin typeface="Comic Sans MS" pitchFamily="66" charset="0"/>
                <a:ea typeface="Calibri"/>
              </a:rPr>
              <a:t> </a:t>
            </a:r>
            <a:r>
              <a:rPr lang="en-US" sz="2000" dirty="0" err="1">
                <a:effectLst/>
                <a:latin typeface="Comic Sans MS" pitchFamily="66" charset="0"/>
                <a:ea typeface="Calibri"/>
              </a:rPr>
              <a:t>adanya</a:t>
            </a:r>
            <a:r>
              <a:rPr lang="en-US" sz="2000" dirty="0">
                <a:effectLst/>
                <a:latin typeface="Comic Sans MS" pitchFamily="66" charset="0"/>
                <a:ea typeface="Calibri"/>
              </a:rPr>
              <a:t> </a:t>
            </a:r>
            <a:r>
              <a:rPr lang="en-US" sz="2000" dirty="0" err="1">
                <a:effectLst/>
                <a:latin typeface="Comic Sans MS" pitchFamily="66" charset="0"/>
                <a:ea typeface="Calibri"/>
              </a:rPr>
              <a:t>hubungan</a:t>
            </a:r>
            <a:r>
              <a:rPr lang="en-US" sz="2000" dirty="0">
                <a:effectLst/>
                <a:latin typeface="Comic Sans MS" pitchFamily="66" charset="0"/>
                <a:ea typeface="Calibri"/>
              </a:rPr>
              <a:t> </a:t>
            </a:r>
            <a:r>
              <a:rPr lang="en-US" sz="2000" dirty="0" err="1">
                <a:effectLst/>
                <a:latin typeface="Comic Sans MS" pitchFamily="66" charset="0"/>
                <a:ea typeface="Calibri"/>
              </a:rPr>
              <a:t>sebab-akibat</a:t>
            </a:r>
            <a:r>
              <a:rPr lang="en-US" sz="2000" dirty="0">
                <a:effectLst/>
                <a:latin typeface="Comic Sans MS" pitchFamily="66" charset="0"/>
                <a:ea typeface="Calibri"/>
              </a:rPr>
              <a:t> </a:t>
            </a:r>
            <a:r>
              <a:rPr lang="en-US" sz="2000" dirty="0" err="1">
                <a:effectLst/>
                <a:latin typeface="Comic Sans MS" pitchFamily="66" charset="0"/>
                <a:ea typeface="Calibri"/>
              </a:rPr>
              <a:t>antara</a:t>
            </a:r>
            <a:r>
              <a:rPr lang="en-US" sz="2000" dirty="0">
                <a:effectLst/>
                <a:latin typeface="Comic Sans MS" pitchFamily="66" charset="0"/>
                <a:ea typeface="Calibri"/>
              </a:rPr>
              <a:t> </a:t>
            </a:r>
            <a:r>
              <a:rPr lang="en-US" sz="2000" dirty="0" err="1">
                <a:effectLst/>
                <a:latin typeface="Comic Sans MS" pitchFamily="66" charset="0"/>
                <a:ea typeface="Calibri"/>
              </a:rPr>
              <a:t>dua</a:t>
            </a:r>
            <a:r>
              <a:rPr lang="en-US" sz="2000" dirty="0">
                <a:effectLst/>
                <a:latin typeface="Comic Sans MS" pitchFamily="66" charset="0"/>
                <a:ea typeface="Calibri"/>
              </a:rPr>
              <a:t> </a:t>
            </a:r>
            <a:r>
              <a:rPr lang="en-US" sz="2000" dirty="0" err="1">
                <a:effectLst/>
                <a:latin typeface="Comic Sans MS" pitchFamily="66" charset="0"/>
                <a:ea typeface="Calibri"/>
              </a:rPr>
              <a:t>variabel</a:t>
            </a:r>
            <a:r>
              <a:rPr lang="en-US" sz="2000" dirty="0">
                <a:effectLst/>
                <a:latin typeface="Comic Sans MS" pitchFamily="66" charset="0"/>
                <a:ea typeface="Calibri"/>
              </a:rPr>
              <a:t>. </a:t>
            </a:r>
            <a:r>
              <a:rPr lang="en-US" sz="2000" dirty="0" err="1">
                <a:effectLst/>
                <a:latin typeface="Comic Sans MS" pitchFamily="66" charset="0"/>
                <a:ea typeface="Calibri"/>
              </a:rPr>
              <a:t>Perhatikan</a:t>
            </a:r>
            <a:r>
              <a:rPr lang="en-US" sz="2000" dirty="0">
                <a:effectLst/>
                <a:latin typeface="Comic Sans MS" pitchFamily="66" charset="0"/>
                <a:ea typeface="Calibri"/>
              </a:rPr>
              <a:t> </a:t>
            </a:r>
            <a:r>
              <a:rPr lang="en-US" sz="2000" dirty="0" err="1">
                <a:effectLst/>
                <a:latin typeface="Comic Sans MS" pitchFamily="66" charset="0"/>
                <a:ea typeface="Calibri"/>
              </a:rPr>
              <a:t>bahwa</a:t>
            </a:r>
            <a:r>
              <a:rPr lang="en-US" sz="2000" dirty="0">
                <a:effectLst/>
                <a:latin typeface="Comic Sans MS" pitchFamily="66" charset="0"/>
                <a:ea typeface="Calibri"/>
              </a:rPr>
              <a:t> </a:t>
            </a:r>
            <a:r>
              <a:rPr lang="en-US" sz="2000" dirty="0" err="1">
                <a:effectLst/>
                <a:latin typeface="Comic Sans MS" pitchFamily="66" charset="0"/>
                <a:ea typeface="Calibri"/>
              </a:rPr>
              <a:t>ada</a:t>
            </a:r>
            <a:r>
              <a:rPr lang="en-US" sz="2000" dirty="0">
                <a:effectLst/>
                <a:latin typeface="Comic Sans MS" pitchFamily="66" charset="0"/>
                <a:ea typeface="Calibri"/>
              </a:rPr>
              <a:t> </a:t>
            </a:r>
            <a:r>
              <a:rPr lang="en-US" sz="2000" dirty="0" err="1">
                <a:effectLst/>
                <a:latin typeface="Comic Sans MS" pitchFamily="66" charset="0"/>
                <a:ea typeface="Calibri"/>
              </a:rPr>
              <a:t>kemungkinan</a:t>
            </a:r>
            <a:r>
              <a:rPr lang="en-US" sz="2000" dirty="0">
                <a:effectLst/>
                <a:latin typeface="Comic Sans MS" pitchFamily="66" charset="0"/>
                <a:ea typeface="Calibri"/>
              </a:rPr>
              <a:t> </a:t>
            </a:r>
            <a:r>
              <a:rPr lang="en-US" sz="2000" dirty="0" err="1">
                <a:effectLst/>
                <a:latin typeface="Comic Sans MS" pitchFamily="66" charset="0"/>
                <a:ea typeface="Calibri"/>
              </a:rPr>
              <a:t>dua</a:t>
            </a:r>
            <a:r>
              <a:rPr lang="en-US" sz="2000" dirty="0">
                <a:effectLst/>
                <a:latin typeface="Comic Sans MS" pitchFamily="66" charset="0"/>
                <a:ea typeface="Calibri"/>
              </a:rPr>
              <a:t> </a:t>
            </a:r>
            <a:r>
              <a:rPr lang="en-US" sz="2000" dirty="0" err="1">
                <a:effectLst/>
                <a:latin typeface="Comic Sans MS" pitchFamily="66" charset="0"/>
                <a:ea typeface="Calibri"/>
              </a:rPr>
              <a:t>variabel</a:t>
            </a:r>
            <a:r>
              <a:rPr lang="en-US" sz="2000" dirty="0">
                <a:effectLst/>
                <a:latin typeface="Comic Sans MS" pitchFamily="66" charset="0"/>
                <a:ea typeface="Calibri"/>
              </a:rPr>
              <a:t> </a:t>
            </a:r>
            <a:r>
              <a:rPr lang="en-US" sz="2000" dirty="0" err="1">
                <a:effectLst/>
                <a:latin typeface="Comic Sans MS" pitchFamily="66" charset="0"/>
                <a:ea typeface="Calibri"/>
              </a:rPr>
              <a:t>saling</a:t>
            </a:r>
            <a:r>
              <a:rPr lang="en-US" sz="2000" dirty="0">
                <a:effectLst/>
                <a:latin typeface="Comic Sans MS" pitchFamily="66" charset="0"/>
                <a:ea typeface="Calibri"/>
              </a:rPr>
              <a:t> </a:t>
            </a:r>
            <a:r>
              <a:rPr lang="en-US" sz="2000" dirty="0" err="1">
                <a:effectLst/>
                <a:latin typeface="Comic Sans MS" pitchFamily="66" charset="0"/>
                <a:ea typeface="Calibri"/>
              </a:rPr>
              <a:t>berhubungan</a:t>
            </a:r>
            <a:r>
              <a:rPr lang="en-US" sz="2000" dirty="0">
                <a:effectLst/>
                <a:latin typeface="Comic Sans MS" pitchFamily="66" charset="0"/>
                <a:ea typeface="Calibri"/>
              </a:rPr>
              <a:t>, </a:t>
            </a:r>
            <a:r>
              <a:rPr lang="en-US" sz="2000" dirty="0" err="1">
                <a:effectLst/>
                <a:latin typeface="Comic Sans MS" pitchFamily="66" charset="0"/>
                <a:ea typeface="Calibri"/>
              </a:rPr>
              <a:t>namun</a:t>
            </a:r>
            <a:r>
              <a:rPr lang="en-US" sz="2000" dirty="0">
                <a:effectLst/>
                <a:latin typeface="Comic Sans MS" pitchFamily="66" charset="0"/>
                <a:ea typeface="Calibri"/>
              </a:rPr>
              <a:t> </a:t>
            </a:r>
            <a:r>
              <a:rPr lang="en-US" sz="2000" dirty="0" err="1">
                <a:effectLst/>
                <a:latin typeface="Comic Sans MS" pitchFamily="66" charset="0"/>
                <a:ea typeface="Calibri"/>
              </a:rPr>
              <a:t>hubungannya</a:t>
            </a:r>
            <a:r>
              <a:rPr lang="en-US" sz="2000" dirty="0">
                <a:effectLst/>
                <a:latin typeface="Comic Sans MS" pitchFamily="66" charset="0"/>
                <a:ea typeface="Calibri"/>
              </a:rPr>
              <a:t> </a:t>
            </a:r>
            <a:r>
              <a:rPr lang="en-US" sz="2000" dirty="0" err="1">
                <a:effectLst/>
                <a:latin typeface="Comic Sans MS" pitchFamily="66" charset="0"/>
                <a:ea typeface="Calibri"/>
              </a:rPr>
              <a:t>hanyalah</a:t>
            </a:r>
            <a:r>
              <a:rPr lang="en-US" sz="2000" dirty="0">
                <a:effectLst/>
                <a:latin typeface="Comic Sans MS" pitchFamily="66" charset="0"/>
                <a:ea typeface="Calibri"/>
              </a:rPr>
              <a:t> </a:t>
            </a:r>
            <a:r>
              <a:rPr lang="en-US" sz="2000" dirty="0" err="1">
                <a:effectLst/>
                <a:latin typeface="Comic Sans MS" pitchFamily="66" charset="0"/>
                <a:ea typeface="Calibri"/>
              </a:rPr>
              <a:t>kebetulan</a:t>
            </a:r>
            <a:r>
              <a:rPr lang="en-US" sz="2000" dirty="0">
                <a:effectLst/>
                <a:latin typeface="Comic Sans MS" pitchFamily="66" charset="0"/>
                <a:ea typeface="Calibri"/>
              </a:rPr>
              <a:t>. </a:t>
            </a:r>
            <a:r>
              <a:rPr lang="en-US" sz="2000" dirty="0" err="1">
                <a:effectLst/>
                <a:latin typeface="Comic Sans MS" pitchFamily="66" charset="0"/>
                <a:ea typeface="Calibri"/>
              </a:rPr>
              <a:t>Misalnya</a:t>
            </a:r>
            <a:r>
              <a:rPr lang="en-US" sz="2000" dirty="0">
                <a:effectLst/>
                <a:latin typeface="Comic Sans MS" pitchFamily="66" charset="0"/>
                <a:ea typeface="Calibri"/>
              </a:rPr>
              <a:t>, </a:t>
            </a:r>
            <a:r>
              <a:rPr lang="en-US" sz="2000" dirty="0" err="1">
                <a:effectLst/>
                <a:latin typeface="Comic Sans MS" pitchFamily="66" charset="0"/>
                <a:ea typeface="Calibri"/>
              </a:rPr>
              <a:t>dalam</a:t>
            </a:r>
            <a:r>
              <a:rPr lang="en-US" sz="2000" dirty="0">
                <a:effectLst/>
                <a:latin typeface="Comic Sans MS" pitchFamily="66" charset="0"/>
                <a:ea typeface="Calibri"/>
              </a:rPr>
              <a:t> </a:t>
            </a:r>
            <a:r>
              <a:rPr lang="en-US" sz="2000" dirty="0" err="1">
                <a:effectLst/>
                <a:latin typeface="Comic Sans MS" pitchFamily="66" charset="0"/>
                <a:ea typeface="Calibri"/>
              </a:rPr>
              <a:t>kelompok</a:t>
            </a:r>
            <a:r>
              <a:rPr lang="en-US" sz="2000" dirty="0">
                <a:effectLst/>
                <a:latin typeface="Comic Sans MS" pitchFamily="66" charset="0"/>
                <a:ea typeface="Calibri"/>
              </a:rPr>
              <a:t> </a:t>
            </a:r>
            <a:r>
              <a:rPr lang="en-US" sz="2000" dirty="0" err="1">
                <a:effectLst/>
                <a:latin typeface="Comic Sans MS" pitchFamily="66" charset="0"/>
                <a:ea typeface="Calibri"/>
              </a:rPr>
              <a:t>anak-anak</a:t>
            </a:r>
            <a:r>
              <a:rPr lang="en-US" sz="2000" dirty="0">
                <a:effectLst/>
                <a:latin typeface="Comic Sans MS" pitchFamily="66" charset="0"/>
                <a:ea typeface="Calibri"/>
              </a:rPr>
              <a:t> yang </a:t>
            </a:r>
            <a:r>
              <a:rPr lang="en-US" sz="2000" dirty="0" err="1">
                <a:effectLst/>
                <a:latin typeface="Comic Sans MS" pitchFamily="66" charset="0"/>
                <a:ea typeface="Calibri"/>
              </a:rPr>
              <a:t>berusia</a:t>
            </a:r>
            <a:r>
              <a:rPr lang="en-US" sz="2000" dirty="0">
                <a:effectLst/>
                <a:latin typeface="Comic Sans MS" pitchFamily="66" charset="0"/>
                <a:ea typeface="Calibri"/>
              </a:rPr>
              <a:t> 6 </a:t>
            </a:r>
            <a:r>
              <a:rPr lang="en-US" sz="2000" dirty="0" err="1">
                <a:effectLst/>
                <a:latin typeface="Comic Sans MS" pitchFamily="66" charset="0"/>
                <a:ea typeface="Calibri"/>
              </a:rPr>
              <a:t>hingga</a:t>
            </a:r>
            <a:r>
              <a:rPr lang="en-US" sz="2000" dirty="0">
                <a:effectLst/>
                <a:latin typeface="Comic Sans MS" pitchFamily="66" charset="0"/>
                <a:ea typeface="Calibri"/>
              </a:rPr>
              <a:t> 12 </a:t>
            </a:r>
            <a:r>
              <a:rPr lang="en-US" sz="2000" dirty="0" err="1">
                <a:effectLst/>
                <a:latin typeface="Comic Sans MS" pitchFamily="66" charset="0"/>
                <a:ea typeface="Calibri"/>
              </a:rPr>
              <a:t>tahun</a:t>
            </a:r>
            <a:r>
              <a:rPr lang="en-US" sz="2000" dirty="0">
                <a:effectLst/>
                <a:latin typeface="Comic Sans MS" pitchFamily="66" charset="0"/>
                <a:ea typeface="Calibri"/>
              </a:rPr>
              <a:t>, </a:t>
            </a:r>
            <a:r>
              <a:rPr lang="en-US" sz="2000" dirty="0" err="1">
                <a:effectLst/>
                <a:latin typeface="Comic Sans MS" pitchFamily="66" charset="0"/>
                <a:ea typeface="Calibri"/>
              </a:rPr>
              <a:t>akan</a:t>
            </a:r>
            <a:r>
              <a:rPr lang="en-US" sz="2000" dirty="0">
                <a:effectLst/>
                <a:latin typeface="Comic Sans MS" pitchFamily="66" charset="0"/>
                <a:ea typeface="Calibri"/>
              </a:rPr>
              <a:t> </a:t>
            </a:r>
            <a:r>
              <a:rPr lang="en-US" sz="2000" dirty="0" err="1">
                <a:effectLst/>
                <a:latin typeface="Comic Sans MS" pitchFamily="66" charset="0"/>
                <a:ea typeface="Calibri"/>
              </a:rPr>
              <a:t>ada</a:t>
            </a:r>
            <a:r>
              <a:rPr lang="en-US" sz="2000" dirty="0">
                <a:effectLst/>
                <a:latin typeface="Comic Sans MS" pitchFamily="66" charset="0"/>
                <a:ea typeface="Calibri"/>
              </a:rPr>
              <a:t> </a:t>
            </a:r>
            <a:r>
              <a:rPr lang="en-US" sz="2000" dirty="0" err="1">
                <a:effectLst/>
                <a:latin typeface="Comic Sans MS" pitchFamily="66" charset="0"/>
                <a:ea typeface="Calibri"/>
              </a:rPr>
              <a:t>hubungan</a:t>
            </a:r>
            <a:r>
              <a:rPr lang="en-US" sz="2000" dirty="0">
                <a:effectLst/>
                <a:latin typeface="Comic Sans MS" pitchFamily="66" charset="0"/>
                <a:ea typeface="Calibri"/>
              </a:rPr>
              <a:t> yang </a:t>
            </a:r>
            <a:r>
              <a:rPr lang="en-US" sz="2000" dirty="0" err="1">
                <a:effectLst/>
                <a:latin typeface="Comic Sans MS" pitchFamily="66" charset="0"/>
                <a:ea typeface="Calibri"/>
              </a:rPr>
              <a:t>kuat</a:t>
            </a:r>
            <a:r>
              <a:rPr lang="en-US" sz="2000" dirty="0">
                <a:effectLst/>
                <a:latin typeface="Comic Sans MS" pitchFamily="66" charset="0"/>
                <a:ea typeface="Calibri"/>
              </a:rPr>
              <a:t> </a:t>
            </a:r>
            <a:r>
              <a:rPr lang="en-US" sz="2000" dirty="0" err="1">
                <a:effectLst/>
                <a:latin typeface="Comic Sans MS" pitchFamily="66" charset="0"/>
                <a:ea typeface="Calibri"/>
              </a:rPr>
              <a:t>antara</a:t>
            </a:r>
            <a:r>
              <a:rPr lang="en-US" sz="2000" dirty="0">
                <a:effectLst/>
                <a:latin typeface="Comic Sans MS" pitchFamily="66" charset="0"/>
                <a:ea typeface="Calibri"/>
              </a:rPr>
              <a:t> </a:t>
            </a:r>
            <a:r>
              <a:rPr lang="en-US" sz="2000" dirty="0" err="1">
                <a:effectLst/>
                <a:latin typeface="Comic Sans MS" pitchFamily="66" charset="0"/>
                <a:ea typeface="Calibri"/>
              </a:rPr>
              <a:t>bobot</a:t>
            </a:r>
            <a:r>
              <a:rPr lang="en-US" sz="2000" dirty="0">
                <a:effectLst/>
                <a:latin typeface="Comic Sans MS" pitchFamily="66" charset="0"/>
                <a:ea typeface="Calibri"/>
              </a:rPr>
              <a:t> </a:t>
            </a:r>
            <a:r>
              <a:rPr lang="en-US" sz="2000" dirty="0" err="1">
                <a:effectLst/>
                <a:latin typeface="Comic Sans MS" pitchFamily="66" charset="0"/>
                <a:ea typeface="Calibri"/>
              </a:rPr>
              <a:t>anak-anak</a:t>
            </a:r>
            <a:r>
              <a:rPr lang="en-US" sz="2000" dirty="0">
                <a:effectLst/>
                <a:latin typeface="Comic Sans MS" pitchFamily="66" charset="0"/>
                <a:ea typeface="Calibri"/>
              </a:rPr>
              <a:t> </a:t>
            </a:r>
            <a:r>
              <a:rPr lang="en-US" sz="2000" dirty="0" err="1">
                <a:effectLst/>
                <a:latin typeface="Comic Sans MS" pitchFamily="66" charset="0"/>
                <a:ea typeface="Calibri"/>
              </a:rPr>
              <a:t>dan</a:t>
            </a:r>
            <a:r>
              <a:rPr lang="en-US" sz="2000" dirty="0">
                <a:effectLst/>
                <a:latin typeface="Comic Sans MS" pitchFamily="66" charset="0"/>
                <a:ea typeface="Calibri"/>
              </a:rPr>
              <a:t> </a:t>
            </a:r>
            <a:r>
              <a:rPr lang="en-US" sz="2000" dirty="0" err="1">
                <a:effectLst/>
                <a:latin typeface="Comic Sans MS" pitchFamily="66" charset="0"/>
                <a:ea typeface="Calibri"/>
              </a:rPr>
              <a:t>kemampuan</a:t>
            </a:r>
            <a:r>
              <a:rPr lang="en-US" sz="2000" dirty="0">
                <a:effectLst/>
                <a:latin typeface="Comic Sans MS" pitchFamily="66" charset="0"/>
                <a:ea typeface="Calibri"/>
              </a:rPr>
              <a:t> </a:t>
            </a:r>
            <a:r>
              <a:rPr lang="en-US" sz="2000" dirty="0" err="1">
                <a:effectLst/>
                <a:latin typeface="Comic Sans MS" pitchFamily="66" charset="0"/>
                <a:ea typeface="Calibri"/>
              </a:rPr>
              <a:t>matematika</a:t>
            </a:r>
            <a:r>
              <a:rPr lang="en-US" sz="2000" dirty="0">
                <a:effectLst/>
                <a:latin typeface="Comic Sans MS" pitchFamily="66" charset="0"/>
                <a:ea typeface="Calibri"/>
              </a:rPr>
              <a:t> </a:t>
            </a:r>
            <a:r>
              <a:rPr lang="en-US" sz="2000" dirty="0" err="1">
                <a:effectLst/>
                <a:latin typeface="Comic Sans MS" pitchFamily="66" charset="0"/>
                <a:ea typeface="Calibri"/>
              </a:rPr>
              <a:t>mereka</a:t>
            </a:r>
            <a:r>
              <a:rPr lang="en-US" sz="2000" dirty="0">
                <a:effectLst/>
                <a:latin typeface="Comic Sans MS" pitchFamily="66" charset="0"/>
                <a:ea typeface="Calibri"/>
              </a:rPr>
              <a:t>; </a:t>
            </a:r>
            <a:r>
              <a:rPr lang="en-US" sz="2000" dirty="0" err="1">
                <a:effectLst/>
                <a:latin typeface="Comic Sans MS" pitchFamily="66" charset="0"/>
                <a:ea typeface="Calibri"/>
              </a:rPr>
              <a:t>seiring</a:t>
            </a:r>
            <a:r>
              <a:rPr lang="en-US" sz="2000" dirty="0">
                <a:effectLst/>
                <a:latin typeface="Comic Sans MS" pitchFamily="66" charset="0"/>
                <a:ea typeface="Calibri"/>
              </a:rPr>
              <a:t> </a:t>
            </a:r>
            <a:r>
              <a:rPr lang="en-US" sz="2000" dirty="0" err="1">
                <a:effectLst/>
                <a:latin typeface="Comic Sans MS" pitchFamily="66" charset="0"/>
                <a:ea typeface="Calibri"/>
              </a:rPr>
              <a:t>bertambahnya</a:t>
            </a:r>
            <a:r>
              <a:rPr lang="en-US" sz="2000" dirty="0">
                <a:effectLst/>
                <a:latin typeface="Comic Sans MS" pitchFamily="66" charset="0"/>
                <a:ea typeface="Calibri"/>
              </a:rPr>
              <a:t> </a:t>
            </a:r>
            <a:r>
              <a:rPr lang="en-US" sz="2000" dirty="0" err="1">
                <a:effectLst/>
                <a:latin typeface="Comic Sans MS" pitchFamily="66" charset="0"/>
                <a:ea typeface="Calibri"/>
              </a:rPr>
              <a:t>berat</a:t>
            </a:r>
            <a:r>
              <a:rPr lang="en-US" sz="2000" dirty="0">
                <a:effectLst/>
                <a:latin typeface="Comic Sans MS" pitchFamily="66" charset="0"/>
                <a:ea typeface="Calibri"/>
              </a:rPr>
              <a:t> </a:t>
            </a:r>
            <a:r>
              <a:rPr lang="en-US" sz="2000" dirty="0" err="1">
                <a:effectLst/>
                <a:latin typeface="Comic Sans MS" pitchFamily="66" charset="0"/>
                <a:ea typeface="Calibri"/>
              </a:rPr>
              <a:t>badan</a:t>
            </a:r>
            <a:r>
              <a:rPr lang="en-US" sz="2000" dirty="0">
                <a:effectLst/>
                <a:latin typeface="Comic Sans MS" pitchFamily="66" charset="0"/>
                <a:ea typeface="Calibri"/>
              </a:rPr>
              <a:t> </a:t>
            </a:r>
            <a:r>
              <a:rPr lang="en-US" sz="2000" dirty="0" err="1">
                <a:effectLst/>
                <a:latin typeface="Comic Sans MS" pitchFamily="66" charset="0"/>
                <a:ea typeface="Calibri"/>
              </a:rPr>
              <a:t>dari</a:t>
            </a:r>
            <a:r>
              <a:rPr lang="en-US" sz="2000" dirty="0">
                <a:effectLst/>
                <a:latin typeface="Comic Sans MS" pitchFamily="66" charset="0"/>
                <a:ea typeface="Calibri"/>
              </a:rPr>
              <a:t> </a:t>
            </a:r>
            <a:r>
              <a:rPr lang="en-US" sz="2000" dirty="0" err="1">
                <a:effectLst/>
                <a:latin typeface="Comic Sans MS" pitchFamily="66" charset="0"/>
                <a:ea typeface="Calibri"/>
              </a:rPr>
              <a:t>anak</a:t>
            </a:r>
            <a:r>
              <a:rPr lang="en-US" sz="2000" dirty="0">
                <a:effectLst/>
                <a:latin typeface="Comic Sans MS" pitchFamily="66" charset="0"/>
                <a:ea typeface="Calibri"/>
              </a:rPr>
              <a:t> </a:t>
            </a:r>
            <a:r>
              <a:rPr lang="en-US" sz="2000" dirty="0" err="1">
                <a:effectLst/>
                <a:latin typeface="Comic Sans MS" pitchFamily="66" charset="0"/>
                <a:ea typeface="Calibri"/>
              </a:rPr>
              <a:t>ke</a:t>
            </a:r>
            <a:r>
              <a:rPr lang="en-US" sz="2000" dirty="0">
                <a:effectLst/>
                <a:latin typeface="Comic Sans MS" pitchFamily="66" charset="0"/>
                <a:ea typeface="Calibri"/>
              </a:rPr>
              <a:t> </a:t>
            </a:r>
            <a:r>
              <a:rPr lang="en-US" sz="2000" dirty="0" err="1">
                <a:effectLst/>
                <a:latin typeface="Comic Sans MS" pitchFamily="66" charset="0"/>
                <a:ea typeface="Calibri"/>
              </a:rPr>
              <a:t>anak</a:t>
            </a:r>
            <a:r>
              <a:rPr lang="en-US" sz="2000" dirty="0">
                <a:effectLst/>
                <a:latin typeface="Comic Sans MS" pitchFamily="66" charset="0"/>
                <a:ea typeface="Calibri"/>
              </a:rPr>
              <a:t>, </a:t>
            </a:r>
            <a:r>
              <a:rPr lang="en-US" sz="2000" dirty="0" err="1">
                <a:effectLst/>
                <a:latin typeface="Comic Sans MS" pitchFamily="66" charset="0"/>
                <a:ea typeface="Calibri"/>
              </a:rPr>
              <a:t>kemampuan</a:t>
            </a:r>
            <a:r>
              <a:rPr lang="en-US" sz="2000" dirty="0">
                <a:effectLst/>
                <a:latin typeface="Comic Sans MS" pitchFamily="66" charset="0"/>
                <a:ea typeface="Calibri"/>
              </a:rPr>
              <a:t> </a:t>
            </a:r>
            <a:r>
              <a:rPr lang="en-US" sz="2000" dirty="0" err="1">
                <a:effectLst/>
                <a:latin typeface="Comic Sans MS" pitchFamily="66" charset="0"/>
                <a:ea typeface="Calibri"/>
              </a:rPr>
              <a:t>juga</a:t>
            </a:r>
            <a:r>
              <a:rPr lang="en-US" sz="2000" dirty="0">
                <a:effectLst/>
                <a:latin typeface="Comic Sans MS" pitchFamily="66" charset="0"/>
                <a:ea typeface="Calibri"/>
              </a:rPr>
              <a:t> </a:t>
            </a:r>
            <a:r>
              <a:rPr lang="en-US" sz="2000" dirty="0" err="1">
                <a:effectLst/>
                <a:latin typeface="Comic Sans MS" pitchFamily="66" charset="0"/>
                <a:ea typeface="Calibri"/>
              </a:rPr>
              <a:t>cenderung</a:t>
            </a:r>
            <a:r>
              <a:rPr lang="en-US" sz="2000" dirty="0">
                <a:effectLst/>
                <a:latin typeface="Comic Sans MS" pitchFamily="66" charset="0"/>
                <a:ea typeface="Calibri"/>
              </a:rPr>
              <a:t> </a:t>
            </a:r>
            <a:r>
              <a:rPr lang="en-US" sz="2000" dirty="0" err="1">
                <a:effectLst/>
                <a:latin typeface="Comic Sans MS" pitchFamily="66" charset="0"/>
                <a:ea typeface="Calibri"/>
              </a:rPr>
              <a:t>meningkat</a:t>
            </a:r>
            <a:r>
              <a:rPr lang="en-US" sz="2000" dirty="0">
                <a:effectLst/>
                <a:latin typeface="Comic Sans MS" pitchFamily="66" charset="0"/>
                <a:ea typeface="Calibri"/>
              </a:rPr>
              <a:t>.</a:t>
            </a:r>
            <a:endParaRPr lang="id-ID" sz="2000" dirty="0">
              <a:effectLst/>
              <a:latin typeface="Comic Sans MS" pitchFamily="66" charset="0"/>
              <a:ea typeface="Calibri"/>
            </a:endParaRPr>
          </a:p>
          <a:p>
            <a:pPr marL="0" indent="0" algn="ctr">
              <a:buNone/>
            </a:pPr>
            <a:endParaRPr lang="id-ID" sz="2000" dirty="0">
              <a:effectLst/>
              <a:latin typeface="Comic Sans MS" pitchFamily="66" charset="0"/>
              <a:ea typeface="Calibri"/>
            </a:endParaRPr>
          </a:p>
          <a:p>
            <a:pPr marL="0" indent="0" algn="ctr">
              <a:buNone/>
            </a:pPr>
            <a:r>
              <a:rPr lang="en-US" sz="2000" dirty="0" err="1">
                <a:effectLst/>
                <a:latin typeface="Comic Sans MS" pitchFamily="66" charset="0"/>
                <a:ea typeface="Calibri"/>
              </a:rPr>
              <a:t>Untuk</a:t>
            </a:r>
            <a:r>
              <a:rPr lang="en-US" sz="2000" dirty="0">
                <a:effectLst/>
                <a:latin typeface="Comic Sans MS" pitchFamily="66" charset="0"/>
                <a:ea typeface="Calibri"/>
              </a:rPr>
              <a:t> </a:t>
            </a:r>
            <a:r>
              <a:rPr lang="en-US" sz="2000" dirty="0" err="1">
                <a:effectLst/>
                <a:latin typeface="Comic Sans MS" pitchFamily="66" charset="0"/>
                <a:ea typeface="Calibri"/>
              </a:rPr>
              <a:t>mencapai</a:t>
            </a:r>
            <a:r>
              <a:rPr lang="en-US" sz="2000" dirty="0">
                <a:effectLst/>
                <a:latin typeface="Comic Sans MS" pitchFamily="66" charset="0"/>
                <a:ea typeface="Calibri"/>
              </a:rPr>
              <a:t> </a:t>
            </a:r>
            <a:r>
              <a:rPr lang="en-US" sz="2000" dirty="0" err="1">
                <a:effectLst/>
                <a:latin typeface="Comic Sans MS" pitchFamily="66" charset="0"/>
                <a:ea typeface="Calibri"/>
              </a:rPr>
              <a:t>tujuan</a:t>
            </a:r>
            <a:r>
              <a:rPr lang="en-US" sz="2000" dirty="0">
                <a:effectLst/>
                <a:latin typeface="Comic Sans MS" pitchFamily="66" charset="0"/>
                <a:ea typeface="Calibri"/>
              </a:rPr>
              <a:t> </a:t>
            </a:r>
            <a:r>
              <a:rPr lang="en-US" sz="2000" dirty="0" err="1">
                <a:effectLst/>
                <a:latin typeface="Comic Sans MS" pitchFamily="66" charset="0"/>
                <a:ea typeface="Calibri"/>
              </a:rPr>
              <a:t>ini</a:t>
            </a:r>
            <a:r>
              <a:rPr lang="en-US" sz="2000" dirty="0">
                <a:effectLst/>
                <a:latin typeface="Comic Sans MS" pitchFamily="66" charset="0"/>
                <a:ea typeface="Calibri"/>
              </a:rPr>
              <a:t>, </a:t>
            </a:r>
            <a:r>
              <a:rPr lang="en-US" sz="2000" dirty="0" err="1">
                <a:effectLst/>
                <a:latin typeface="Comic Sans MS" pitchFamily="66" charset="0"/>
                <a:ea typeface="Calibri"/>
              </a:rPr>
              <a:t>sebuah</a:t>
            </a:r>
            <a:r>
              <a:rPr lang="en-US" sz="2000" dirty="0">
                <a:effectLst/>
                <a:latin typeface="Comic Sans MS" pitchFamily="66" charset="0"/>
                <a:ea typeface="Calibri"/>
              </a:rPr>
              <a:t> </a:t>
            </a:r>
            <a:r>
              <a:rPr lang="en-US" sz="2000" dirty="0" err="1">
                <a:effectLst/>
                <a:latin typeface="Comic Sans MS" pitchFamily="66" charset="0"/>
                <a:ea typeface="Calibri"/>
              </a:rPr>
              <a:t>studi</a:t>
            </a:r>
            <a:r>
              <a:rPr lang="en-US" sz="2000" dirty="0">
                <a:effectLst/>
                <a:latin typeface="Comic Sans MS" pitchFamily="66" charset="0"/>
                <a:ea typeface="Calibri"/>
              </a:rPr>
              <a:t> </a:t>
            </a:r>
            <a:r>
              <a:rPr lang="en-US" sz="2000" dirty="0" err="1">
                <a:effectLst/>
                <a:latin typeface="Comic Sans MS" pitchFamily="66" charset="0"/>
                <a:ea typeface="Calibri"/>
              </a:rPr>
              <a:t>eksperimental</a:t>
            </a:r>
            <a:r>
              <a:rPr lang="en-US" sz="2000" dirty="0">
                <a:effectLst/>
                <a:latin typeface="Comic Sans MS" pitchFamily="66" charset="0"/>
                <a:ea typeface="Calibri"/>
              </a:rPr>
              <a:t> </a:t>
            </a:r>
            <a:r>
              <a:rPr lang="en-US" sz="2000" dirty="0" err="1">
                <a:effectLst/>
                <a:latin typeface="Comic Sans MS" pitchFamily="66" charset="0"/>
                <a:ea typeface="Calibri"/>
              </a:rPr>
              <a:t>berisi</a:t>
            </a:r>
            <a:r>
              <a:rPr lang="en-US" sz="2000" dirty="0">
                <a:effectLst/>
                <a:latin typeface="Comic Sans MS" pitchFamily="66" charset="0"/>
                <a:ea typeface="Calibri"/>
              </a:rPr>
              <a:t> </a:t>
            </a:r>
            <a:r>
              <a:rPr lang="en-US" sz="2000" dirty="0" err="1">
                <a:effectLst/>
                <a:latin typeface="Comic Sans MS" pitchFamily="66" charset="0"/>
                <a:ea typeface="Calibri"/>
              </a:rPr>
              <a:t>empat</a:t>
            </a:r>
            <a:r>
              <a:rPr lang="en-US" sz="2000" dirty="0">
                <a:effectLst/>
                <a:latin typeface="Comic Sans MS" pitchFamily="66" charset="0"/>
                <a:ea typeface="Calibri"/>
              </a:rPr>
              <a:t> </a:t>
            </a:r>
            <a:r>
              <a:rPr lang="en-US" sz="2000" dirty="0" err="1">
                <a:effectLst/>
                <a:latin typeface="Comic Sans MS" pitchFamily="66" charset="0"/>
                <a:ea typeface="Calibri"/>
              </a:rPr>
              <a:t>elemen</a:t>
            </a:r>
            <a:r>
              <a:rPr lang="en-US" sz="2000" dirty="0">
                <a:effectLst/>
                <a:latin typeface="Comic Sans MS" pitchFamily="66" charset="0"/>
                <a:ea typeface="Calibri"/>
              </a:rPr>
              <a:t> </a:t>
            </a:r>
            <a:r>
              <a:rPr lang="en-US" sz="2000" dirty="0" err="1">
                <a:effectLst/>
                <a:latin typeface="Comic Sans MS" pitchFamily="66" charset="0"/>
                <a:ea typeface="Calibri"/>
              </a:rPr>
              <a:t>dasar</a:t>
            </a:r>
            <a:r>
              <a:rPr lang="en-US" sz="2000" dirty="0">
                <a:effectLst/>
                <a:latin typeface="Comic Sans MS" pitchFamily="66" charset="0"/>
                <a:ea typeface="Calibri"/>
              </a:rPr>
              <a:t> </a:t>
            </a:r>
            <a:r>
              <a:rPr lang="en-US" sz="2000" dirty="0" err="1">
                <a:effectLst/>
                <a:latin typeface="Comic Sans MS" pitchFamily="66" charset="0"/>
                <a:ea typeface="Calibri"/>
              </a:rPr>
              <a:t>berikut</a:t>
            </a:r>
            <a:r>
              <a:rPr lang="id-ID" sz="2000" dirty="0">
                <a:effectLst/>
                <a:latin typeface="Comic Sans MS" pitchFamily="66" charset="0"/>
                <a:ea typeface="Calibri"/>
              </a:rPr>
              <a:t> :</a:t>
            </a:r>
          </a:p>
          <a:p>
            <a:pPr marL="0" indent="0" algn="ctr">
              <a:buNone/>
            </a:pPr>
            <a:r>
              <a:rPr lang="id-ID" sz="2000" dirty="0">
                <a:latin typeface="Comic Sans MS" pitchFamily="66" charset="0"/>
                <a:cs typeface="Times New Roman" pitchFamily="18" charset="0"/>
              </a:rPr>
              <a:t>Manipulasi </a:t>
            </a:r>
          </a:p>
          <a:p>
            <a:pPr marL="0" indent="0" algn="ctr">
              <a:buNone/>
            </a:pPr>
            <a:r>
              <a:rPr lang="id-ID" sz="2000" dirty="0">
                <a:latin typeface="Comic Sans MS" pitchFamily="66" charset="0"/>
                <a:cs typeface="Times New Roman" pitchFamily="18" charset="0"/>
              </a:rPr>
              <a:t>Pengukuran </a:t>
            </a:r>
          </a:p>
          <a:p>
            <a:pPr marL="0" indent="0" algn="ctr">
              <a:buNone/>
            </a:pPr>
            <a:r>
              <a:rPr lang="id-ID" sz="2000" dirty="0">
                <a:latin typeface="Comic Sans MS" pitchFamily="66" charset="0"/>
                <a:cs typeface="Times New Roman" pitchFamily="18" charset="0"/>
              </a:rPr>
              <a:t>Perbandingan</a:t>
            </a:r>
          </a:p>
          <a:p>
            <a:pPr marL="0" indent="0" algn="ctr">
              <a:buNone/>
            </a:pPr>
            <a:r>
              <a:rPr lang="id-ID" sz="2000" dirty="0">
                <a:latin typeface="Comic Sans MS" pitchFamily="66" charset="0"/>
                <a:cs typeface="Times New Roman" pitchFamily="18" charset="0"/>
              </a:rPr>
              <a:t>Kontrol</a:t>
            </a:r>
          </a:p>
        </p:txBody>
      </p:sp>
      <p:sp>
        <p:nvSpPr>
          <p:cNvPr id="5" name="Right Arrow 4"/>
          <p:cNvSpPr/>
          <p:nvPr/>
        </p:nvSpPr>
        <p:spPr>
          <a:xfrm>
            <a:off x="3131840" y="5013086"/>
            <a:ext cx="504056" cy="216024"/>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id-ID"/>
          </a:p>
        </p:txBody>
      </p:sp>
      <p:sp>
        <p:nvSpPr>
          <p:cNvPr id="6" name="Right Arrow 5"/>
          <p:cNvSpPr/>
          <p:nvPr/>
        </p:nvSpPr>
        <p:spPr>
          <a:xfrm>
            <a:off x="3141982" y="5373216"/>
            <a:ext cx="504056" cy="216024"/>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id-ID"/>
          </a:p>
        </p:txBody>
      </p:sp>
      <p:sp>
        <p:nvSpPr>
          <p:cNvPr id="7" name="Right Arrow 6"/>
          <p:cNvSpPr/>
          <p:nvPr/>
        </p:nvSpPr>
        <p:spPr>
          <a:xfrm>
            <a:off x="3119365" y="5729397"/>
            <a:ext cx="504056" cy="216024"/>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id-ID"/>
          </a:p>
        </p:txBody>
      </p:sp>
      <p:sp>
        <p:nvSpPr>
          <p:cNvPr id="8" name="Right Arrow 7"/>
          <p:cNvSpPr/>
          <p:nvPr/>
        </p:nvSpPr>
        <p:spPr>
          <a:xfrm>
            <a:off x="3131840" y="6093296"/>
            <a:ext cx="504056" cy="216024"/>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769182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br>
              <a:rPr lang="id-ID" sz="2400" b="1" dirty="0">
                <a:latin typeface="Comic Sans MS" pitchFamily="66" charset="0"/>
              </a:rPr>
            </a:br>
            <a:r>
              <a:rPr lang="id-ID" sz="3100" b="1" dirty="0">
                <a:latin typeface="Comic Sans MS" pitchFamily="66" charset="0"/>
              </a:rPr>
              <a:t>HUBUNGAN DAN EFEK HUBUNGAN</a:t>
            </a:r>
          </a:p>
        </p:txBody>
      </p:sp>
      <p:sp>
        <p:nvSpPr>
          <p:cNvPr id="3" name="Content Placeholder 2"/>
          <p:cNvSpPr>
            <a:spLocks noGrp="1"/>
          </p:cNvSpPr>
          <p:nvPr>
            <p:ph idx="1"/>
          </p:nvPr>
        </p:nvSpPr>
        <p:spPr>
          <a:xfrm>
            <a:off x="251520" y="980728"/>
            <a:ext cx="8640960" cy="5688632"/>
          </a:xfrm>
        </p:spPr>
        <p:txBody>
          <a:bodyPr>
            <a:normAutofit/>
          </a:bodyPr>
          <a:lstStyle/>
          <a:p>
            <a:pPr algn="ctr"/>
            <a:endParaRPr lang="id-ID" sz="2400" dirty="0">
              <a:latin typeface="Comic Sans MS" pitchFamily="66" charset="0"/>
            </a:endParaRPr>
          </a:p>
          <a:p>
            <a:pPr algn="ctr"/>
            <a:r>
              <a:rPr lang="id-ID" sz="2400" dirty="0">
                <a:latin typeface="Comic Sans MS" pitchFamily="66" charset="0"/>
              </a:rPr>
              <a:t>       Terminologi untuk Strategi Penelitian Eksperimental</a:t>
            </a:r>
          </a:p>
          <a:p>
            <a:pPr marL="0" indent="0" algn="ctr">
              <a:buNone/>
            </a:pPr>
            <a:endParaRPr lang="id-ID" sz="2400" dirty="0">
              <a:latin typeface="Comic Sans MS" pitchFamily="66" charset="0"/>
            </a:endParaRPr>
          </a:p>
          <a:p>
            <a:pPr algn="ctr"/>
            <a:r>
              <a:rPr lang="id-ID" sz="2400" dirty="0">
                <a:latin typeface="Comic Sans MS" pitchFamily="66" charset="0"/>
              </a:rPr>
              <a:t>Penyebab dan Masalah Variabel Ketiga </a:t>
            </a:r>
          </a:p>
          <a:p>
            <a:pPr marL="0" indent="0" algn="ctr">
              <a:buNone/>
            </a:pPr>
            <a:endParaRPr lang="id-ID" sz="2400" dirty="0">
              <a:latin typeface="Comic Sans MS" pitchFamily="66" charset="0"/>
            </a:endParaRPr>
          </a:p>
          <a:p>
            <a:pPr algn="ctr"/>
            <a:r>
              <a:rPr lang="id-ID" sz="2400" dirty="0">
                <a:latin typeface="Comic Sans MS" pitchFamily="66" charset="0"/>
              </a:rPr>
              <a:t>Penyebab dan Masalah Directionality</a:t>
            </a:r>
          </a:p>
          <a:p>
            <a:pPr marL="0" indent="0" algn="ctr">
              <a:buNone/>
            </a:pPr>
            <a:endParaRPr lang="id-ID" sz="2400" dirty="0">
              <a:latin typeface="Comic Sans MS" pitchFamily="66" charset="0"/>
            </a:endParaRPr>
          </a:p>
          <a:p>
            <a:pPr algn="ctr"/>
            <a:r>
              <a:rPr lang="id-ID" sz="2400" dirty="0">
                <a:latin typeface="Comic Sans MS" pitchFamily="66" charset="0"/>
              </a:rPr>
              <a:t>Mengontrol Alam</a:t>
            </a:r>
          </a:p>
        </p:txBody>
      </p:sp>
      <p:cxnSp>
        <p:nvCxnSpPr>
          <p:cNvPr id="10" name="Curved Connector 9"/>
          <p:cNvCxnSpPr/>
          <p:nvPr/>
        </p:nvCxnSpPr>
        <p:spPr>
          <a:xfrm>
            <a:off x="286660" y="1196752"/>
            <a:ext cx="648072" cy="50405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8" name="Curved Connector 17"/>
          <p:cNvCxnSpPr/>
          <p:nvPr/>
        </p:nvCxnSpPr>
        <p:spPr>
          <a:xfrm>
            <a:off x="827584" y="2082164"/>
            <a:ext cx="648072" cy="432048"/>
          </a:xfrm>
          <a:prstGeom prst="curvedConnector3">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1" name="Curved Connector 20"/>
          <p:cNvCxnSpPr/>
          <p:nvPr/>
        </p:nvCxnSpPr>
        <p:spPr>
          <a:xfrm>
            <a:off x="934732" y="2918195"/>
            <a:ext cx="648072" cy="432048"/>
          </a:xfrm>
          <a:prstGeom prst="curvedConnector3">
            <a:avLst/>
          </a:prstGeom>
          <a:ln>
            <a:tailEnd type="arrow"/>
          </a:ln>
        </p:spPr>
        <p:style>
          <a:lnRef idx="2">
            <a:schemeClr val="accent2"/>
          </a:lnRef>
          <a:fillRef idx="0">
            <a:schemeClr val="accent2"/>
          </a:fillRef>
          <a:effectRef idx="1">
            <a:schemeClr val="accent2"/>
          </a:effectRef>
          <a:fontRef idx="minor">
            <a:schemeClr val="tx1"/>
          </a:fontRef>
        </p:style>
      </p:cxn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3752850"/>
            <a:ext cx="84137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7687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800" b="1" dirty="0">
                <a:latin typeface="Comic Sans MS" pitchFamily="66" charset="0"/>
              </a:rPr>
              <a:t>UNSUR DISTINGUISHING DARI PERCOBAAN</a:t>
            </a:r>
          </a:p>
        </p:txBody>
      </p:sp>
      <p:sp>
        <p:nvSpPr>
          <p:cNvPr id="3" name="Content Placeholder 2"/>
          <p:cNvSpPr>
            <a:spLocks noGrp="1"/>
          </p:cNvSpPr>
          <p:nvPr>
            <p:ph idx="1"/>
          </p:nvPr>
        </p:nvSpPr>
        <p:spPr>
          <a:xfrm>
            <a:off x="107504" y="1196752"/>
            <a:ext cx="8856984" cy="5472608"/>
          </a:xfrm>
        </p:spPr>
        <p:txBody>
          <a:bodyPr>
            <a:normAutofit/>
          </a:bodyPr>
          <a:lstStyle/>
          <a:p>
            <a:pPr algn="just"/>
            <a:endParaRPr lang="id-ID" sz="1800" dirty="0">
              <a:latin typeface="Comic Sans MS" pitchFamily="66" charset="0"/>
            </a:endParaRPr>
          </a:p>
          <a:p>
            <a:pPr marL="0" indent="0" algn="just">
              <a:buNone/>
            </a:pPr>
            <a:r>
              <a:rPr lang="id-ID" sz="1800" dirty="0">
                <a:latin typeface="Comic Sans MS" pitchFamily="66" charset="0"/>
              </a:rPr>
              <a:t>	Tujuan umum dari strategi penelitian eksperimental adalah untuk membangun hubungan sebab-akibat antara dua variabel. Artinya, percobaan mencoba untuk menunjukkan bahwa mengubah satu variabel (variabel independen) menyebabkan perubahan pada variabel kedua (variabel dependen). Tujuan umum ini dapat dipecah menjadi dua tujuan spesifik.</a:t>
            </a:r>
          </a:p>
          <a:p>
            <a:pPr marL="0" indent="0" algn="just">
              <a:buNone/>
            </a:pPr>
            <a:r>
              <a:rPr lang="id-ID" sz="1800" dirty="0">
                <a:latin typeface="Comic Sans MS" pitchFamily="66" charset="0"/>
              </a:rPr>
              <a:t>1.	Langkah pertama dalam menunjukkan hubungan sebab-akibat adalah untuk menunjukkan bahwa "sebab" terjadi sebelum "efek" terjadi. Dalam konteks percobaan, ini berarti Anda harus menunjukkan bahwa perubahan nilai variabel independen diikuti oleh perubahan dalam variabel dependen. Untuk mencapai hal ini, seorang peneliti pertama-tama memanipulasi variabel independen dan kemudian mengamati variabel dependen untuk melihat apakah variabel itu juga berubah.</a:t>
            </a:r>
          </a:p>
          <a:p>
            <a:pPr marL="0" indent="0" algn="just">
              <a:buNone/>
            </a:pPr>
            <a:r>
              <a:rPr lang="id-ID" sz="1800" dirty="0">
                <a:latin typeface="Comic Sans MS" pitchFamily="66" charset="0"/>
              </a:rPr>
              <a:t>2.	Untuk menetapkan bahwa satu variabel spesifik bertanggung jawab atas perubahan pada variabel lain, percobaan harus mengesampingkan kemungkinan bahwa perubahan tersebut disebabkan oleh beberapa variabel lain.</a:t>
            </a:r>
          </a:p>
          <a:p>
            <a:pPr algn="ctr"/>
            <a:endParaRPr lang="id-ID" sz="2000" dirty="0">
              <a:latin typeface="Comic Sans MS" pitchFamily="66" charset="0"/>
            </a:endParaRPr>
          </a:p>
        </p:txBody>
      </p:sp>
    </p:spTree>
    <p:extLst>
      <p:ext uri="{BB962C8B-B14F-4D97-AF65-F5344CB8AC3E}">
        <p14:creationId xmlns:p14="http://schemas.microsoft.com/office/powerpoint/2010/main" val="903785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800" b="1" dirty="0">
                <a:latin typeface="Comic Sans MS" pitchFamily="66" charset="0"/>
              </a:rPr>
              <a:t>MANIPULASI</a:t>
            </a:r>
          </a:p>
        </p:txBody>
      </p:sp>
      <p:sp>
        <p:nvSpPr>
          <p:cNvPr id="3" name="Content Placeholder 2"/>
          <p:cNvSpPr>
            <a:spLocks noGrp="1"/>
          </p:cNvSpPr>
          <p:nvPr>
            <p:ph idx="1"/>
          </p:nvPr>
        </p:nvSpPr>
        <p:spPr>
          <a:xfrm>
            <a:off x="179512" y="1052736"/>
            <a:ext cx="8856984" cy="5544616"/>
          </a:xfrm>
        </p:spPr>
        <p:txBody>
          <a:bodyPr>
            <a:normAutofit/>
          </a:bodyPr>
          <a:lstStyle/>
          <a:p>
            <a:pPr marL="0" indent="0" algn="ctr">
              <a:buNone/>
            </a:pPr>
            <a:r>
              <a:rPr lang="id-ID" sz="2000" dirty="0">
                <a:latin typeface="Comic Sans MS" pitchFamily="66" charset="0"/>
              </a:rPr>
              <a:t>Karakteristik yang membedakan dari strategi eksperimental adalah bahwa peneliti memanipulasi salah satu variabel yang diteliti. </a:t>
            </a:r>
          </a:p>
          <a:p>
            <a:pPr marL="0" indent="0" algn="ctr">
              <a:buNone/>
            </a:pPr>
            <a:r>
              <a:rPr lang="id-ID" sz="2000" dirty="0">
                <a:latin typeface="Comic Sans MS" pitchFamily="66" charset="0"/>
              </a:rPr>
              <a:t>Manipulasi dilakukan dengan pertama-tama memutuskan nilai spesifik variabel independen mana yang ingin Anda periksa. Kemudian Anda membuat serangkaian kondisi perawatan yang sesuai dengan nilai-nilai spesifik tersebut. Akibatnya, variabel independen berubah dari satu kondisi perawatan ke yang lain.</a:t>
            </a:r>
          </a:p>
          <a:p>
            <a:pPr marL="0" indent="0" algn="ctr">
              <a:buNone/>
            </a:pPr>
            <a:endParaRPr lang="id-ID" sz="2000" b="1" dirty="0">
              <a:latin typeface="Comic Sans MS" pitchFamily="66" charset="0"/>
            </a:endParaRPr>
          </a:p>
          <a:p>
            <a:pPr marL="0" indent="0" algn="ctr">
              <a:buNone/>
            </a:pPr>
            <a:r>
              <a:rPr lang="id-ID" sz="2000" b="1" dirty="0">
                <a:latin typeface="Comic Sans MS" pitchFamily="66" charset="0"/>
              </a:rPr>
              <a:t>DEFINISI</a:t>
            </a:r>
          </a:p>
          <a:p>
            <a:pPr marL="0" indent="0" algn="ctr">
              <a:buNone/>
            </a:pPr>
            <a:r>
              <a:rPr lang="id-ID" sz="2000" dirty="0">
                <a:latin typeface="Comic Sans MS" pitchFamily="66" charset="0"/>
              </a:rPr>
              <a:t>Dalam percobaan, manipulasi terdiri dari mengidentifikasi nilai spesifik dari variabel independen yang akan diperiksa dan kemudian membuat seperangkat kondisi perawatan yang sesuai dengan serangkaian nilai yang diidentifikasi.</a:t>
            </a:r>
          </a:p>
          <a:p>
            <a:pPr marL="0" indent="0" algn="ctr">
              <a:buNone/>
            </a:pPr>
            <a:endParaRPr lang="id-ID" sz="2000" dirty="0">
              <a:latin typeface="Comic Sans MS" pitchFamily="66" charset="0"/>
            </a:endParaRPr>
          </a:p>
        </p:txBody>
      </p:sp>
    </p:spTree>
    <p:extLst>
      <p:ext uri="{BB962C8B-B14F-4D97-AF65-F5344CB8AC3E}">
        <p14:creationId xmlns:p14="http://schemas.microsoft.com/office/powerpoint/2010/main" val="3763271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0" y="0"/>
            <a:ext cx="8686800" cy="116632"/>
          </a:xfrm>
        </p:spPr>
        <p:txBody>
          <a:bodyPr>
            <a:normAutofit fontScale="90000"/>
          </a:bodyPr>
          <a:lstStyle/>
          <a:p>
            <a:pPr algn="l"/>
            <a:br>
              <a:rPr lang="id-ID" dirty="0"/>
            </a:br>
            <a:endParaRPr lang="id-ID" dirty="0"/>
          </a:p>
        </p:txBody>
      </p:sp>
      <p:sp>
        <p:nvSpPr>
          <p:cNvPr id="3" name="Content Placeholder 2"/>
          <p:cNvSpPr>
            <a:spLocks noGrp="1"/>
          </p:cNvSpPr>
          <p:nvPr>
            <p:ph idx="1"/>
          </p:nvPr>
        </p:nvSpPr>
        <p:spPr>
          <a:xfrm>
            <a:off x="179512" y="116632"/>
            <a:ext cx="8856984" cy="6984776"/>
          </a:xfrm>
        </p:spPr>
        <p:txBody>
          <a:bodyPr>
            <a:normAutofit/>
          </a:bodyPr>
          <a:lstStyle/>
          <a:p>
            <a:pPr marL="0" indent="0" algn="ctr">
              <a:buNone/>
            </a:pPr>
            <a:r>
              <a:rPr lang="id-ID" sz="2000" dirty="0">
                <a:latin typeface="Comic Sans MS" pitchFamily="66" charset="0"/>
              </a:rPr>
              <a:t>	</a:t>
            </a:r>
          </a:p>
          <a:p>
            <a:pPr marL="0" indent="0" algn="ctr">
              <a:buNone/>
            </a:pPr>
            <a:r>
              <a:rPr lang="id-ID" sz="2400" b="1" dirty="0">
                <a:solidFill>
                  <a:prstClr val="black"/>
                </a:solidFill>
                <a:latin typeface="Comic Sans MS" pitchFamily="66" charset="0"/>
                <a:ea typeface="+mj-ea"/>
                <a:cs typeface="+mj-cs"/>
              </a:rPr>
              <a:t>Manipulasi dan Masalah Directionality</a:t>
            </a:r>
            <a:endParaRPr lang="id-ID" sz="2000" dirty="0">
              <a:latin typeface="Comic Sans MS" pitchFamily="66" charset="0"/>
            </a:endParaRPr>
          </a:p>
          <a:p>
            <a:pPr marL="0" indent="0">
              <a:buNone/>
            </a:pPr>
            <a:r>
              <a:rPr lang="id-ID" sz="2000" dirty="0">
                <a:latin typeface="Comic Sans MS" pitchFamily="66" charset="0"/>
              </a:rPr>
              <a:t>	Tujuan utama manipulasi adalah untuk memungkinkan peneliti menentukan arah suatu hubungan. </a:t>
            </a:r>
          </a:p>
          <a:p>
            <a:pPr marL="0" indent="0" algn="ctr">
              <a:buNone/>
            </a:pPr>
            <a:r>
              <a:rPr lang="es-ES" sz="2400" b="1" dirty="0" err="1">
                <a:latin typeface="Comic Sans MS" pitchFamily="66" charset="0"/>
              </a:rPr>
              <a:t>Manipulasi</a:t>
            </a:r>
            <a:r>
              <a:rPr lang="es-ES" sz="2400" b="1" dirty="0">
                <a:latin typeface="Comic Sans MS" pitchFamily="66" charset="0"/>
              </a:rPr>
              <a:t> dan </a:t>
            </a:r>
            <a:r>
              <a:rPr lang="es-ES" sz="2400" b="1" dirty="0" err="1">
                <a:latin typeface="Comic Sans MS" pitchFamily="66" charset="0"/>
              </a:rPr>
              <a:t>Masalah</a:t>
            </a:r>
            <a:r>
              <a:rPr lang="es-ES" sz="2400" b="1" dirty="0">
                <a:latin typeface="Comic Sans MS" pitchFamily="66" charset="0"/>
              </a:rPr>
              <a:t> </a:t>
            </a:r>
            <a:r>
              <a:rPr lang="es-ES" sz="2400" b="1" dirty="0" err="1">
                <a:latin typeface="Comic Sans MS" pitchFamily="66" charset="0"/>
              </a:rPr>
              <a:t>Variabel</a:t>
            </a:r>
            <a:r>
              <a:rPr lang="es-ES" sz="2400" b="1" dirty="0">
                <a:latin typeface="Comic Sans MS" pitchFamily="66" charset="0"/>
              </a:rPr>
              <a:t> </a:t>
            </a:r>
            <a:r>
              <a:rPr lang="es-ES" sz="2400" b="1" dirty="0" err="1">
                <a:latin typeface="Comic Sans MS" pitchFamily="66" charset="0"/>
              </a:rPr>
              <a:t>Ketiga</a:t>
            </a:r>
            <a:endParaRPr lang="id-ID" sz="2400" b="1" dirty="0">
              <a:latin typeface="Comic Sans MS" pitchFamily="66" charset="0"/>
            </a:endParaRPr>
          </a:p>
          <a:p>
            <a:pPr marL="0" indent="0">
              <a:buNone/>
            </a:pPr>
            <a:r>
              <a:rPr lang="id-ID" sz="2000" dirty="0">
                <a:latin typeface="Comic Sans MS" pitchFamily="66" charset="0"/>
              </a:rPr>
              <a:t>	Tujuan kedua untuk manipulasi adalah untuk membantu para peneliti mengendalikan pengaruh variabel luar. Dengan demikian, tindakan manipulasi membantu menghilangkan satu aspek dari masalah ketiga yang bervariasi dalam percobaan.</a:t>
            </a:r>
          </a:p>
          <a:p>
            <a:pPr marL="0" indent="0" algn="ctr">
              <a:buNone/>
            </a:pPr>
            <a:r>
              <a:rPr lang="id-ID" sz="2400" b="1" dirty="0">
                <a:latin typeface="Comic Sans MS" pitchFamily="66" charset="0"/>
              </a:rPr>
              <a:t>Kontrol</a:t>
            </a:r>
          </a:p>
          <a:p>
            <a:pPr marL="0" indent="0">
              <a:buNone/>
            </a:pPr>
            <a:r>
              <a:rPr lang="id-ID" sz="2000" dirty="0">
                <a:latin typeface="Comic Sans MS" pitchFamily="66" charset="0"/>
              </a:rPr>
              <a:t>	Karakteristik pembeda kedua dari eksperimen adalah kontrol variabel lain; yaitu, selain variabel independen dan dependen</a:t>
            </a:r>
          </a:p>
          <a:p>
            <a:pPr marL="0" indent="0" algn="ctr">
              <a:buNone/>
            </a:pPr>
            <a:r>
              <a:rPr lang="id-ID" sz="2400" b="1" dirty="0">
                <a:latin typeface="Comic Sans MS" pitchFamily="66" charset="0"/>
              </a:rPr>
              <a:t>Kontrol dan Masalah Variabel Ketiga</a:t>
            </a:r>
          </a:p>
          <a:p>
            <a:pPr marL="0" indent="0">
              <a:buNone/>
            </a:pPr>
            <a:r>
              <a:rPr lang="id-ID" sz="2000" dirty="0">
                <a:latin typeface="Comic Sans MS" pitchFamily="66" charset="0"/>
              </a:rPr>
              <a:t>	Tujuan percobaan adalah untuk menunjukkan bahwa variabel yang dimanipulasi bertanggung jawab atas perubahan yang diamati dalam variabel dependen. </a:t>
            </a:r>
          </a:p>
        </p:txBody>
      </p:sp>
      <p:sp>
        <p:nvSpPr>
          <p:cNvPr id="5" name="Right Arrow 4"/>
          <p:cNvSpPr/>
          <p:nvPr/>
        </p:nvSpPr>
        <p:spPr>
          <a:xfrm>
            <a:off x="639834" y="560127"/>
            <a:ext cx="720080" cy="2880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id-ID"/>
          </a:p>
        </p:txBody>
      </p:sp>
      <p:pic>
        <p:nvPicPr>
          <p:cNvPr id="2059"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3337832"/>
            <a:ext cx="8477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0"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834" y="1628800"/>
            <a:ext cx="8477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1"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4437112"/>
            <a:ext cx="8477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0078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712968" cy="1340768"/>
          </a:xfrm>
        </p:spPr>
        <p:txBody>
          <a:bodyPr>
            <a:normAutofit/>
          </a:bodyPr>
          <a:lstStyle/>
          <a:p>
            <a:r>
              <a:rPr lang="id-ID" sz="2400" b="1" dirty="0">
                <a:latin typeface="Comic Sans MS" pitchFamily="66" charset="0"/>
              </a:rPr>
              <a:t>BERHUBUNGAN DENGAN VARIABEL LUAR BIASA</a:t>
            </a:r>
          </a:p>
        </p:txBody>
      </p:sp>
      <p:sp>
        <p:nvSpPr>
          <p:cNvPr id="3" name="Content Placeholder 2"/>
          <p:cNvSpPr>
            <a:spLocks noGrp="1"/>
          </p:cNvSpPr>
          <p:nvPr>
            <p:ph idx="1"/>
          </p:nvPr>
        </p:nvSpPr>
        <p:spPr>
          <a:xfrm>
            <a:off x="179512" y="1196752"/>
            <a:ext cx="8784976" cy="5544616"/>
          </a:xfrm>
        </p:spPr>
        <p:txBody>
          <a:bodyPr>
            <a:normAutofit/>
          </a:bodyPr>
          <a:lstStyle/>
          <a:p>
            <a:pPr marL="0" indent="0">
              <a:buNone/>
            </a:pPr>
            <a:r>
              <a:rPr lang="id-ID" sz="2000" dirty="0">
                <a:latin typeface="Comic Sans MS" pitchFamily="66" charset="0"/>
              </a:rPr>
              <a:t>	Seorang peneliti eksperimental harus mencegah variabel asing dari menjadi variabel perancu. Variabel perancu memiliki dua karakteristik penting : </a:t>
            </a:r>
          </a:p>
          <a:p>
            <a:pPr marL="457200" indent="-457200">
              <a:buAutoNum type="arabicPeriod"/>
            </a:pPr>
            <a:r>
              <a:rPr lang="id-ID" sz="2000" dirty="0">
                <a:latin typeface="Comic Sans MS" pitchFamily="66" charset="0"/>
              </a:rPr>
              <a:t>Variabel asing menjadi variabel perancu hanya jika itu mempengaruhi 	variabel dependen. Sesuatu yang sama sekali tidak terkait 	dengan variabel dependen bukanlah ancaman. </a:t>
            </a:r>
          </a:p>
          <a:p>
            <a:pPr marL="457200" indent="-457200">
              <a:buAutoNum type="arabicPeriod" startAt="2"/>
            </a:pPr>
            <a:r>
              <a:rPr lang="id-ID" sz="2000" dirty="0">
                <a:latin typeface="Comic Sans MS" pitchFamily="66" charset="0"/>
              </a:rPr>
              <a:t>Variabel perancu harus bervariasi secara sistematis dengan variabel 	independen. Variabel yang berubah secara acak, tanpa ada 	hubungannya dengan variabel independen, bukanlah ancaman. 	Konsep perubahan acak versus sistematis adalah bagian penting 	dari kontrol.</a:t>
            </a:r>
          </a:p>
          <a:p>
            <a:pPr marL="0" indent="0">
              <a:buNone/>
            </a:pPr>
            <a:r>
              <a:rPr lang="id-ID" sz="2000" dirty="0">
                <a:latin typeface="Comic Sans MS" pitchFamily="66" charset="0"/>
              </a:rPr>
              <a:t>Langkah pertama dalam mengendalikan variabel asing adalah mengidentifikasi variabel-variabel yang paling mungkin mempengaruhi variabel dependen</a:t>
            </a:r>
          </a:p>
        </p:txBody>
      </p:sp>
    </p:spTree>
    <p:extLst>
      <p:ext uri="{BB962C8B-B14F-4D97-AF65-F5344CB8AC3E}">
        <p14:creationId xmlns:p14="http://schemas.microsoft.com/office/powerpoint/2010/main" val="4085260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784976" cy="6480720"/>
          </a:xfrm>
        </p:spPr>
        <p:txBody>
          <a:bodyPr>
            <a:noAutofit/>
          </a:bodyPr>
          <a:lstStyle/>
          <a:p>
            <a:pPr algn="l"/>
            <a:br>
              <a:rPr lang="id-ID" sz="2000" b="1" dirty="0">
                <a:latin typeface="Comic Sans MS" pitchFamily="66" charset="0"/>
              </a:rPr>
            </a:br>
            <a:br>
              <a:rPr lang="id-ID" sz="2000" b="1" dirty="0">
                <a:latin typeface="Comic Sans MS" pitchFamily="66" charset="0"/>
              </a:rPr>
            </a:br>
            <a:r>
              <a:rPr lang="id-ID" sz="2000" b="1" dirty="0">
                <a:latin typeface="Comic Sans MS" pitchFamily="66" charset="0"/>
              </a:rPr>
              <a:t>Kontrol dengan Memegang Konstan atau Pencocokan</a:t>
            </a:r>
            <a:br>
              <a:rPr lang="id-ID" sz="2000" b="1" dirty="0">
                <a:latin typeface="Comic Sans MS" pitchFamily="66" charset="0"/>
              </a:rPr>
            </a:br>
            <a:r>
              <a:rPr lang="id-ID" sz="2000" b="1" dirty="0">
                <a:latin typeface="Comic Sans MS" pitchFamily="66" charset="0"/>
              </a:rPr>
              <a:t>	</a:t>
            </a:r>
            <a:r>
              <a:rPr lang="id-ID" sz="2000" dirty="0">
                <a:latin typeface="Comic Sans MS" pitchFamily="66" charset="0"/>
              </a:rPr>
              <a:t>Ada tiga metode standar untuk mengendalikan variabel asing. Dua melibatkan intervensi aktif untuk mengendalikan variabel dengan memegang variabel konstan atau dengan mencocokkan nilai di seluruh kondisi perawatan. Metode ketiga adalah pengacakan, yang dibahas pada bagian selanjutnya. </a:t>
            </a:r>
            <a:br>
              <a:rPr lang="id-ID" sz="2000" dirty="0">
                <a:latin typeface="Comic Sans MS" pitchFamily="66" charset="0"/>
              </a:rPr>
            </a:br>
            <a:br>
              <a:rPr lang="id-ID" sz="2000" b="1" dirty="0">
                <a:latin typeface="Comic Sans MS" pitchFamily="66" charset="0"/>
              </a:rPr>
            </a:br>
            <a:r>
              <a:rPr lang="id-ID" sz="2000" b="1" dirty="0">
                <a:latin typeface="Comic Sans MS" pitchFamily="66" charset="0"/>
              </a:rPr>
              <a:t>Memegang Konstan Variabel</a:t>
            </a:r>
            <a:br>
              <a:rPr lang="id-ID" sz="2000" b="1" dirty="0">
                <a:latin typeface="Comic Sans MS" pitchFamily="66" charset="0"/>
              </a:rPr>
            </a:br>
            <a:r>
              <a:rPr lang="id-ID" sz="2000" b="1" dirty="0">
                <a:latin typeface="Comic Sans MS" pitchFamily="66" charset="0"/>
              </a:rPr>
              <a:t>	</a:t>
            </a:r>
            <a:r>
              <a:rPr lang="id-ID" sz="2000" dirty="0">
                <a:latin typeface="Comic Sans MS" pitchFamily="66" charset="0"/>
              </a:rPr>
              <a:t>Variabel asing dapat dihilangkan sepenuhnya dengan memegangnya konstan. Misalnya, semua individu dalam percobaan dapat diamati di ruangan yang sama, pada waktu yang sama, oleh peneliti yang sama.</a:t>
            </a:r>
            <a:br>
              <a:rPr lang="id-ID" sz="2000" dirty="0">
                <a:latin typeface="Comic Sans MS" pitchFamily="66" charset="0"/>
              </a:rPr>
            </a:br>
            <a:r>
              <a:rPr lang="id-ID" sz="2000" dirty="0">
                <a:latin typeface="Comic Sans MS" pitchFamily="66" charset="0"/>
              </a:rPr>
              <a:t> </a:t>
            </a:r>
            <a:br>
              <a:rPr lang="id-ID" sz="2000" b="1" dirty="0">
                <a:latin typeface="Comic Sans MS" pitchFamily="66" charset="0"/>
              </a:rPr>
            </a:br>
            <a:r>
              <a:rPr lang="id-ID" sz="2000" b="1" dirty="0">
                <a:latin typeface="Comic Sans MS" pitchFamily="66" charset="0"/>
              </a:rPr>
              <a:t>Nilai yang Cocok di Seluruh Kondisi Perawatan</a:t>
            </a:r>
            <a:br>
              <a:rPr lang="id-ID" sz="2000" b="1" dirty="0">
                <a:latin typeface="Comic Sans MS" pitchFamily="66" charset="0"/>
              </a:rPr>
            </a:br>
            <a:r>
              <a:rPr lang="id-ID" sz="2000" b="1" dirty="0">
                <a:latin typeface="Comic Sans MS" pitchFamily="66" charset="0"/>
              </a:rPr>
              <a:t>	</a:t>
            </a:r>
            <a:r>
              <a:rPr lang="id-ID" sz="2000" dirty="0">
                <a:latin typeface="Comic Sans MS" pitchFamily="66" charset="0"/>
              </a:rPr>
              <a:t>Kontrol atas variabel asing juga dapat dilakukan dengan mencocokkan tingkat variabel di seluruh kondisi perawatan. </a:t>
            </a:r>
            <a:br>
              <a:rPr lang="id-ID" sz="2000" dirty="0">
                <a:latin typeface="Comic Sans MS" pitchFamily="66" charset="0"/>
              </a:rPr>
            </a:br>
            <a:br>
              <a:rPr lang="id-ID" sz="2000" dirty="0">
                <a:latin typeface="Comic Sans MS" pitchFamily="66" charset="0"/>
              </a:rPr>
            </a:br>
            <a:br>
              <a:rPr lang="id-ID" sz="1800" dirty="0">
                <a:latin typeface="Comic Sans MS" pitchFamily="66" charset="0"/>
              </a:rPr>
            </a:br>
            <a:br>
              <a:rPr lang="id-ID" sz="1800" b="1" dirty="0">
                <a:latin typeface="Comic Sans MS" pitchFamily="66" charset="0"/>
              </a:rPr>
            </a:br>
            <a:endParaRPr lang="id-ID" sz="1800" dirty="0">
              <a:latin typeface="Comic Sans MS" pitchFamily="66" charset="0"/>
            </a:endParaRPr>
          </a:p>
        </p:txBody>
      </p:sp>
    </p:spTree>
    <p:extLst>
      <p:ext uri="{BB962C8B-B14F-4D97-AF65-F5344CB8AC3E}">
        <p14:creationId xmlns:p14="http://schemas.microsoft.com/office/powerpoint/2010/main" val="2863467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0"/>
            <a:ext cx="8892480" cy="6858000"/>
          </a:xfrm>
        </p:spPr>
        <p:txBody>
          <a:bodyPr>
            <a:normAutofit/>
          </a:bodyPr>
          <a:lstStyle/>
          <a:p>
            <a:pPr algn="l"/>
            <a:r>
              <a:rPr lang="id-ID" sz="2000" b="1" dirty="0">
                <a:latin typeface="Comic Sans MS" pitchFamily="66" charset="0"/>
              </a:rPr>
              <a:t>Kontrol dengan Pengacakan</a:t>
            </a:r>
            <a:br>
              <a:rPr lang="id-ID" sz="2000" b="1" dirty="0">
                <a:latin typeface="Comic Sans MS" pitchFamily="66" charset="0"/>
              </a:rPr>
            </a:br>
            <a:r>
              <a:rPr lang="id-ID" sz="2000" b="1" dirty="0">
                <a:latin typeface="Comic Sans MS" pitchFamily="66" charset="0"/>
              </a:rPr>
              <a:t>	</a:t>
            </a:r>
            <a:r>
              <a:rPr lang="id-ID" sz="2000" dirty="0">
                <a:latin typeface="Comic Sans MS" pitchFamily="66" charset="0"/>
              </a:rPr>
              <a:t>Karena pada dasarnya mustahil untuk secara aktif mengontrol ribuan variabel asing yang dapat mengganggu percobaan, para peneliti biasanya mengandalkan teknik kontrol yang lebih sederhana dan lebih pasif yang dikenal sebagai pengacakan. </a:t>
            </a:r>
            <a:br>
              <a:rPr lang="id-ID" sz="2000" b="1" dirty="0">
                <a:latin typeface="Comic Sans MS" pitchFamily="66" charset="0"/>
              </a:rPr>
            </a:br>
            <a:br>
              <a:rPr lang="id-ID" sz="2000" b="1" dirty="0">
                <a:latin typeface="Comic Sans MS" pitchFamily="66" charset="0"/>
              </a:rPr>
            </a:br>
            <a:r>
              <a:rPr lang="id-ID" sz="2000" b="1" dirty="0">
                <a:latin typeface="Comic Sans MS" pitchFamily="66" charset="0"/>
              </a:rPr>
              <a:t>Membandingkan Metode Kontrol</a:t>
            </a:r>
            <a:br>
              <a:rPr lang="id-ID" sz="2000" dirty="0">
                <a:latin typeface="Comic Sans MS" pitchFamily="66" charset="0"/>
              </a:rPr>
            </a:br>
            <a:r>
              <a:rPr lang="id-ID" sz="2000" dirty="0">
                <a:latin typeface="Comic Sans MS" pitchFamily="66" charset="0"/>
              </a:rPr>
              <a:t>	Tujuan dari suatu percobaan adalah untuk menunjukkan bahwa skor yang diperoleh dalam satu kondisi perawatan secara konsisten berbeda dari skor dalam perawatan lain, dan bahwa perbedaan disebabkan oleh perawatan. </a:t>
            </a:r>
            <a:br>
              <a:rPr lang="id-ID" sz="2000" dirty="0">
                <a:latin typeface="Comic Sans MS" pitchFamily="66" charset="0"/>
              </a:rPr>
            </a:br>
            <a:br>
              <a:rPr lang="id-ID" sz="2000" dirty="0">
                <a:latin typeface="Comic Sans MS" pitchFamily="66" charset="0"/>
              </a:rPr>
            </a:br>
            <a:r>
              <a:rPr lang="id-ID" sz="2000" b="1" dirty="0">
                <a:latin typeface="Comic Sans MS" pitchFamily="66" charset="0"/>
              </a:rPr>
              <a:t>Keuntungan dan Kerugian Metode Kontrol</a:t>
            </a:r>
            <a:br>
              <a:rPr lang="id-ID" sz="2000" dirty="0">
                <a:latin typeface="Comic Sans MS" pitchFamily="66" charset="0"/>
              </a:rPr>
            </a:br>
            <a:r>
              <a:rPr lang="id-ID" sz="2000" dirty="0">
                <a:latin typeface="Comic Sans MS" pitchFamily="66" charset="0"/>
              </a:rPr>
              <a:t>	Dua metode kontrol aktif (memegang konstan dan mencocokkan) memerlukan beberapa upaya ekstra atau pengukuran ekstra dan, oleh karena itu, biasanya digunakan dengan hanya satu atau dua variabel spesifik yang diidentifikasi sebagai ancaman nyata untuk perancu. </a:t>
            </a:r>
          </a:p>
        </p:txBody>
      </p:sp>
    </p:spTree>
    <p:extLst>
      <p:ext uri="{BB962C8B-B14F-4D97-AF65-F5344CB8AC3E}">
        <p14:creationId xmlns:p14="http://schemas.microsoft.com/office/powerpoint/2010/main" val="36400821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1404</Words>
  <Application>Microsoft Office PowerPoint</Application>
  <PresentationFormat>On-screen Show (4:3)</PresentationFormat>
  <Paragraphs>82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Algerian</vt:lpstr>
      <vt:lpstr>Arial</vt:lpstr>
      <vt:lpstr>Calibri</vt:lpstr>
      <vt:lpstr>Comic Sans MS</vt:lpstr>
      <vt:lpstr>Times New Roman</vt:lpstr>
      <vt:lpstr>Office Theme</vt:lpstr>
      <vt:lpstr>   the experimental research strategy </vt:lpstr>
      <vt:lpstr>  Strategi Penelitian Eksperimental </vt:lpstr>
      <vt:lpstr> HUBUNGAN DAN EFEK HUBUNGAN</vt:lpstr>
      <vt:lpstr>UNSUR DISTINGUISHING DARI PERCOBAAN</vt:lpstr>
      <vt:lpstr>MANIPULASI</vt:lpstr>
      <vt:lpstr> </vt:lpstr>
      <vt:lpstr>BERHUBUNGAN DENGAN VARIABEL LUAR BIASA</vt:lpstr>
      <vt:lpstr>  Kontrol dengan Memegang Konstan atau Pencocokan  Ada tiga metode standar untuk mengendalikan variabel asing. Dua melibatkan intervensi aktif untuk mengendalikan variabel dengan memegang variabel konstan atau dengan mencocokkan nilai di seluruh kondisi perawatan. Metode ketiga adalah pengacakan, yang dibahas pada bagian selanjutnya.   Memegang Konstan Variabel  Variabel asing dapat dihilangkan sepenuhnya dengan memegangnya konstan. Misalnya, semua individu dalam percobaan dapat diamati di ruangan yang sama, pada waktu yang sama, oleh peneliti yang sama.   Nilai yang Cocok di Seluruh Kondisi Perawatan  Kontrol atas variabel asing juga dapat dilakukan dengan mencocokkan tingkat variabel di seluruh kondisi perawatan.     </vt:lpstr>
      <vt:lpstr>Kontrol dengan Pengacakan  Karena pada dasarnya mustahil untuk secara aktif mengontrol ribuan variabel asing yang dapat mengganggu percobaan, para peneliti biasanya mengandalkan teknik kontrol yang lebih sederhana dan lebih pasif yang dikenal sebagai pengacakan.   Membandingkan Metode Kontrol  Tujuan dari suatu percobaan adalah untuk menunjukkan bahwa skor yang diperoleh dalam satu kondisi perawatan secara konsisten berbeda dari skor dalam perawatan lain, dan bahwa perbedaan disebabkan oleh perawatan.   Keuntungan dan Kerugian Metode Kontrol  Dua metode kontrol aktif (memegang konstan dan mencocokkan) memerlukan beberapa upaya ekstra atau pengukuran ekstra dan, oleh karena itu, biasanya digunakan dengan hanya satu atau dua variabel spesifik yang diidentifikasi sebagai ancaman nyata untuk perancu. </vt:lpstr>
      <vt:lpstr>KELOMPOK KONTROL </vt:lpstr>
      <vt:lpstr>PEMERIKSAAN MANIPULASI </vt:lpstr>
      <vt:lpstr> MENINGKATKAN VALIDITAS EKSTERNAL: SIMULASI DAN STRUDI LAPANGAN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Penelitian Eksperimental Strategi</dc:title>
  <dc:creator>User</dc:creator>
  <cp:lastModifiedBy>Muhammad Dandy</cp:lastModifiedBy>
  <cp:revision>19</cp:revision>
  <dcterms:created xsi:type="dcterms:W3CDTF">2020-04-11T12:24:37Z</dcterms:created>
  <dcterms:modified xsi:type="dcterms:W3CDTF">2020-07-31T16:15:50Z</dcterms:modified>
</cp:coreProperties>
</file>