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257" r:id="rId3"/>
    <p:sldId id="258" r:id="rId4"/>
    <p:sldId id="259" r:id="rId5"/>
    <p:sldId id="260" r:id="rId6"/>
    <p:sldId id="261" r:id="rId7"/>
    <p:sldId id="262" r:id="rId8"/>
    <p:sldId id="264" r:id="rId9"/>
    <p:sldId id="263"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a:lstStyle/>
          <a:p>
            <a:fld id="{67A97C3E-5AF5-409C-BB1A-DE3E49911F91}" type="slidenum">
              <a:rPr lang="id-ID" smtClean="0"/>
              <a:pPr/>
              <a:t>‹#›</a:t>
            </a:fld>
            <a:endParaRPr lang="id-ID"/>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7A97C3E-5AF5-409C-BB1A-DE3E49911F91}"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7A97C3E-5AF5-409C-BB1A-DE3E49911F91}"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7A97C3E-5AF5-409C-BB1A-DE3E49911F91}"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7A97C3E-5AF5-409C-BB1A-DE3E49911F91}" type="slidenum">
              <a:rPr lang="id-ID" smtClean="0"/>
              <a:pPr/>
              <a:t>‹#›</a:t>
            </a:fld>
            <a:endParaRPr lang="id-ID"/>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7A97C3E-5AF5-409C-BB1A-DE3E49911F91}"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7A97C3E-5AF5-409C-BB1A-DE3E49911F91}" type="slidenum">
              <a:rPr lang="id-ID" smtClean="0"/>
              <a:pPr/>
              <a:t>‹#›</a:t>
            </a:fld>
            <a:endParaRPr lang="id-ID"/>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7A97C3E-5AF5-409C-BB1A-DE3E49911F91}"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7A97C3E-5AF5-409C-BB1A-DE3E49911F91}"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A7D5A01-B2A8-4491-A31B-ECC1D1278BCD}" type="datetimeFigureOut">
              <a:rPr lang="id-ID" smtClean="0"/>
              <a:pPr/>
              <a:t>31/07/2020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7A97C3E-5AF5-409C-BB1A-DE3E49911F91}"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7A7D5A01-B2A8-4491-A31B-ECC1D1278BCD}" type="datetimeFigureOut">
              <a:rPr lang="id-ID" smtClean="0"/>
              <a:pPr/>
              <a:t>31/07/2020</a:t>
            </a:fld>
            <a:endParaRPr lang="id-ID"/>
          </a:p>
        </p:txBody>
      </p:sp>
      <p:sp>
        <p:nvSpPr>
          <p:cNvPr id="6" name="Footer Placeholder 5"/>
          <p:cNvSpPr>
            <a:spLocks noGrp="1"/>
          </p:cNvSpPr>
          <p:nvPr>
            <p:ph type="ftr" sz="quarter" idx="11"/>
          </p:nvPr>
        </p:nvSpPr>
        <p:spPr>
          <a:xfrm>
            <a:off x="914400" y="55499"/>
            <a:ext cx="5562600" cy="365125"/>
          </a:xfrm>
        </p:spPr>
        <p:txBody>
          <a:bodyPr/>
          <a:lstStyle/>
          <a:p>
            <a:endParaRPr lang="id-ID"/>
          </a:p>
        </p:txBody>
      </p:sp>
      <p:sp>
        <p:nvSpPr>
          <p:cNvPr id="7" name="Slide Number Placeholder 6"/>
          <p:cNvSpPr>
            <a:spLocks noGrp="1"/>
          </p:cNvSpPr>
          <p:nvPr>
            <p:ph type="sldNum" sz="quarter" idx="12"/>
          </p:nvPr>
        </p:nvSpPr>
        <p:spPr>
          <a:xfrm>
            <a:off x="8610600" y="55499"/>
            <a:ext cx="457200" cy="365125"/>
          </a:xfrm>
        </p:spPr>
        <p:txBody>
          <a:bodyPr/>
          <a:lstStyle/>
          <a:p>
            <a:fld id="{67A97C3E-5AF5-409C-BB1A-DE3E49911F91}"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7A7D5A01-B2A8-4491-A31B-ECC1D1278BCD}" type="datetimeFigureOut">
              <a:rPr lang="id-ID" smtClean="0"/>
              <a:pPr/>
              <a:t>31/07/2020</a:t>
            </a:fld>
            <a:endParaRPr lang="id-ID"/>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id-ID"/>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67A97C3E-5AF5-409C-BB1A-DE3E49911F91}"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3214686"/>
            <a:ext cx="7772400" cy="3032380"/>
          </a:xfrm>
        </p:spPr>
        <p:txBody>
          <a:bodyPr/>
          <a:lstStyle/>
          <a:p>
            <a:r>
              <a:rPr lang="id-ID" sz="2000" dirty="0">
                <a:latin typeface="Times New Roman" pitchFamily="18" charset="0"/>
                <a:cs typeface="Times New Roman" pitchFamily="18" charset="0"/>
              </a:rPr>
              <a:t>	</a:t>
            </a:r>
            <a:r>
              <a:rPr lang="id-ID" sz="2400" dirty="0">
                <a:latin typeface="Arial Rounded MT Bold" pitchFamily="34" charset="0"/>
                <a:cs typeface="Times New Roman" pitchFamily="18" charset="0"/>
              </a:rPr>
              <a:t>Kelompok 4 :</a:t>
            </a:r>
            <a:br>
              <a:rPr lang="id-ID" sz="2400" dirty="0">
                <a:latin typeface="Arial Rounded MT Bold" pitchFamily="34" charset="0"/>
                <a:cs typeface="Times New Roman" pitchFamily="18" charset="0"/>
              </a:rPr>
            </a:br>
            <a:br>
              <a:rPr lang="id-ID" sz="2400" dirty="0">
                <a:latin typeface="Arial Rounded MT Bold" pitchFamily="34" charset="0"/>
                <a:cs typeface="Times New Roman" pitchFamily="18" charset="0"/>
              </a:rPr>
            </a:br>
            <a:r>
              <a:rPr lang="id-ID" sz="2400" dirty="0">
                <a:latin typeface="Arial Rounded MT Bold" pitchFamily="34" charset="0"/>
                <a:cs typeface="Times New Roman" pitchFamily="18" charset="0"/>
              </a:rPr>
              <a:t>Rahayu lumban raja : 188600433</a:t>
            </a:r>
            <a:br>
              <a:rPr lang="id-ID" sz="2400" dirty="0">
                <a:latin typeface="Arial Rounded MT Bold" pitchFamily="34" charset="0"/>
                <a:cs typeface="Times New Roman" pitchFamily="18" charset="0"/>
              </a:rPr>
            </a:br>
            <a:r>
              <a:rPr lang="id-ID" sz="2400" dirty="0">
                <a:latin typeface="Arial Rounded MT Bold" pitchFamily="34" charset="0"/>
                <a:cs typeface="Times New Roman" pitchFamily="18" charset="0"/>
              </a:rPr>
              <a:t>aish indah lestari : 188600112</a:t>
            </a:r>
            <a:br>
              <a:rPr lang="id-ID" sz="2400" dirty="0">
                <a:latin typeface="Arial Rounded MT Bold" pitchFamily="34" charset="0"/>
                <a:cs typeface="Times New Roman" pitchFamily="18" charset="0"/>
              </a:rPr>
            </a:br>
            <a:r>
              <a:rPr lang="id-ID" sz="2400" dirty="0">
                <a:latin typeface="Arial Rounded MT Bold" pitchFamily="34" charset="0"/>
                <a:cs typeface="Times New Roman" pitchFamily="18" charset="0"/>
              </a:rPr>
              <a:t>peranita sembiring : 188600183</a:t>
            </a:r>
            <a:br>
              <a:rPr lang="id-ID" sz="2400" dirty="0">
                <a:latin typeface="Arial Rounded MT Bold" pitchFamily="34" charset="0"/>
                <a:cs typeface="Times New Roman" pitchFamily="18" charset="0"/>
              </a:rPr>
            </a:br>
            <a:r>
              <a:rPr lang="id-ID" sz="2400" dirty="0">
                <a:latin typeface="Arial Rounded MT Bold" pitchFamily="34" charset="0"/>
                <a:cs typeface="Times New Roman" pitchFamily="18" charset="0"/>
              </a:rPr>
              <a:t>gita suci : 188600041</a:t>
            </a:r>
            <a:br>
              <a:rPr lang="id-ID" sz="2400" dirty="0">
                <a:latin typeface="Arial Rounded MT Bold" pitchFamily="34" charset="0"/>
                <a:cs typeface="Times New Roman" pitchFamily="18" charset="0"/>
              </a:rPr>
            </a:br>
            <a:r>
              <a:rPr lang="id-ID" sz="2400" dirty="0">
                <a:latin typeface="Arial Rounded MT Bold" pitchFamily="34" charset="0"/>
                <a:cs typeface="Times New Roman" pitchFamily="18" charset="0"/>
              </a:rPr>
              <a:t>putri chyntia dewi : 188600485</a:t>
            </a:r>
            <a:endParaRPr lang="id-ID" sz="2000" dirty="0">
              <a:latin typeface="Arial Rounded MT Bold" pitchFamily="34" charset="0"/>
              <a:cs typeface="Times New Roman" pitchFamily="18" charset="0"/>
            </a:endParaRPr>
          </a:p>
        </p:txBody>
      </p:sp>
      <p:sp>
        <p:nvSpPr>
          <p:cNvPr id="3" name="Subtitle 2"/>
          <p:cNvSpPr>
            <a:spLocks noGrp="1"/>
          </p:cNvSpPr>
          <p:nvPr>
            <p:ph type="subTitle" idx="1"/>
          </p:nvPr>
        </p:nvSpPr>
        <p:spPr>
          <a:xfrm>
            <a:off x="1071538" y="428604"/>
            <a:ext cx="7772400" cy="1428760"/>
          </a:xfrm>
        </p:spPr>
        <p:txBody>
          <a:bodyPr>
            <a:normAutofit fontScale="92500"/>
          </a:bodyPr>
          <a:lstStyle/>
          <a:p>
            <a:pPr algn="ctr"/>
            <a:r>
              <a:rPr lang="id-ID" sz="5000" b="1" i="1">
                <a:solidFill>
                  <a:schemeClr val="accent3">
                    <a:lumMod val="75000"/>
                  </a:schemeClr>
                </a:solidFill>
                <a:latin typeface="Algerian" pitchFamily="82" charset="0"/>
                <a:cs typeface="Times New Roman" pitchFamily="18" charset="0"/>
              </a:rPr>
              <a:t>NONVERBAL OBSERVATION</a:t>
            </a:r>
            <a:endParaRPr lang="id-ID" sz="5000" b="1" i="1" dirty="0">
              <a:solidFill>
                <a:schemeClr val="accent3">
                  <a:lumMod val="75000"/>
                </a:schemeClr>
              </a:solidFill>
              <a:latin typeface="Algerian" pitchFamily="82" charset="0"/>
              <a:cs typeface="Times New Roman" pitchFamily="18" charset="0"/>
            </a:endParaRPr>
          </a:p>
        </p:txBody>
      </p:sp>
      <p:pic>
        <p:nvPicPr>
          <p:cNvPr id="1026" name="Picture 2" descr="C:\Users\MISS BETY\Documents\logo.png"/>
          <p:cNvPicPr>
            <a:picLocks noChangeAspect="1" noChangeArrowheads="1"/>
          </p:cNvPicPr>
          <p:nvPr/>
        </p:nvPicPr>
        <p:blipFill>
          <a:blip r:embed="rId2"/>
          <a:srcRect/>
          <a:stretch>
            <a:fillRect/>
          </a:stretch>
        </p:blipFill>
        <p:spPr bwMode="auto">
          <a:xfrm>
            <a:off x="6858016" y="4714875"/>
            <a:ext cx="2143125" cy="2143125"/>
          </a:xfrm>
          <a:prstGeom prst="ellipse">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512064"/>
            <a:ext cx="8115328" cy="914400"/>
          </a:xfrm>
        </p:spPr>
        <p:txBody>
          <a:bodyPr/>
          <a:lstStyle/>
          <a:p>
            <a:r>
              <a:rPr lang="id-ID" dirty="0"/>
              <a:t>A. Peranan Perilaku Nonverbal</a:t>
            </a:r>
          </a:p>
        </p:txBody>
      </p:sp>
      <p:sp>
        <p:nvSpPr>
          <p:cNvPr id="3" name="Content Placeholder 2"/>
          <p:cNvSpPr>
            <a:spLocks noGrp="1"/>
          </p:cNvSpPr>
          <p:nvPr>
            <p:ph idx="1"/>
          </p:nvPr>
        </p:nvSpPr>
        <p:spPr/>
        <p:txBody>
          <a:bodyPr>
            <a:normAutofit fontScale="77500" lnSpcReduction="20000"/>
          </a:bodyPr>
          <a:lstStyle/>
          <a:p>
            <a:pPr algn="just">
              <a:buNone/>
            </a:pPr>
            <a:r>
              <a:rPr lang="id-ID" dirty="0"/>
              <a:t>		Istilah nonverbal merujuk kepada vokal seperti misalnya nada suara, tekanan dan notasi. Selain itu, merujuk pada gerakan wajah, pandangan, ukuran pupil, gerakan tubuh, jarak interpersonal, dan juga merujuk pada komunikasi melalui sentuhan, pembauan dan berbagai jenis artefak seperti topeng-topeng, pakaian, atau sistem komunikasi semafor seperti pada pemberian sinyal-sinyal.</a:t>
            </a:r>
          </a:p>
          <a:p>
            <a:pPr algn="just">
              <a:buNone/>
            </a:pPr>
            <a:r>
              <a:rPr lang="id-ID" dirty="0"/>
              <a:t>		</a:t>
            </a:r>
          </a:p>
          <a:p>
            <a:pPr algn="just">
              <a:buNone/>
            </a:pPr>
            <a:r>
              <a:rPr lang="id-ID" dirty="0"/>
              <a:t>		Saluran nonverbal digunakan untuk merundingkan sikap antar pribadi, dan dalam beberapa kasus digunakan sebagai pengganti pesan verbal. Misalnya, seorang wanita memandang “penuh kemarahan” pada seorang pria, ia dapat memberikan pesan yang sangat jelas tanpa perlu membuka mulutnya.</a:t>
            </a:r>
          </a:p>
          <a:p>
            <a:pPr>
              <a:buNone/>
            </a:pP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715404" cy="914400"/>
          </a:xfrm>
        </p:spPr>
        <p:txBody>
          <a:bodyPr/>
          <a:lstStyle/>
          <a:p>
            <a:r>
              <a:rPr lang="id-ID" sz="3800" dirty="0"/>
              <a:t>B. Jenis-Jenis Perilaku Nonverbal</a:t>
            </a:r>
          </a:p>
        </p:txBody>
      </p:sp>
      <p:sp>
        <p:nvSpPr>
          <p:cNvPr id="3" name="Content Placeholder 2"/>
          <p:cNvSpPr>
            <a:spLocks noGrp="1"/>
          </p:cNvSpPr>
          <p:nvPr>
            <p:ph idx="1"/>
          </p:nvPr>
        </p:nvSpPr>
        <p:spPr>
          <a:xfrm>
            <a:off x="914400" y="1000108"/>
            <a:ext cx="8015318" cy="5643602"/>
          </a:xfrm>
        </p:spPr>
        <p:txBody>
          <a:bodyPr>
            <a:normAutofit fontScale="62500" lnSpcReduction="20000"/>
          </a:bodyPr>
          <a:lstStyle/>
          <a:p>
            <a:pPr lvl="0" algn="just">
              <a:buNone/>
            </a:pPr>
            <a:r>
              <a:rPr lang="id-ID" i="1" dirty="0"/>
              <a:t>1. Kinesics</a:t>
            </a:r>
            <a:endParaRPr lang="id-ID" dirty="0"/>
          </a:p>
          <a:p>
            <a:pPr algn="just">
              <a:buNone/>
            </a:pPr>
            <a:r>
              <a:rPr lang="id-ID" dirty="0"/>
              <a:t>		</a:t>
            </a:r>
            <a:r>
              <a:rPr lang="id-ID" i="1" dirty="0"/>
              <a:t>Kinesics</a:t>
            </a:r>
            <a:r>
              <a:rPr lang="id-ID" dirty="0"/>
              <a:t> yaitu gerakan dari bagian-bagian tubuh yang kecil (</a:t>
            </a:r>
            <a:r>
              <a:rPr lang="id-ID" i="1" dirty="0"/>
              <a:t>microkinesics</a:t>
            </a:r>
            <a:r>
              <a:rPr lang="id-ID" dirty="0"/>
              <a:t>) atau besar (</a:t>
            </a:r>
            <a:r>
              <a:rPr lang="id-ID" i="1" dirty="0"/>
              <a:t>macrokinesics</a:t>
            </a:r>
            <a:r>
              <a:rPr lang="id-ID" dirty="0"/>
              <a:t>). </a:t>
            </a:r>
            <a:r>
              <a:rPr lang="id-ID" i="1" dirty="0"/>
              <a:t>Kinesics</a:t>
            </a:r>
            <a:r>
              <a:rPr lang="id-ID" dirty="0"/>
              <a:t> diperoleh dari kontak mata dan pandangan sekilas. Beberapa diantaranya adalah sebagai berikut:</a:t>
            </a:r>
          </a:p>
          <a:p>
            <a:pPr lvl="0" algn="just"/>
            <a:r>
              <a:rPr lang="id-ID" dirty="0"/>
              <a:t>Individu yang bergantung </a:t>
            </a:r>
            <a:r>
              <a:rPr lang="id-ID" i="1" dirty="0"/>
              <a:t>(dependent)</a:t>
            </a:r>
            <a:r>
              <a:rPr lang="id-ID" dirty="0"/>
              <a:t> mungkin menggunakan kontak mata untuk mengkomunikasikan sikap-sikap positif guna membangkitkan sikap positif dari orang lain.</a:t>
            </a:r>
          </a:p>
          <a:p>
            <a:pPr lvl="0" algn="just"/>
            <a:r>
              <a:rPr lang="id-ID" dirty="0"/>
              <a:t>Individu yang banyak memandang orang lain cenderung menjadi orang yang dipandang sebagai seorang yang meiliki kekuasaan.</a:t>
            </a:r>
          </a:p>
          <a:p>
            <a:pPr lvl="0" algn="just"/>
            <a:r>
              <a:rPr lang="id-ID" dirty="0"/>
              <a:t>Orang yang dominan berbicara kebih banyak dan sedikit melihat cenderung sebagai dominan darpada pandangan yang sekilas.</a:t>
            </a:r>
          </a:p>
          <a:p>
            <a:pPr lvl="0" algn="just"/>
            <a:r>
              <a:rPr lang="id-ID" dirty="0"/>
              <a:t>Mereka yang ekstrovert melihat lebih sering, persentase tatapannya lebih lama.</a:t>
            </a:r>
          </a:p>
          <a:p>
            <a:pPr lvl="0" algn="just"/>
            <a:r>
              <a:rPr lang="id-ID" dirty="0"/>
              <a:t>Orang cenderung memaksimalkan kontak mata dengan pembicara yang memiliki status sosial yang lebih tinggi.</a:t>
            </a:r>
          </a:p>
          <a:p>
            <a:pPr lvl="0" algn="just"/>
            <a:r>
              <a:rPr lang="id-ID" dirty="0"/>
              <a:t>Kontak mata akan meningkat atau berkurang sesuai dengan jarak psikologis.</a:t>
            </a:r>
          </a:p>
          <a:p>
            <a:pPr lvl="0" algn="just"/>
            <a:r>
              <a:rPr lang="id-ID" dirty="0"/>
              <a:t>Jumlah pandangan bervariasi dengan derajat dari topik keintiman</a:t>
            </a:r>
          </a:p>
          <a:p>
            <a:pPr lvl="0" algn="just"/>
            <a:r>
              <a:rPr lang="id-ID" dirty="0"/>
              <a:t>Ketika seorang mencoba berbohong, mereka biasanya sedikit melihat.</a:t>
            </a:r>
          </a:p>
          <a:p>
            <a:pPr algn="just"/>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285860"/>
            <a:ext cx="7772400" cy="5069700"/>
          </a:xfrm>
        </p:spPr>
        <p:txBody>
          <a:bodyPr>
            <a:normAutofit fontScale="85000" lnSpcReduction="20000"/>
          </a:bodyPr>
          <a:lstStyle/>
          <a:p>
            <a:pPr lvl="0" algn="just">
              <a:buNone/>
            </a:pPr>
            <a:r>
              <a:rPr lang="id-ID" i="1" dirty="0"/>
              <a:t>2. Proxemics</a:t>
            </a:r>
            <a:endParaRPr lang="id-ID" dirty="0"/>
          </a:p>
          <a:p>
            <a:pPr algn="just">
              <a:buNone/>
            </a:pPr>
            <a:r>
              <a:rPr lang="id-ID" i="1" dirty="0"/>
              <a:t>		Proxemics</a:t>
            </a:r>
            <a:r>
              <a:rPr lang="id-ID" dirty="0"/>
              <a:t> yaitu zona jarak diantara para komunikator (disebut juga sebgai jarak pribadi atau teritorial). Istilah </a:t>
            </a:r>
            <a:r>
              <a:rPr lang="id-ID" i="1" dirty="0"/>
              <a:t>proxemics</a:t>
            </a:r>
            <a:r>
              <a:rPr lang="id-ID" dirty="0"/>
              <a:t> (berasal dari kata “</a:t>
            </a:r>
            <a:r>
              <a:rPr lang="id-ID" i="1" dirty="0"/>
              <a:t>proximity” </a:t>
            </a:r>
            <a:r>
              <a:rPr lang="id-ID" dirty="0"/>
              <a:t>atau kedekatan) dimulai pada tahun 1960-an dan diperkenalkan oleh seorang antropologi Amerika, Edward T.Hall (dala Pease,1996) yang mempelajari kebutuhan manusia akan ruang. Hall (1969; dalam Arken, 1996) mengelompokkan jarak zona ke dalam empat kategori, yaitu:</a:t>
            </a:r>
          </a:p>
          <a:p>
            <a:pPr lvl="0" algn="just"/>
            <a:r>
              <a:rPr lang="id-ID" dirty="0"/>
              <a:t>Jarak intim (0 - 46 cm)</a:t>
            </a:r>
          </a:p>
          <a:p>
            <a:pPr lvl="0" algn="just"/>
            <a:r>
              <a:rPr lang="id-ID" dirty="0"/>
              <a:t>Jarak pribadi (46 cm - 1,2 m)</a:t>
            </a:r>
          </a:p>
          <a:p>
            <a:pPr lvl="0" algn="just"/>
            <a:r>
              <a:rPr lang="id-ID" dirty="0"/>
              <a:t>Jarak sosial (1,2 - 3,6 m)</a:t>
            </a:r>
          </a:p>
          <a:p>
            <a:pPr lvl="0" algn="just"/>
            <a:r>
              <a:rPr lang="id-ID" dirty="0"/>
              <a:t>Jarak publik (lebih dari 3,6 m)</a:t>
            </a:r>
          </a:p>
          <a:p>
            <a:pPr algn="just"/>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57298"/>
            <a:ext cx="7772400" cy="4998262"/>
          </a:xfrm>
        </p:spPr>
        <p:txBody>
          <a:bodyPr>
            <a:normAutofit fontScale="92500" lnSpcReduction="20000"/>
          </a:bodyPr>
          <a:lstStyle/>
          <a:p>
            <a:pPr lvl="0">
              <a:buNone/>
            </a:pPr>
            <a:r>
              <a:rPr lang="id-ID" i="1" dirty="0"/>
              <a:t>3. Paralinguistics</a:t>
            </a:r>
            <a:endParaRPr lang="id-ID" dirty="0"/>
          </a:p>
          <a:p>
            <a:pPr algn="just">
              <a:buNone/>
            </a:pPr>
            <a:r>
              <a:rPr lang="id-ID" i="1" dirty="0"/>
              <a:t>		Paralinguitics </a:t>
            </a:r>
            <a:r>
              <a:rPr lang="id-ID" dirty="0"/>
              <a:t>yaitu meliputi nada suara, kecepatan bicara, dan aspek-aspek nonverbal lain dari bicara. Ada lima kategori isyarat </a:t>
            </a:r>
            <a:r>
              <a:rPr lang="id-ID" i="1" dirty="0"/>
              <a:t>palinguistics</a:t>
            </a:r>
            <a:r>
              <a:rPr lang="id-ID" dirty="0"/>
              <a:t> dan emosi yang dikomunikasikan oleh setiap dimensi isyarat berikut (Scherer, dalam Arken 1996):</a:t>
            </a:r>
          </a:p>
          <a:p>
            <a:r>
              <a:rPr lang="id-ID" dirty="0"/>
              <a:t>Variasi amplitudo</a:t>
            </a:r>
          </a:p>
          <a:p>
            <a:r>
              <a:rPr lang="id-ID" dirty="0"/>
              <a:t>Variasi tinggi nada/</a:t>
            </a:r>
            <a:r>
              <a:rPr lang="id-ID" i="1" dirty="0"/>
              <a:t>pitch</a:t>
            </a:r>
          </a:p>
          <a:p>
            <a:r>
              <a:rPr lang="id-ID" i="1" dirty="0"/>
              <a:t>Pitch contour</a:t>
            </a:r>
            <a:endParaRPr lang="id-ID" dirty="0"/>
          </a:p>
          <a:p>
            <a:r>
              <a:rPr lang="id-ID" i="1" dirty="0"/>
              <a:t>Pitch level</a:t>
            </a:r>
            <a:endParaRPr lang="id-ID" dirty="0"/>
          </a:p>
          <a:p>
            <a:r>
              <a:rPr lang="id-ID" dirty="0"/>
              <a:t>Tempo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4290"/>
            <a:ext cx="7772400" cy="1212174"/>
          </a:xfrm>
        </p:spPr>
        <p:txBody>
          <a:bodyPr/>
          <a:lstStyle/>
          <a:p>
            <a:pPr algn="ctr"/>
            <a:r>
              <a:rPr lang="id-ID" dirty="0"/>
              <a:t>C. Mengamati Emosi Melalui Gerakan Tubuh</a:t>
            </a:r>
          </a:p>
        </p:txBody>
      </p:sp>
      <p:sp>
        <p:nvSpPr>
          <p:cNvPr id="3" name="Content Placeholder 2"/>
          <p:cNvSpPr>
            <a:spLocks noGrp="1"/>
          </p:cNvSpPr>
          <p:nvPr>
            <p:ph idx="1"/>
          </p:nvPr>
        </p:nvSpPr>
        <p:spPr>
          <a:xfrm>
            <a:off x="642910" y="1783560"/>
            <a:ext cx="8043890" cy="4572000"/>
          </a:xfrm>
        </p:spPr>
        <p:txBody>
          <a:bodyPr>
            <a:normAutofit fontScale="92500" lnSpcReduction="20000"/>
          </a:bodyPr>
          <a:lstStyle/>
          <a:p>
            <a:pPr marL="582930" indent="-514350">
              <a:buAutoNum type="arabicPeriod"/>
            </a:pPr>
            <a:r>
              <a:rPr lang="id-ID" dirty="0"/>
              <a:t>Wajah yang Memerah</a:t>
            </a:r>
          </a:p>
          <a:p>
            <a:pPr marL="582930" indent="-514350" algn="just">
              <a:buNone/>
            </a:pPr>
            <a:r>
              <a:rPr lang="id-ID" dirty="0"/>
              <a:t>	Darwin (1984) menyatakan bahwa wajah yang memerah merupakan akibt dari emosi malu, yang tidak hanya terjadi pada manusia namun juga terjadi pada hewan.</a:t>
            </a:r>
          </a:p>
          <a:p>
            <a:pPr marL="582930" indent="-514350" algn="just">
              <a:buNone/>
            </a:pPr>
            <a:endParaRPr lang="id-ID" dirty="0"/>
          </a:p>
          <a:p>
            <a:pPr marL="582930" indent="-514350" algn="just">
              <a:buNone/>
            </a:pPr>
            <a:r>
              <a:rPr lang="id-ID" dirty="0"/>
              <a:t>2. Ukuran Pupil</a:t>
            </a:r>
          </a:p>
          <a:p>
            <a:pPr marL="582930" indent="-514350" algn="just">
              <a:buNone/>
            </a:pPr>
            <a:r>
              <a:rPr lang="id-ID" dirty="0"/>
              <a:t>	Bull (1984) menyatakan bahwa Pupil yang membesar tidak hanya menunjukkan kebahagiaan, namun juga ketakutan atau kemarahan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2910" y="428604"/>
            <a:ext cx="8301038" cy="6429396"/>
          </a:xfrm>
        </p:spPr>
        <p:txBody>
          <a:bodyPr>
            <a:normAutofit fontScale="70000" lnSpcReduction="20000"/>
          </a:bodyPr>
          <a:lstStyle/>
          <a:p>
            <a:pPr>
              <a:buNone/>
            </a:pPr>
            <a:r>
              <a:rPr lang="id-ID" dirty="0"/>
              <a:t>3. Tatapan</a:t>
            </a:r>
          </a:p>
          <a:p>
            <a:pPr algn="just">
              <a:buNone/>
            </a:pPr>
            <a:r>
              <a:rPr lang="id-ID" dirty="0"/>
              <a:t>	orang dengan wajah sedih akan menundukkan tatapannya, sedangkan wajah marah akan menatap langsung. Bull (1984) menyatakan bahwa banyaknya tatapan disertai senyum akan dipersesikan sebagai lebih sosial dan aktif.</a:t>
            </a:r>
          </a:p>
          <a:p>
            <a:pPr algn="just">
              <a:buNone/>
            </a:pPr>
            <a:endParaRPr lang="id-ID" dirty="0"/>
          </a:p>
          <a:p>
            <a:pPr algn="just">
              <a:buNone/>
            </a:pPr>
            <a:r>
              <a:rPr lang="id-ID" dirty="0"/>
              <a:t>4. Postur dan Gerak Isyarat</a:t>
            </a:r>
          </a:p>
          <a:p>
            <a:pPr algn="just">
              <a:buNone/>
            </a:pPr>
            <a:r>
              <a:rPr lang="id-ID" dirty="0"/>
              <a:t>	Izard (1984) menyatakan bahwa posisi kepala tertentu dihubungkan dengan emosi yang berbeda. Posisi kepala yang tertuju pada objek akan menjadi fokus minat. perasaan muak ditunjukkan dengan mengangkat kepala keatas dan malu ditunjukkan dengan menjatuhkan atau memalingkan kepala.</a:t>
            </a:r>
          </a:p>
          <a:p>
            <a:pPr algn="just">
              <a:buNone/>
            </a:pPr>
            <a:endParaRPr lang="id-ID" dirty="0"/>
          </a:p>
          <a:p>
            <a:pPr algn="just">
              <a:buNone/>
            </a:pPr>
            <a:r>
              <a:rPr lang="id-ID" dirty="0"/>
              <a:t>5. Jarak Interpersonal</a:t>
            </a:r>
          </a:p>
          <a:p>
            <a:pPr algn="just">
              <a:buNone/>
            </a:pPr>
            <a:r>
              <a:rPr lang="id-ID" dirty="0"/>
              <a:t>	Fromme dan Schmidt (1972) dalam penelitian nya menyuruh mahasiswa untuk memainkan peran takut, marah, sedih, serta kondisi netral yang diliat dari jarak interpersonal. Ia menemukan jarak interpersonal lebih besar  untuk ketakutan daripada kondisi-kondisi lain, dan secara signifikan jarak interpersonal lebih besar untuk kesedihan daripada kemarahan, akan tetapi tidak ada perbedaan antara kemarahan dan kondisi netral.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14356"/>
            <a:ext cx="7772400" cy="5641204"/>
          </a:xfrm>
        </p:spPr>
        <p:txBody>
          <a:bodyPr>
            <a:normAutofit fontScale="77500" lnSpcReduction="20000"/>
          </a:bodyPr>
          <a:lstStyle/>
          <a:p>
            <a:pPr algn="ctr">
              <a:buNone/>
            </a:pPr>
            <a:r>
              <a:rPr lang="id-ID" dirty="0">
                <a:solidFill>
                  <a:schemeClr val="bg2">
                    <a:lumMod val="40000"/>
                    <a:lumOff val="60000"/>
                  </a:schemeClr>
                </a:solidFill>
              </a:rPr>
              <a:t>Pertanyaan :</a:t>
            </a:r>
          </a:p>
          <a:p>
            <a:pPr algn="ctr">
              <a:buNone/>
            </a:pPr>
            <a:endParaRPr lang="id-ID" dirty="0"/>
          </a:p>
          <a:p>
            <a:pPr algn="just">
              <a:buNone/>
            </a:pPr>
            <a:r>
              <a:rPr lang="id-ID" dirty="0"/>
              <a:t>1. Ketika seseorang emosi,gerakan tubuh mana saja kah yang dapat menggambarkan seseorang itu emosi?</a:t>
            </a:r>
          </a:p>
          <a:p>
            <a:pPr algn="just"/>
            <a:endParaRPr lang="id-ID" dirty="0"/>
          </a:p>
          <a:p>
            <a:pPr algn="just">
              <a:buNone/>
            </a:pPr>
            <a:r>
              <a:rPr lang="id-ID" dirty="0"/>
              <a:t>2. Jelaskan 4 kategori jarak zona yang dikemukakan hall dalam proxemics?</a:t>
            </a:r>
          </a:p>
          <a:p>
            <a:pPr algn="just"/>
            <a:endParaRPr lang="id-ID" dirty="0"/>
          </a:p>
          <a:p>
            <a:pPr algn="just">
              <a:buNone/>
            </a:pPr>
            <a:r>
              <a:rPr lang="id-ID" dirty="0"/>
              <a:t>3. Di dalam Paralingustics ada berapa kategori isyarat fan emosi yang dikomunikasikan oleh setiap dimensi? Jelaskan!</a:t>
            </a:r>
          </a:p>
          <a:p>
            <a:pPr algn="just"/>
            <a:endParaRPr lang="id-ID" dirty="0"/>
          </a:p>
          <a:p>
            <a:pPr algn="just">
              <a:buNone/>
            </a:pPr>
            <a:r>
              <a:rPr lang="id-ID" dirty="0"/>
              <a:t>4. Sebutkan  apa saja yang harus diperhatikan dalam mempelajari kinesik?</a:t>
            </a:r>
          </a:p>
          <a:p>
            <a:pPr algn="just"/>
            <a:endParaRPr lang="id-ID" dirty="0"/>
          </a:p>
          <a:p>
            <a:pPr algn="just">
              <a:buNone/>
            </a:pPr>
            <a:r>
              <a:rPr lang="id-ID" dirty="0"/>
              <a:t>5. Tuliskan gerakan tubuh yang sering menampilkan emosi seseorang!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Unduh 68+ Gambar Animasi Wanita Berhijab Lucu Paling Lucu - Gambar ..."/>
          <p:cNvPicPr>
            <a:picLocks noChangeAspect="1" noChangeArrowheads="1"/>
          </p:cNvPicPr>
          <p:nvPr/>
        </p:nvPicPr>
        <p:blipFill>
          <a:blip r:embed="rId2"/>
          <a:srcRect/>
          <a:stretch>
            <a:fillRect/>
          </a:stretch>
        </p:blipFill>
        <p:spPr bwMode="auto">
          <a:xfrm>
            <a:off x="4857751" y="3500437"/>
            <a:ext cx="3600000" cy="3360331"/>
          </a:xfrm>
          <a:prstGeom prst="rect">
            <a:avLst/>
          </a:prstGeom>
          <a:ln>
            <a:noFill/>
          </a:ln>
          <a:effectLst>
            <a:softEdge rad="112500"/>
          </a:effectLst>
        </p:spPr>
      </p:pic>
      <p:sp>
        <p:nvSpPr>
          <p:cNvPr id="2052" name="AutoShape 4" descr="Jual Custom Case Animasi Cewek - Putih - Jakarta Selatan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2054" name="AutoShape 6" descr="Jual Custom Case Animasi Cewek - Putih - Jakarta Selatan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2056" name="AutoShape 8" descr="Jual Custom Case Animasi Cewek - Putih - Jakarta Selatan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2058" name="AutoShape 10" descr="Jual Custom Case Animasi Cewek - Putih - Jakarta Selatan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2060" name="AutoShape 12" descr="Jual Custom Case Animasi Cewek - Putih - Jakarta Selatan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pic>
        <p:nvPicPr>
          <p:cNvPr id="2062" name="Picture 14" descr="Gambar Komik Kartun Wanita | Komicbox"/>
          <p:cNvPicPr>
            <a:picLocks noChangeAspect="1" noChangeArrowheads="1"/>
          </p:cNvPicPr>
          <p:nvPr/>
        </p:nvPicPr>
        <p:blipFill>
          <a:blip r:embed="rId3"/>
          <a:srcRect/>
          <a:stretch>
            <a:fillRect/>
          </a:stretch>
        </p:blipFill>
        <p:spPr bwMode="auto">
          <a:xfrm>
            <a:off x="214282" y="357166"/>
            <a:ext cx="3858112" cy="3240000"/>
          </a:xfrm>
          <a:prstGeom prst="rect">
            <a:avLst/>
          </a:prstGeom>
          <a:ln>
            <a:noFill/>
          </a:ln>
          <a:effectLst>
            <a:softEdge rad="112500"/>
          </a:effectLst>
        </p:spPr>
      </p:pic>
      <p:sp>
        <p:nvSpPr>
          <p:cNvPr id="11" name="Round Diagonal Corner Rectangle 10"/>
          <p:cNvSpPr/>
          <p:nvPr/>
        </p:nvSpPr>
        <p:spPr>
          <a:xfrm>
            <a:off x="5357818" y="1428736"/>
            <a:ext cx="2286016" cy="785818"/>
          </a:xfrm>
          <a:prstGeom prst="round2DiagRect">
            <a:avLst/>
          </a:prstGeom>
          <a:solidFill>
            <a:schemeClr val="bg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Thank You</a:t>
            </a:r>
          </a:p>
        </p:txBody>
      </p:sp>
      <p:sp>
        <p:nvSpPr>
          <p:cNvPr id="12" name="Round Diagonal Corner Rectangle 11"/>
          <p:cNvSpPr/>
          <p:nvPr/>
        </p:nvSpPr>
        <p:spPr>
          <a:xfrm>
            <a:off x="1643042" y="4857760"/>
            <a:ext cx="2286016" cy="785818"/>
          </a:xfrm>
          <a:prstGeom prst="round2DiagRect">
            <a:avLst/>
          </a:prstGeom>
          <a:solidFill>
            <a:schemeClr val="bg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Terimah Kasih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53</TotalTime>
  <Words>766</Words>
  <Application>Microsoft Office PowerPoint</Application>
  <PresentationFormat>On-screen Show (4:3)</PresentationFormat>
  <Paragraphs>57</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Algerian</vt:lpstr>
      <vt:lpstr>Arial Rounded MT Bold</vt:lpstr>
      <vt:lpstr>Consolas</vt:lpstr>
      <vt:lpstr>Corbel</vt:lpstr>
      <vt:lpstr>Times New Roman</vt:lpstr>
      <vt:lpstr>Wingdings</vt:lpstr>
      <vt:lpstr>Wingdings 2</vt:lpstr>
      <vt:lpstr>Wingdings 3</vt:lpstr>
      <vt:lpstr>Metro</vt:lpstr>
      <vt:lpstr> Kelompok 4 :  Rahayu lumban raja : 188600433 aish indah lestari : 188600112 peranita sembiring : 188600183 gita suci : 188600041 putri chyntia dewi : 188600485</vt:lpstr>
      <vt:lpstr>A. Peranan Perilaku Nonverbal</vt:lpstr>
      <vt:lpstr>B. Jenis-Jenis Perilaku Nonverbal</vt:lpstr>
      <vt:lpstr>PowerPoint Presentation</vt:lpstr>
      <vt:lpstr>PowerPoint Presentation</vt:lpstr>
      <vt:lpstr>C. Mengamati Emosi Melalui Gerakan Tubuh</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Kelompok 4 :  Rahayu lumban raja : 188600433 aish indah lestari : 188600112 peranita sembiring : 188600183 gita suci : 188600041 putri chyntia dewi : 188600485</dc:title>
  <dc:creator>DATA D</dc:creator>
  <cp:lastModifiedBy>Muhammad Dandy</cp:lastModifiedBy>
  <cp:revision>9</cp:revision>
  <dcterms:created xsi:type="dcterms:W3CDTF">2020-04-06T14:14:36Z</dcterms:created>
  <dcterms:modified xsi:type="dcterms:W3CDTF">2020-07-31T16:16:40Z</dcterms:modified>
</cp:coreProperties>
</file>