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969696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190-3AAA-4475-B331-3F6E2B020CA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052-E411-4E16-AB2E-DE2B1F200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190-3AAA-4475-B331-3F6E2B020CA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052-E411-4E16-AB2E-DE2B1F200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190-3AAA-4475-B331-3F6E2B020CA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052-E411-4E16-AB2E-DE2B1F200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190-3AAA-4475-B331-3F6E2B020CA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052-E411-4E16-AB2E-DE2B1F200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190-3AAA-4475-B331-3F6E2B020CA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052-E411-4E16-AB2E-DE2B1F200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190-3AAA-4475-B331-3F6E2B020CA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052-E411-4E16-AB2E-DE2B1F200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190-3AAA-4475-B331-3F6E2B020CA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052-E411-4E16-AB2E-DE2B1F200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190-3AAA-4475-B331-3F6E2B020CA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052-E411-4E16-AB2E-DE2B1F200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190-3AAA-4475-B331-3F6E2B020CA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052-E411-4E16-AB2E-DE2B1F200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190-3AAA-4475-B331-3F6E2B020CA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052-E411-4E16-AB2E-DE2B1F200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190-3AAA-4475-B331-3F6E2B020CA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E052-E411-4E16-AB2E-DE2B1F200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70190-3AAA-4475-B331-3F6E2B020CA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E052-E411-4E16-AB2E-DE2B1F200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381000"/>
            <a:ext cx="9144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DESCRIPTIVE RESEARCH STRATEGY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4724400"/>
            <a:ext cx="1600200" cy="533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KELOMPOK 2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4876800"/>
            <a:ext cx="2971800" cy="175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Diyah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Amelia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Saphira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	: 178600210</a:t>
            </a:r>
          </a:p>
          <a:p>
            <a:pPr lvl="0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Ade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Ramadanti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Tanjung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	: 178600229</a:t>
            </a:r>
          </a:p>
          <a:p>
            <a:pPr lvl="0"/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Nur Aiya Sophia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178600175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Khairun Nisa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178600114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Nazla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178600152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810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2. </a:t>
            </a:r>
            <a:r>
              <a:rPr lang="en-US" b="1" dirty="0" err="1"/>
              <a:t>Membangun</a:t>
            </a:r>
            <a:r>
              <a:rPr lang="en-US" b="1" dirty="0"/>
              <a:t> Survey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191000" y="693056"/>
            <a:ext cx="838200" cy="145143"/>
          </a:xfrm>
          <a:prstGeom prst="rightArrow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29200" y="304800"/>
            <a:ext cx="2590800" cy="990600"/>
          </a:xfrm>
          <a:prstGeom prst="ellipse">
            <a:avLst/>
          </a:prstGeom>
          <a:solidFill>
            <a:srgbClr val="B2B2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pertanyaan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905000"/>
            <a:ext cx="5867400" cy="838200"/>
          </a:xfrm>
          <a:prstGeom prst="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Pertanyaan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demografis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kelamin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ditempatkan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2819400"/>
            <a:ext cx="5867400" cy="838200"/>
          </a:xfrm>
          <a:prstGeom prst="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Pertanyaan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barang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sensitif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ketidaknyamanan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ditempatkan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tengah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3733800"/>
            <a:ext cx="5867400" cy="838200"/>
          </a:xfrm>
          <a:prstGeom prst="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Pertanyaan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topik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dikelompokkan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5600" y="4648200"/>
            <a:ext cx="5867400" cy="838200"/>
          </a:xfrm>
          <a:prstGeom prst="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membaca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format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halaman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relatif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sederhana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berantakan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5562600"/>
            <a:ext cx="5867400" cy="838200"/>
          </a:xfrm>
          <a:prstGeom prst="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gaya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pahami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2400" y="3505200"/>
            <a:ext cx="2057400" cy="12954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 yang </a:t>
            </a:r>
            <a:r>
              <a:rPr lang="en-US" dirty="0" err="1"/>
              <a:t>terorganisir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2" idx="2"/>
            <a:endCxn id="11" idx="0"/>
          </p:cNvCxnSpPr>
          <p:nvPr/>
        </p:nvCxnSpPr>
        <p:spPr>
          <a:xfrm rot="5400000">
            <a:off x="514350" y="1733550"/>
            <a:ext cx="2438400" cy="11049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6" idx="1"/>
          </p:cNvCxnSpPr>
          <p:nvPr/>
        </p:nvCxnSpPr>
        <p:spPr>
          <a:xfrm flipV="1">
            <a:off x="2209800" y="2324100"/>
            <a:ext cx="685800" cy="1828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7" idx="1"/>
          </p:cNvCxnSpPr>
          <p:nvPr/>
        </p:nvCxnSpPr>
        <p:spPr>
          <a:xfrm flipV="1">
            <a:off x="2209800" y="3238500"/>
            <a:ext cx="685800" cy="9144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  <a:endCxn id="8" idx="1"/>
          </p:cNvCxnSpPr>
          <p:nvPr/>
        </p:nvCxnSpPr>
        <p:spPr>
          <a:xfrm>
            <a:off x="2209800" y="4152900"/>
            <a:ext cx="685800" cy="15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9" idx="1"/>
          </p:cNvCxnSpPr>
          <p:nvPr/>
        </p:nvCxnSpPr>
        <p:spPr>
          <a:xfrm>
            <a:off x="2209800" y="4152900"/>
            <a:ext cx="685800" cy="9144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10" idx="1"/>
          </p:cNvCxnSpPr>
          <p:nvPr/>
        </p:nvCxnSpPr>
        <p:spPr>
          <a:xfrm>
            <a:off x="2209800" y="4152900"/>
            <a:ext cx="685800" cy="1828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0668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3. </a:t>
            </a:r>
            <a:r>
              <a:rPr lang="en-US" b="1" dirty="0" err="1"/>
              <a:t>Memilih</a:t>
            </a:r>
            <a:r>
              <a:rPr lang="en-US" b="1" dirty="0"/>
              <a:t> </a:t>
            </a:r>
            <a:r>
              <a:rPr lang="en-US" b="1" dirty="0" err="1"/>
              <a:t>Individu</a:t>
            </a:r>
            <a:r>
              <a:rPr lang="en-US" b="1" dirty="0"/>
              <a:t> yang </a:t>
            </a:r>
            <a:r>
              <a:rPr lang="en-US" b="1" dirty="0" err="1"/>
              <a:t>relevan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Perwakilan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981200" y="2743200"/>
            <a:ext cx="5410200" cy="3352800"/>
          </a:xfrm>
          <a:prstGeom prst="ellipse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relevan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pertanyaan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ajukan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sampel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terlalu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dibatasi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dijelaskan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upaya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individu-individu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akurat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mewakili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4. </a:t>
            </a:r>
            <a:r>
              <a:rPr lang="en-US" b="1" dirty="0" err="1"/>
              <a:t>Pemberian</a:t>
            </a:r>
            <a:r>
              <a:rPr lang="en-US" b="1" dirty="0"/>
              <a:t> Survey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33400" y="2362200"/>
            <a:ext cx="2743200" cy="6096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Mail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4648200"/>
            <a:ext cx="2743200" cy="6096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Telepon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1752600"/>
            <a:ext cx="4876800" cy="1752600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mengurangi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bias,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meminta partisipan memasukan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Penekanan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pentingnya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Contact person (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alamat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nomor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telepon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tangan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menyertakan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reward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mengirim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survey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pulpen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38600" y="4114800"/>
            <a:ext cx="4876800" cy="1981200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peluang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keberhasilan saat  menggunakan survey telpon :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Gunakan pertanyaan yang tidak terlalu panjang, dan respon jawaban yang relatif kecil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Membaca survey dengan suara yang tidak terlalu kecil dan dengan nada suara yang pas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Agar tidak mengalami bias kita harus membaca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nada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konsisten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netral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pernah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pertanyaan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survey,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Mulailah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276600" y="2514600"/>
            <a:ext cx="762000" cy="304800"/>
          </a:xfrm>
          <a:prstGeom prst="rightArrow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76600" y="4800600"/>
            <a:ext cx="762000" cy="304800"/>
          </a:xfrm>
          <a:prstGeom prst="rightArrow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962400" y="616856"/>
            <a:ext cx="838200" cy="145143"/>
          </a:xfrm>
          <a:prstGeom prst="rightArrow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0600" y="228600"/>
            <a:ext cx="2590800" cy="990600"/>
          </a:xfrm>
          <a:prstGeom prst="ellipse">
            <a:avLst/>
          </a:prstGeom>
          <a:solidFill>
            <a:srgbClr val="B2B2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survey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52400" y="228600"/>
            <a:ext cx="2209800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Lanjutan</a:t>
            </a:r>
            <a:r>
              <a:rPr lang="en-US" dirty="0"/>
              <a:t>…….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1828800"/>
            <a:ext cx="2743200" cy="5334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id-ID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1447800"/>
            <a:ext cx="4876800" cy="1371600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menyediakan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efisien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ekonomis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ektif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responden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potensial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48000" y="1981200"/>
            <a:ext cx="762000" cy="304800"/>
          </a:xfrm>
          <a:prstGeom prst="rightArrow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038600"/>
            <a:ext cx="2743200" cy="5334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Wawancara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3505200"/>
            <a:ext cx="4876800" cy="1600200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Mengumpulkan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sekelompok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atau person survey.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 survey ini bisa terjadi secara pribadi dan tunggal.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wawancara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satu-satu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48000" y="4191000"/>
            <a:ext cx="762000" cy="304800"/>
          </a:xfrm>
          <a:prstGeom prst="rightArrow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810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5. </a:t>
            </a:r>
            <a:r>
              <a:rPr lang="en-US" b="1" dirty="0" err="1"/>
              <a:t>Kekuatan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Kelemahan</a:t>
            </a:r>
            <a:r>
              <a:rPr lang="en-US" b="1" dirty="0"/>
              <a:t> Dari </a:t>
            </a:r>
            <a:r>
              <a:rPr lang="en-US" b="1" dirty="0" err="1"/>
              <a:t>Penelitian</a:t>
            </a:r>
            <a:r>
              <a:rPr lang="en-US" b="1" dirty="0"/>
              <a:t> Survey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1714" t="25905" r="21714" b="13143"/>
          <a:stretch>
            <a:fillRect/>
          </a:stretch>
        </p:blipFill>
        <p:spPr bwMode="auto">
          <a:xfrm>
            <a:off x="1295400" y="1447800"/>
            <a:ext cx="6248400" cy="50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37338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/>
              <a:t>DESAIN PENELITIAN </a:t>
            </a:r>
            <a:r>
              <a:rPr lang="en-US" b="1" dirty="0"/>
              <a:t>STUDI KASUS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114800" y="762000"/>
            <a:ext cx="10668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81600" y="152400"/>
            <a:ext cx="3429000" cy="152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Desain</a:t>
            </a:r>
            <a:r>
              <a:rPr lang="en-US" sz="1400" dirty="0"/>
              <a:t> </a:t>
            </a:r>
            <a:r>
              <a:rPr lang="en-US" sz="1400" dirty="0" err="1"/>
              <a:t>studi</a:t>
            </a:r>
            <a:r>
              <a:rPr lang="en-US" sz="1400" dirty="0"/>
              <a:t> </a:t>
            </a:r>
            <a:r>
              <a:rPr lang="en-US" sz="1400" dirty="0" err="1"/>
              <a:t>kasus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studi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individual - </a:t>
            </a:r>
            <a:r>
              <a:rPr lang="en-US" sz="1400" dirty="0" err="1"/>
              <a:t>tunggal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</a:t>
            </a:r>
            <a:r>
              <a:rPr lang="en-US" sz="1400" dirty="0" err="1"/>
              <a:t>deskripsi</a:t>
            </a:r>
            <a:r>
              <a:rPr lang="en-US" sz="1400" dirty="0"/>
              <a:t> </a:t>
            </a:r>
            <a:r>
              <a:rPr lang="en-US" sz="1400" dirty="0" err="1"/>
              <a:t>individu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20574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1. </a:t>
            </a:r>
            <a:r>
              <a:rPr lang="en-US" b="1" dirty="0" err="1"/>
              <a:t>Aplikasi</a:t>
            </a:r>
            <a:r>
              <a:rPr lang="en-US" b="1" dirty="0"/>
              <a:t> </a:t>
            </a: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30480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2. </a:t>
            </a:r>
            <a:r>
              <a:rPr lang="en-US" b="1" dirty="0" err="1"/>
              <a:t>Fenomena</a:t>
            </a:r>
            <a:r>
              <a:rPr lang="en-US" b="1" dirty="0"/>
              <a:t> </a:t>
            </a:r>
            <a:r>
              <a:rPr lang="en-US" b="1" dirty="0" err="1"/>
              <a:t>Langka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 </a:t>
            </a:r>
            <a:r>
              <a:rPr lang="en-US" b="1" dirty="0" err="1"/>
              <a:t>Klinis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Biasa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40386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3.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Tandingan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66800" y="51054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4. </a:t>
            </a:r>
            <a:r>
              <a:rPr lang="en-US" b="1" dirty="0" err="1"/>
              <a:t>Kekuatan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Kelemahan</a:t>
            </a:r>
            <a:r>
              <a:rPr lang="en-US" b="1" dirty="0"/>
              <a:t> </a:t>
            </a: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endParaRPr lang="en-US" dirty="0"/>
          </a:p>
        </p:txBody>
      </p:sp>
      <p:cxnSp>
        <p:nvCxnSpPr>
          <p:cNvPr id="10" name="Elbow Connector 9"/>
          <p:cNvCxnSpPr>
            <a:stCxn id="2" idx="1"/>
            <a:endCxn id="5" idx="1"/>
          </p:cNvCxnSpPr>
          <p:nvPr/>
        </p:nvCxnSpPr>
        <p:spPr>
          <a:xfrm rot="10800000" flipH="1" flipV="1">
            <a:off x="381000" y="914400"/>
            <a:ext cx="685800" cy="1485900"/>
          </a:xfrm>
          <a:prstGeom prst="bentConnector3">
            <a:avLst>
              <a:gd name="adj1" fmla="val -3333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" idx="1"/>
            <a:endCxn id="6" idx="1"/>
          </p:cNvCxnSpPr>
          <p:nvPr/>
        </p:nvCxnSpPr>
        <p:spPr>
          <a:xfrm rot="10800000" flipH="1" flipV="1">
            <a:off x="381000" y="914400"/>
            <a:ext cx="685800" cy="2476500"/>
          </a:xfrm>
          <a:prstGeom prst="bentConnector3">
            <a:avLst>
              <a:gd name="adj1" fmla="val -3333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2" idx="1"/>
            <a:endCxn id="7" idx="1"/>
          </p:cNvCxnSpPr>
          <p:nvPr/>
        </p:nvCxnSpPr>
        <p:spPr>
          <a:xfrm rot="10800000" flipH="1" flipV="1">
            <a:off x="381000" y="914400"/>
            <a:ext cx="685800" cy="3467100"/>
          </a:xfrm>
          <a:prstGeom prst="bentConnector3">
            <a:avLst>
              <a:gd name="adj1" fmla="val -3333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2" idx="1"/>
            <a:endCxn id="8" idx="1"/>
          </p:cNvCxnSpPr>
          <p:nvPr/>
        </p:nvCxnSpPr>
        <p:spPr>
          <a:xfrm rot="10800000" flipH="1" flipV="1">
            <a:off x="381000" y="914400"/>
            <a:ext cx="685800" cy="4533900"/>
          </a:xfrm>
          <a:prstGeom prst="bentConnector3">
            <a:avLst>
              <a:gd name="adj1" fmla="val -3333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457200"/>
            <a:ext cx="33528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1. </a:t>
            </a:r>
            <a:r>
              <a:rPr lang="en-US" b="1" dirty="0" err="1"/>
              <a:t>Aplikasi</a:t>
            </a:r>
            <a:r>
              <a:rPr lang="en-US" b="1" dirty="0"/>
              <a:t> </a:t>
            </a: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733800" y="1524000"/>
            <a:ext cx="4876800" cy="838200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Desain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psikologi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klinis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32766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2. </a:t>
            </a:r>
            <a:r>
              <a:rPr lang="en-US" b="1" dirty="0" err="1"/>
              <a:t>Fenomena</a:t>
            </a:r>
            <a:r>
              <a:rPr lang="en-US" b="1" dirty="0"/>
              <a:t> </a:t>
            </a:r>
            <a:r>
              <a:rPr lang="en-US" b="1" dirty="0" err="1"/>
              <a:t>Langka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 </a:t>
            </a:r>
            <a:r>
              <a:rPr lang="en-US" b="1" dirty="0" err="1"/>
              <a:t>Klinis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Biasa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733800" y="4419600"/>
            <a:ext cx="4876800" cy="1752600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Desain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fenomena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langka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biasa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kepribadian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gangguang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dissosiatif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kepribadian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5334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3.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Tandingan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657600" y="1447800"/>
            <a:ext cx="5181600" cy="914400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desain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deskripsi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terperinci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pengecualian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7432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4. </a:t>
            </a:r>
            <a:r>
              <a:rPr lang="en-US" b="1" dirty="0" err="1"/>
              <a:t>Kekuatan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Kelemahan</a:t>
            </a:r>
            <a:r>
              <a:rPr lang="en-US" b="1" dirty="0"/>
              <a:t> </a:t>
            </a: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5429" t="32762" r="14857" b="27619"/>
          <a:stretch>
            <a:fillRect/>
          </a:stretch>
        </p:blipFill>
        <p:spPr bwMode="auto">
          <a:xfrm>
            <a:off x="1524000" y="3810000"/>
            <a:ext cx="661474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"/>
            <a:ext cx="53751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5000" r="-1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381000"/>
            <a:ext cx="9144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STRATEGI PENELITIAN DESKRIPTIF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590800"/>
            <a:ext cx="37338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/>
              <a:t>DESAIN PENELITIAN OBSERVASI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10200" y="2590800"/>
            <a:ext cx="37338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/>
              <a:t>DESAIN PENELITIAN </a:t>
            </a:r>
            <a:r>
              <a:rPr lang="en-US" b="1" dirty="0"/>
              <a:t>STUDI KASUS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0" y="3962400"/>
            <a:ext cx="37338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/>
              <a:t>DESAIN PENELITIAN </a:t>
            </a:r>
            <a:r>
              <a:rPr lang="en-US" b="1" dirty="0"/>
              <a:t>SURVEI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2"/>
            <a:endCxn id="7" idx="0"/>
          </p:cNvCxnSpPr>
          <p:nvPr/>
        </p:nvCxnSpPr>
        <p:spPr>
          <a:xfrm rot="5400000">
            <a:off x="2533650" y="552450"/>
            <a:ext cx="1371600" cy="27051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8" idx="0"/>
          </p:cNvCxnSpPr>
          <p:nvPr/>
        </p:nvCxnSpPr>
        <p:spPr>
          <a:xfrm rot="16200000" flipH="1">
            <a:off x="5238750" y="552450"/>
            <a:ext cx="1371600" cy="27051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  <a:endCxn id="9" idx="0"/>
          </p:cNvCxnSpPr>
          <p:nvPr/>
        </p:nvCxnSpPr>
        <p:spPr>
          <a:xfrm rot="16200000" flipH="1">
            <a:off x="3219450" y="2571750"/>
            <a:ext cx="2743200" cy="381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37338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/>
              <a:t>DESAIN PENELITIAN OBSERVASI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962400" y="762000"/>
            <a:ext cx="12192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81600" y="304800"/>
            <a:ext cx="35052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desain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observasional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peneliti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mengamati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sistematis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mencatat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menggambarkan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tersebut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20574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1. </a:t>
            </a:r>
            <a:r>
              <a:rPr lang="en-US" b="1" dirty="0" err="1"/>
              <a:t>Pengamatan</a:t>
            </a:r>
            <a:r>
              <a:rPr lang="en-US" b="1" dirty="0"/>
              <a:t> </a:t>
            </a:r>
            <a:r>
              <a:rPr lang="en-US" b="1" dirty="0" err="1"/>
              <a:t>Perilaku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30480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2. </a:t>
            </a: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Konten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Arsip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40386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3. </a:t>
            </a: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Pengamatan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Contoh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66800" y="51054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4. </a:t>
            </a:r>
            <a:r>
              <a:rPr lang="en-US" b="1" dirty="0" err="1"/>
              <a:t>Kekuatan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Kelemahan</a:t>
            </a:r>
            <a:r>
              <a:rPr lang="en-US" b="1" dirty="0"/>
              <a:t> </a:t>
            </a: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Observasional</a:t>
            </a:r>
            <a:endParaRPr lang="en-US" dirty="0"/>
          </a:p>
        </p:txBody>
      </p:sp>
      <p:cxnSp>
        <p:nvCxnSpPr>
          <p:cNvPr id="12" name="Elbow Connector 11"/>
          <p:cNvCxnSpPr>
            <a:stCxn id="2" idx="1"/>
            <a:endCxn id="5" idx="1"/>
          </p:cNvCxnSpPr>
          <p:nvPr/>
        </p:nvCxnSpPr>
        <p:spPr>
          <a:xfrm rot="10800000" flipH="1" flipV="1">
            <a:off x="228600" y="914400"/>
            <a:ext cx="838200" cy="1485900"/>
          </a:xfrm>
          <a:prstGeom prst="bentConnector3">
            <a:avLst>
              <a:gd name="adj1" fmla="val -15622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" idx="1"/>
            <a:endCxn id="6" idx="1"/>
          </p:cNvCxnSpPr>
          <p:nvPr/>
        </p:nvCxnSpPr>
        <p:spPr>
          <a:xfrm rot="10800000" flipH="1" flipV="1">
            <a:off x="228600" y="914400"/>
            <a:ext cx="838200" cy="2476500"/>
          </a:xfrm>
          <a:prstGeom prst="bentConnector3">
            <a:avLst>
              <a:gd name="adj1" fmla="val -15622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2" idx="1"/>
            <a:endCxn id="7" idx="1"/>
          </p:cNvCxnSpPr>
          <p:nvPr/>
        </p:nvCxnSpPr>
        <p:spPr>
          <a:xfrm rot="10800000" flipH="1" flipV="1">
            <a:off x="228600" y="914400"/>
            <a:ext cx="838200" cy="3467100"/>
          </a:xfrm>
          <a:prstGeom prst="bentConnector3">
            <a:avLst>
              <a:gd name="adj1" fmla="val -15622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2" idx="1"/>
            <a:endCxn id="8" idx="1"/>
          </p:cNvCxnSpPr>
          <p:nvPr/>
        </p:nvCxnSpPr>
        <p:spPr>
          <a:xfrm rot="10800000" flipH="1" flipV="1">
            <a:off x="228600" y="914400"/>
            <a:ext cx="838200" cy="4533900"/>
          </a:xfrm>
          <a:prstGeom prst="bentConnector3">
            <a:avLst>
              <a:gd name="adj1" fmla="val -16682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04800"/>
            <a:ext cx="3810000" cy="1066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1. </a:t>
            </a:r>
            <a:r>
              <a:rPr lang="en-US" b="1" dirty="0" err="1"/>
              <a:t>Pengamatan</a:t>
            </a:r>
            <a:r>
              <a:rPr lang="en-US" b="1" dirty="0"/>
              <a:t> </a:t>
            </a:r>
            <a:r>
              <a:rPr lang="en-US" b="1" dirty="0" err="1"/>
              <a:t>Perilaku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962400" y="838200"/>
            <a:ext cx="838200" cy="152400"/>
          </a:xfrm>
          <a:prstGeom prst="rightArrow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00600" y="152400"/>
            <a:ext cx="3733800" cy="1600200"/>
          </a:xfrm>
          <a:prstGeom prst="ellipse">
            <a:avLst/>
          </a:prstGeom>
          <a:solidFill>
            <a:srgbClr val="B2B2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pencatatan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sistematis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situasi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alami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2971800"/>
            <a:ext cx="3200400" cy="6858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Pengamatan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Kuantifikasi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5257800"/>
            <a:ext cx="3200400" cy="6858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Pengamatan</a:t>
            </a:r>
            <a:r>
              <a:rPr lang="en-US" b="1" dirty="0">
                <a:solidFill>
                  <a:schemeClr val="tx1"/>
                </a:solidFill>
              </a:rPr>
              <a:t> Sampling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Elbow Connector 9"/>
          <p:cNvCxnSpPr>
            <a:stCxn id="2" idx="1"/>
            <a:endCxn id="6" idx="1"/>
          </p:cNvCxnSpPr>
          <p:nvPr/>
        </p:nvCxnSpPr>
        <p:spPr>
          <a:xfrm rot="10800000" flipH="1" flipV="1">
            <a:off x="152400" y="838200"/>
            <a:ext cx="381000" cy="2476500"/>
          </a:xfrm>
          <a:prstGeom prst="bentConnector3">
            <a:avLst>
              <a:gd name="adj1" fmla="val -22719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2" idx="1"/>
            <a:endCxn id="7" idx="1"/>
          </p:cNvCxnSpPr>
          <p:nvPr/>
        </p:nvCxnSpPr>
        <p:spPr>
          <a:xfrm rot="10800000" flipH="1" flipV="1">
            <a:off x="152400" y="838200"/>
            <a:ext cx="304800" cy="4762500"/>
          </a:xfrm>
          <a:prstGeom prst="bentConnector3">
            <a:avLst>
              <a:gd name="adj1" fmla="val -31311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3733800" y="3200400"/>
            <a:ext cx="762000" cy="304800"/>
          </a:xfrm>
          <a:prstGeom prst="rightArrow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teknik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00600" y="2133600"/>
            <a:ext cx="4114800" cy="748145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frekuensi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penghitungan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instance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spesifik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pengamatan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00600" y="2971800"/>
            <a:ext cx="4114800" cy="831273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merekam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berapa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dihabiskan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terlibat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pengamatan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00600" y="3886201"/>
            <a:ext cx="4114800" cy="914400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interval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membagi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serangkaian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interval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merekam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interval</a:t>
            </a:r>
          </a:p>
        </p:txBody>
      </p:sp>
      <p:cxnSp>
        <p:nvCxnSpPr>
          <p:cNvPr id="20" name="Straight Arrow Connector 19"/>
          <p:cNvCxnSpPr>
            <a:stCxn id="15" idx="3"/>
            <a:endCxn id="16" idx="1"/>
          </p:cNvCxnSpPr>
          <p:nvPr/>
        </p:nvCxnSpPr>
        <p:spPr>
          <a:xfrm flipV="1">
            <a:off x="4495800" y="2507673"/>
            <a:ext cx="304800" cy="84512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>
            <a:off x="4495800" y="3352800"/>
            <a:ext cx="304800" cy="3463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  <a:endCxn id="18" idx="1"/>
          </p:cNvCxnSpPr>
          <p:nvPr/>
        </p:nvCxnSpPr>
        <p:spPr>
          <a:xfrm>
            <a:off x="4495800" y="3352800"/>
            <a:ext cx="304800" cy="99060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800600" y="5181600"/>
            <a:ext cx="4114800" cy="595745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Merekam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situasi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putar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pengamatan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00600" y="5867400"/>
            <a:ext cx="4114800" cy="595745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sampel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657600" y="5486400"/>
            <a:ext cx="762000" cy="304800"/>
          </a:xfrm>
          <a:prstGeom prst="rightArrow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teknik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stCxn id="27" idx="3"/>
            <a:endCxn id="25" idx="1"/>
          </p:cNvCxnSpPr>
          <p:nvPr/>
        </p:nvCxnSpPr>
        <p:spPr>
          <a:xfrm flipV="1">
            <a:off x="4419600" y="5479473"/>
            <a:ext cx="381000" cy="15932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3"/>
            <a:endCxn id="26" idx="1"/>
          </p:cNvCxnSpPr>
          <p:nvPr/>
        </p:nvCxnSpPr>
        <p:spPr>
          <a:xfrm>
            <a:off x="4419600" y="5638800"/>
            <a:ext cx="381000" cy="52647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6096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2. </a:t>
            </a: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Konten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Arsip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191000" y="838200"/>
            <a:ext cx="838200" cy="152400"/>
          </a:xfrm>
          <a:prstGeom prst="rightArrow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29200" y="152400"/>
            <a:ext cx="3733800" cy="1600200"/>
          </a:xfrm>
          <a:prstGeom prst="ellipse">
            <a:avLst/>
          </a:prstGeom>
          <a:solidFill>
            <a:srgbClr val="B2B2B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pengukuran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objektif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diandalkan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konten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arsip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mengikuti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observasi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0" y="2286000"/>
            <a:ext cx="5029200" cy="6858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Menetapkan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kategori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3505200"/>
            <a:ext cx="5029200" cy="10668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frekuensi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durasi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interval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skor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numerik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kategori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lbow Connector 6"/>
          <p:cNvCxnSpPr>
            <a:stCxn id="2" idx="1"/>
            <a:endCxn id="5" idx="1"/>
          </p:cNvCxnSpPr>
          <p:nvPr/>
        </p:nvCxnSpPr>
        <p:spPr>
          <a:xfrm rot="10800000" flipH="1" flipV="1">
            <a:off x="381000" y="952500"/>
            <a:ext cx="381000" cy="1676400"/>
          </a:xfrm>
          <a:prstGeom prst="bentConnector3">
            <a:avLst>
              <a:gd name="adj1" fmla="val -6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62000" y="5105400"/>
            <a:ext cx="5029200" cy="6858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pengamat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lbow Connector 13"/>
          <p:cNvCxnSpPr>
            <a:stCxn id="2" idx="1"/>
            <a:endCxn id="6" idx="1"/>
          </p:cNvCxnSpPr>
          <p:nvPr/>
        </p:nvCxnSpPr>
        <p:spPr>
          <a:xfrm rot="10800000" flipH="1" flipV="1">
            <a:off x="381000" y="952500"/>
            <a:ext cx="381000" cy="3086100"/>
          </a:xfrm>
          <a:prstGeom prst="bentConnector3">
            <a:avLst>
              <a:gd name="adj1" fmla="val -6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2" idx="1"/>
            <a:endCxn id="10" idx="1"/>
          </p:cNvCxnSpPr>
          <p:nvPr/>
        </p:nvCxnSpPr>
        <p:spPr>
          <a:xfrm rot="10800000" flipH="1" flipV="1">
            <a:off x="381000" y="952500"/>
            <a:ext cx="381000" cy="4495800"/>
          </a:xfrm>
          <a:prstGeom prst="bentConnector3">
            <a:avLst>
              <a:gd name="adj1" fmla="val -6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6096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3. </a:t>
            </a: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Pengamatan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Contoh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2133600"/>
            <a:ext cx="2743200" cy="6096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schemeClr val="tx1"/>
                </a:solidFill>
              </a:rPr>
              <a:t>Pengamatan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Naturalistik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3886200"/>
            <a:ext cx="2743200" cy="6096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schemeClr val="tx1"/>
                </a:solidFill>
              </a:rPr>
              <a:t>Pengamatan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Partisipan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Elbow Connector 5"/>
          <p:cNvCxnSpPr>
            <a:stCxn id="2" idx="1"/>
            <a:endCxn id="4" idx="1"/>
          </p:cNvCxnSpPr>
          <p:nvPr/>
        </p:nvCxnSpPr>
        <p:spPr>
          <a:xfrm rot="10800000" flipH="1" flipV="1">
            <a:off x="381000" y="952500"/>
            <a:ext cx="381000" cy="1485900"/>
          </a:xfrm>
          <a:prstGeom prst="bentConnector3">
            <a:avLst>
              <a:gd name="adj1" fmla="val -6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62000" y="5562600"/>
            <a:ext cx="2743200" cy="5334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Observasi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Buatan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lbow Connector 7"/>
          <p:cNvCxnSpPr>
            <a:stCxn id="2" idx="1"/>
            <a:endCxn id="5" idx="1"/>
          </p:cNvCxnSpPr>
          <p:nvPr/>
        </p:nvCxnSpPr>
        <p:spPr>
          <a:xfrm rot="10800000" flipH="1" flipV="1">
            <a:off x="381000" y="952500"/>
            <a:ext cx="381000" cy="3238500"/>
          </a:xfrm>
          <a:prstGeom prst="bentConnector3">
            <a:avLst>
              <a:gd name="adj1" fmla="val -6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" idx="1"/>
            <a:endCxn id="7" idx="1"/>
          </p:cNvCxnSpPr>
          <p:nvPr/>
        </p:nvCxnSpPr>
        <p:spPr>
          <a:xfrm rot="10800000" flipH="1" flipV="1">
            <a:off x="381000" y="952500"/>
            <a:ext cx="381000" cy="4876800"/>
          </a:xfrm>
          <a:prstGeom prst="bentConnector3">
            <a:avLst>
              <a:gd name="adj1" fmla="val -6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800600" y="1676400"/>
            <a:ext cx="4114800" cy="1600200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Jane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Goodall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(1971, 1986).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Goodall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simpanse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Gombe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Tanzania,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1960-an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mengamati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simpanse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menanggalkan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ranting,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memasukkan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ranting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bukit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rayap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ranting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menjilati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rayap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menempel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00600" y="3505200"/>
            <a:ext cx="4114800" cy="1524000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Rosenhan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(1973)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menyelidiki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pengalaman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sakit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jiwa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Delapan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dirawat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sakit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tampaknya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sakit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menyadari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800600" y="5257800"/>
            <a:ext cx="4114800" cy="1219200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Jean Piaget (1896–1980)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diberi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dipecahkan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silinder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air),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mengamati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mencatat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505200" y="2286000"/>
            <a:ext cx="1295400" cy="304800"/>
          </a:xfrm>
          <a:prstGeom prst="rightArrow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505200" y="4038600"/>
            <a:ext cx="1295400" cy="304800"/>
          </a:xfrm>
          <a:prstGeom prst="rightArrow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505200" y="5715000"/>
            <a:ext cx="1295400" cy="304800"/>
          </a:xfrm>
          <a:prstGeom prst="rightArrow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048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4. </a:t>
            </a:r>
            <a:r>
              <a:rPr lang="en-US" b="1" dirty="0" err="1"/>
              <a:t>Kekuatan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Kelemahan</a:t>
            </a:r>
            <a:r>
              <a:rPr lang="en-US" b="1" dirty="0"/>
              <a:t> </a:t>
            </a: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Observasional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1143" t="35810" r="20571" b="26857"/>
          <a:stretch>
            <a:fillRect/>
          </a:stretch>
        </p:blipFill>
        <p:spPr bwMode="auto">
          <a:xfrm>
            <a:off x="762000" y="19050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37338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/>
              <a:t>DESAIN PENELITIAN </a:t>
            </a:r>
            <a:r>
              <a:rPr lang="en-US" b="1" dirty="0"/>
              <a:t>SURVEI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962400" y="762000"/>
            <a:ext cx="12192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152400"/>
            <a:ext cx="3733800" cy="1905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desain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gambaran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akurat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diteliti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Gagasan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sederhana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balik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survei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mengamati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0600" y="18288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1. </a:t>
            </a: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Pertanyaan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28194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2. </a:t>
            </a:r>
            <a:r>
              <a:rPr lang="en-US" b="1" dirty="0" err="1"/>
              <a:t>Membangun</a:t>
            </a:r>
            <a:r>
              <a:rPr lang="en-US" b="1" dirty="0"/>
              <a:t> Survey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38100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3. </a:t>
            </a:r>
            <a:r>
              <a:rPr lang="en-US" b="1" dirty="0" err="1"/>
              <a:t>Memilih</a:t>
            </a:r>
            <a:r>
              <a:rPr lang="en-US" b="1" dirty="0"/>
              <a:t> </a:t>
            </a:r>
            <a:r>
              <a:rPr lang="en-US" b="1" dirty="0" err="1"/>
              <a:t>Individu</a:t>
            </a:r>
            <a:r>
              <a:rPr lang="en-US" b="1" dirty="0"/>
              <a:t> yang </a:t>
            </a:r>
            <a:r>
              <a:rPr lang="en-US" b="1" dirty="0" err="1"/>
              <a:t>relevan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Perwakilan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90600" y="48006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4. </a:t>
            </a:r>
            <a:r>
              <a:rPr lang="en-US" b="1" dirty="0" err="1"/>
              <a:t>Pemberian</a:t>
            </a:r>
            <a:r>
              <a:rPr lang="en-US" b="1" dirty="0"/>
              <a:t> Survey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90600" y="57912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/>
              <a:t>5.  </a:t>
            </a:r>
            <a:r>
              <a:rPr lang="en-US" b="1" dirty="0" err="1"/>
              <a:t>Kekuatan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Kelemahan</a:t>
            </a:r>
            <a:r>
              <a:rPr lang="en-US" b="1" dirty="0"/>
              <a:t> Dari </a:t>
            </a:r>
            <a:r>
              <a:rPr lang="en-US" b="1" dirty="0" err="1"/>
              <a:t>Penelitian</a:t>
            </a:r>
            <a:r>
              <a:rPr lang="en-US" b="1" dirty="0"/>
              <a:t> Survey</a:t>
            </a:r>
            <a:endParaRPr lang="en-US" dirty="0"/>
          </a:p>
        </p:txBody>
      </p:sp>
      <p:cxnSp>
        <p:nvCxnSpPr>
          <p:cNvPr id="25" name="Elbow Connector 24"/>
          <p:cNvCxnSpPr>
            <a:stCxn id="2" idx="1"/>
            <a:endCxn id="6" idx="1"/>
          </p:cNvCxnSpPr>
          <p:nvPr/>
        </p:nvCxnSpPr>
        <p:spPr>
          <a:xfrm rot="10800000" flipH="1" flipV="1">
            <a:off x="228600" y="914400"/>
            <a:ext cx="762000" cy="1257300"/>
          </a:xfrm>
          <a:prstGeom prst="bentConnector3">
            <a:avLst>
              <a:gd name="adj1" fmla="val -17185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" idx="1"/>
            <a:endCxn id="7" idx="1"/>
          </p:cNvCxnSpPr>
          <p:nvPr/>
        </p:nvCxnSpPr>
        <p:spPr>
          <a:xfrm rot="10800000" flipH="1" flipV="1">
            <a:off x="228600" y="914400"/>
            <a:ext cx="762000" cy="2247900"/>
          </a:xfrm>
          <a:prstGeom prst="bentConnector3">
            <a:avLst>
              <a:gd name="adj1" fmla="val -1835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" idx="1"/>
            <a:endCxn id="8" idx="1"/>
          </p:cNvCxnSpPr>
          <p:nvPr/>
        </p:nvCxnSpPr>
        <p:spPr>
          <a:xfrm rot="10800000" flipH="1" flipV="1">
            <a:off x="228600" y="914400"/>
            <a:ext cx="762000" cy="3238500"/>
          </a:xfrm>
          <a:prstGeom prst="bentConnector3">
            <a:avLst>
              <a:gd name="adj1" fmla="val -19515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" idx="1"/>
            <a:endCxn id="9" idx="1"/>
          </p:cNvCxnSpPr>
          <p:nvPr/>
        </p:nvCxnSpPr>
        <p:spPr>
          <a:xfrm rot="10800000" flipH="1" flipV="1">
            <a:off x="228600" y="914400"/>
            <a:ext cx="762000" cy="4229100"/>
          </a:xfrm>
          <a:prstGeom prst="bentConnector3">
            <a:avLst>
              <a:gd name="adj1" fmla="val -2068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" idx="1"/>
            <a:endCxn id="14" idx="1"/>
          </p:cNvCxnSpPr>
          <p:nvPr/>
        </p:nvCxnSpPr>
        <p:spPr>
          <a:xfrm rot="10800000" flipH="1" flipV="1">
            <a:off x="228600" y="914400"/>
            <a:ext cx="762000" cy="5219700"/>
          </a:xfrm>
          <a:prstGeom prst="bentConnector3">
            <a:avLst>
              <a:gd name="adj1" fmla="val -18349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533400"/>
            <a:ext cx="3810000" cy="685800"/>
          </a:xfrm>
          <a:prstGeom prst="roundRect">
            <a:avLst/>
          </a:prstGeom>
          <a:solidFill>
            <a:srgbClr val="5F5F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1. </a:t>
            </a: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Pertanyaan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0" y="2133600"/>
            <a:ext cx="2743200" cy="6096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Pertanyaan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Terbuka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3886200"/>
            <a:ext cx="2743200" cy="6096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Pertanyaan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erbatas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5562600"/>
            <a:ext cx="2743200" cy="533400"/>
          </a:xfrm>
          <a:prstGeom prst="roundRect">
            <a:avLst/>
          </a:prstGeom>
          <a:solidFill>
            <a:srgbClr val="9696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Pertanyaan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Skala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Penil</a:t>
            </a:r>
            <a:r>
              <a:rPr lang="id-ID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1676400"/>
            <a:ext cx="4114800" cy="1600200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ketersediaan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kampus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paling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perguruan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00600" y="3505200"/>
            <a:ext cx="4114800" cy="1524000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minggu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seberapa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restoran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saji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semuanya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d.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kali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Sekali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e.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kali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00600" y="5257800"/>
            <a:ext cx="4114800" cy="1371600"/>
          </a:xfrm>
          <a:prstGeom prst="roundRect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pernyataan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sederhana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setuju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Setuju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setuju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setuju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Netral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505200" y="2286000"/>
            <a:ext cx="1295400" cy="304800"/>
          </a:xfrm>
          <a:prstGeom prst="rightArrow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05200" y="4038600"/>
            <a:ext cx="1295400" cy="304800"/>
          </a:xfrm>
          <a:prstGeom prst="rightArrow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05200" y="5715000"/>
            <a:ext cx="1295400" cy="304800"/>
          </a:xfrm>
          <a:prstGeom prst="rightArrow">
            <a:avLst/>
          </a:prstGeom>
          <a:solidFill>
            <a:srgbClr val="DDDD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Elbow Connector 14"/>
          <p:cNvCxnSpPr>
            <a:stCxn id="2" idx="1"/>
            <a:endCxn id="5" idx="1"/>
          </p:cNvCxnSpPr>
          <p:nvPr/>
        </p:nvCxnSpPr>
        <p:spPr>
          <a:xfrm rot="10800000" flipH="1" flipV="1">
            <a:off x="381000" y="876300"/>
            <a:ext cx="381000" cy="1562100"/>
          </a:xfrm>
          <a:prstGeom prst="bentConnector3">
            <a:avLst>
              <a:gd name="adj1" fmla="val -6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2" idx="1"/>
            <a:endCxn id="6" idx="1"/>
          </p:cNvCxnSpPr>
          <p:nvPr/>
        </p:nvCxnSpPr>
        <p:spPr>
          <a:xfrm rot="10800000" flipH="1" flipV="1">
            <a:off x="381000" y="876300"/>
            <a:ext cx="381000" cy="3314700"/>
          </a:xfrm>
          <a:prstGeom prst="bentConnector3">
            <a:avLst>
              <a:gd name="adj1" fmla="val -6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2" idx="1"/>
            <a:endCxn id="7" idx="1"/>
          </p:cNvCxnSpPr>
          <p:nvPr/>
        </p:nvCxnSpPr>
        <p:spPr>
          <a:xfrm rot="10800000" flipH="1" flipV="1">
            <a:off x="381000" y="876300"/>
            <a:ext cx="381000" cy="4953000"/>
          </a:xfrm>
          <a:prstGeom prst="bentConnector3">
            <a:avLst>
              <a:gd name="adj1" fmla="val -6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1068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DarkOS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DarkUser</dc:creator>
  <cp:lastModifiedBy>Muhammad Dandy</cp:lastModifiedBy>
  <cp:revision>40</cp:revision>
  <dcterms:created xsi:type="dcterms:W3CDTF">2020-04-06T08:46:50Z</dcterms:created>
  <dcterms:modified xsi:type="dcterms:W3CDTF">2020-07-31T16:17:27Z</dcterms:modified>
</cp:coreProperties>
</file>