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0" r:id="rId3"/>
    <p:sldId id="257" r:id="rId4"/>
    <p:sldId id="258" r:id="rId5"/>
    <p:sldId id="271" r:id="rId6"/>
    <p:sldId id="259" r:id="rId7"/>
    <p:sldId id="272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663300"/>
    <a:srgbClr val="800000"/>
    <a:srgbClr val="FF9900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2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1200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E3D2AA1F-48A7-4B03-B8D5-8A0E52AD97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E93454B7-0C6A-4D6D-8C5D-2B25E9FC866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2C9D7FA6-5060-4256-A06D-CECB5D4CDD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69913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>
            <a:extLst>
              <a:ext uri="{FF2B5EF4-FFF2-40B4-BE49-F238E27FC236}">
                <a16:creationId xmlns:a16="http://schemas.microsoft.com/office/drawing/2014/main" id="{1D0B25FF-AA7D-4E7C-89E1-831DD15EC80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576638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BA5DB69-8F44-4D50-9BE7-ADC35ACB7E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1DE477D-80D3-4389-A03E-9F2098CCED2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7DA1BEAE-0148-47BD-9CAE-C87B5B57873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CFF14EE5-F01F-4E0B-886C-EFD99147716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5713" y="719138"/>
            <a:ext cx="4803775" cy="3602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EE8B5083-C331-4C40-AD3F-0D211937BB6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3A0EDA85-318A-4B6A-98B5-A9995ABC765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E25EB621-8B67-4FF6-9BED-62482A6338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950169-9372-4654-8972-4804F72B08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EE70F6D1-07AE-4E07-9E08-84E0818F59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0638877-2784-48CA-B34C-FA251C781F59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838E1DA-6EDA-4E6A-9612-D670E2B1D4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B892448-3766-4EC3-91A2-A9824C1BD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>
            <a:extLst>
              <a:ext uri="{FF2B5EF4-FFF2-40B4-BE49-F238E27FC236}">
                <a16:creationId xmlns:a16="http://schemas.microsoft.com/office/drawing/2014/main" id="{FE9A15D0-6287-42AF-A643-453078AE4CE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5" name="Rectangle 3">
            <a:extLst>
              <a:ext uri="{FF2B5EF4-FFF2-40B4-BE49-F238E27FC236}">
                <a16:creationId xmlns:a16="http://schemas.microsoft.com/office/drawing/2014/main" id="{13E76C44-6444-4BD3-A308-6080B423D78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F980F3F5-4EF1-485F-8C46-2393CF56F91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4920CA67-C2DE-4FD3-99E8-FD6A7FF05A7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 eaLnBrk="0" hangingPunct="0">
              <a:defRPr sz="1400"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AD1D2466-20CD-41A6-98DF-E4904FD2A47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ctr" eaLnBrk="0" hangingPunct="0">
              <a:defRPr sz="1400"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8CA4BA1A-2B57-40A3-BEC9-1C6C1D52B89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1FEA729-09A2-402E-8C8E-9380E6CCA5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BB9F5-BAF5-40C0-BBCD-7269E1257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4E94E9-09E8-466E-BFE6-2A3C923C68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3AF0E-8258-4892-9F02-BB1FE5255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1A3D1-0315-4261-AAB5-AA13D31F0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B403F-184C-42E9-8CBB-85649B9DA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614DE-0834-44FC-8678-40C2289CC3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623982"/>
      </p:ext>
    </p:extLst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CAF8C3-E4BF-4ABF-A845-FB0CA5A9A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34150" y="457200"/>
            <a:ext cx="2152650" cy="5668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9D8A80-2B07-4650-91BD-DB469F9AA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" y="457200"/>
            <a:ext cx="6305550" cy="5668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A5B77-548E-4303-97A1-C686D1151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81FC2-2A5A-46CF-9A1D-21DFBAF4A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7DE40-DCD4-4F41-B0D4-F3A521773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C01CC-31E6-40EC-971C-D5B1D5BF32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763938"/>
      </p:ext>
    </p:extLst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38BBF-7363-41EF-960F-F215D797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CB1A0-C5CF-4F1D-AAE6-843017B33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E9975-3688-4E48-9865-4867E4355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40208-5395-4494-9F92-01EF7C068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B3BBA-CE22-4051-A808-8F719AF25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CD54B-F5E8-4A1A-BC42-229D34B8D6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225237"/>
      </p:ext>
    </p:extLst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60AF0-55FA-4B96-9EBE-6A2A4459C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288FD-0201-4655-B54F-9CCE4A7B2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913C7-B748-474D-B510-C4D8270CF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D8D0E-FADC-4277-9C0F-46B93E43D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FA0E-3415-4D08-A898-F7A4B1091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71463-852F-4C1C-8F13-7C3E1F76E0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7841719"/>
      </p:ext>
    </p:extLst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CA6B-B71B-471F-837A-31DCFA8AE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4500E-88DB-4D7D-AC1E-BE0F925E5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51879-4589-4C02-80C3-F5D1303A9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B89BFF-9FD9-4BEA-85C6-66C52524C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EFD69-8875-42CB-8CF8-25EF8847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A73B62-E57A-47D0-8370-AE701B55E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A45283-2C0E-43D5-81BD-956CF71204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956180"/>
      </p:ext>
    </p:extLst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29C57-D932-41F2-B8B5-DDC620A01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DC14A-456B-4C0A-83A9-D3A25947B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A41C7-8C6A-42A4-ACAF-2ED68219A3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78D8C2-8590-40F3-9BA3-34ED35219A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7A3D3D-6812-43A2-AFD2-03042CAFA7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A99C3F-A8F5-4728-934E-F72108071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8A01AF-0987-45B7-9D7F-354AD9AA5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79C011-A1F2-4008-B911-1A20E55C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26E9A-0A98-4443-9098-51960F0A1A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410039"/>
      </p:ext>
    </p:extLst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02426-DD5A-427F-A047-C7D4DB758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7F334D-F45D-4CFD-B339-87FC85650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4E36E6-44D4-43E1-9774-14DAB3BF5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3BC3C-CC67-4EFE-BA82-B8E145B26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866A1-F306-4C15-AC48-DF63B6474C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48414"/>
      </p:ext>
    </p:extLst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C0609C-5F3B-4C0D-9538-CA9E2A7D3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C6BE1-86A3-45FE-B27F-3BDDC3347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2D573-E749-4237-A917-145CBF1EC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42B1B-7E8C-4DD5-875E-75D5D1B18B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015182"/>
      </p:ext>
    </p:extLst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4C6E8-6F13-426C-883D-2E7D2417D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CD57C-F31A-401C-AEC0-180D128AB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B68A0-11B5-459B-9785-40899A00C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66E69-CACF-4185-A52A-4E31EBE83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CBF220-9FB3-4C3C-B5E3-C0833946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3E2D3D-3CDF-477E-A692-4E8DBF7A0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7DAC8-6E4B-4F54-B1ED-BA1BF6C552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3165004"/>
      </p:ext>
    </p:extLst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BD19A-7769-4873-A2C5-2DECD6B26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7B85-9E31-4769-BE9D-A95DA0BE9D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633161-E061-4D7B-BBD4-741C960DC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1D881-7AA0-427D-B0FA-D9D48633C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87DCD7-DD32-4993-A7F2-BE9162E3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9AD586-75EB-41ED-97D9-0AE2BE7DE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ED0FF-740A-46BD-A841-37452FA980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7011440"/>
      </p:ext>
    </p:extLst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>
            <a:extLst>
              <a:ext uri="{FF2B5EF4-FFF2-40B4-BE49-F238E27FC236}">
                <a16:creationId xmlns:a16="http://schemas.microsoft.com/office/drawing/2014/main" id="{B323F346-79F8-46D7-A597-AE4DA5EB46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5" name="Rectangle 3">
            <a:extLst>
              <a:ext uri="{FF2B5EF4-FFF2-40B4-BE49-F238E27FC236}">
                <a16:creationId xmlns:a16="http://schemas.microsoft.com/office/drawing/2014/main" id="{BC8DAC2C-93A9-48CA-8B9A-80A9BE387D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" y="457200"/>
            <a:ext cx="6324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2F2F2">
                    <a:alpha val="7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25A72CD6-4BF3-440D-AC1B-2C710364C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AC1DACAD-8577-435D-A01B-12191719F2D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243402B7-5537-47A9-A6B7-664C8235024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>
            <a:extLst>
              <a:ext uri="{FF2B5EF4-FFF2-40B4-BE49-F238E27FC236}">
                <a16:creationId xmlns:a16="http://schemas.microsoft.com/office/drawing/2014/main" id="{123A6E42-EFB4-444E-910D-EE83510211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ＭＳ Ｐゴシック" panose="020B0600070205080204" pitchFamily="34" charset="-128"/>
              </a:defRPr>
            </a:lvl1pPr>
          </a:lstStyle>
          <a:p>
            <a:fld id="{9C95FF0B-D09E-43B1-B9A7-189B499C86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blinds/>
  </p:transition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rgbClr val="66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rgbClr val="663300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rgbClr val="663300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rgbClr val="663300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rgbClr val="6633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FF9FD0A-1B61-440C-B9F3-1B7F5E909DA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en-US" dirty="0"/>
              <a:t>Bab 5</a:t>
            </a:r>
            <a:br>
              <a:rPr lang="en-US" altLang="en-US"/>
            </a:br>
            <a:r>
              <a:rPr lang="en-US" altLang="en-US"/>
              <a:t>Risk Taking</a:t>
            </a:r>
            <a:endParaRPr lang="id-ID" altLang="en-US" dirty="0"/>
          </a:p>
        </p:txBody>
      </p:sp>
      <p:sp>
        <p:nvSpPr>
          <p:cNvPr id="2051" name="Subtitle 3">
            <a:extLst>
              <a:ext uri="{FF2B5EF4-FFF2-40B4-BE49-F238E27FC236}">
                <a16:creationId xmlns:a16="http://schemas.microsoft.com/office/drawing/2014/main" id="{302AAEEE-83D0-41F9-AB0F-5135265697E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4">
            <a:extLst>
              <a:ext uri="{FF2B5EF4-FFF2-40B4-BE49-F238E27FC236}">
                <a16:creationId xmlns:a16="http://schemas.microsoft.com/office/drawing/2014/main" id="{8573697F-9C7F-44D6-8A06-DC6DC13F56A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en-US"/>
              <a:t>Konsep Risiko, Tips &amp; Trik Pengelolaan Risiko</a:t>
            </a:r>
          </a:p>
        </p:txBody>
      </p:sp>
      <p:sp>
        <p:nvSpPr>
          <p:cNvPr id="11267" name="Subtitle 5">
            <a:extLst>
              <a:ext uri="{FF2B5EF4-FFF2-40B4-BE49-F238E27FC236}">
                <a16:creationId xmlns:a16="http://schemas.microsoft.com/office/drawing/2014/main" id="{8FD683C8-3CF7-4156-A12D-61DBD31051F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>
              <a:buFontTx/>
              <a:buNone/>
            </a:pP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36CD9-6EB9-4F4F-B3B1-ABF21ECDC07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13325909-820E-4A1C-A7C3-BE2F4ADBC3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609600"/>
            <a:ext cx="6477000" cy="990600"/>
          </a:xfrm>
        </p:spPr>
        <p:txBody>
          <a:bodyPr/>
          <a:lstStyle/>
          <a:p>
            <a:r>
              <a:rPr lang="en-US" altLang="en-US"/>
              <a:t>Konsep Risiko: Sebuah Pengantar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F31DB-C12F-4262-B5A6-0FD88D0E8B3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735138"/>
            <a:ext cx="8229600" cy="45259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2700"/>
              <a:t>Difinisi Risiko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Ketidakpastian (</a:t>
            </a:r>
            <a:r>
              <a:rPr lang="en-US" altLang="en-US" sz="2400" i="1"/>
              <a:t>uncertainty</a:t>
            </a:r>
            <a:r>
              <a:rPr lang="en-US" altLang="en-US" sz="2400"/>
              <a:t>)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Konsekuensi yang memunculkan dampak yang merugikan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Risiko dan Pengambilan keputusan bisnis 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Hubungan antara: Risk - Risiko – Rizki – Rejeki</a:t>
            </a:r>
          </a:p>
          <a:p>
            <a:pPr>
              <a:lnSpc>
                <a:spcPct val="80000"/>
              </a:lnSpc>
            </a:pPr>
            <a:r>
              <a:rPr lang="en-US" altLang="en-US" sz="2700"/>
              <a:t>Motivasi mengambil risiko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Menginginkan pengembalian yang sepadan (</a:t>
            </a:r>
            <a:r>
              <a:rPr lang="en-US" altLang="en-US" sz="2400" i="1"/>
              <a:t>return</a:t>
            </a:r>
            <a:r>
              <a:rPr lang="en-US" altLang="en-US" sz="2400"/>
              <a:t>)</a:t>
            </a:r>
          </a:p>
          <a:p>
            <a:pPr lvl="2">
              <a:lnSpc>
                <a:spcPct val="80000"/>
              </a:lnSpc>
            </a:pPr>
            <a:r>
              <a:rPr lang="en-US" altLang="en-US" sz="2000">
                <a:sym typeface="Wingdings" panose="05000000000000000000" pitchFamily="2" charset="2"/>
              </a:rPr>
              <a:t>mampu mengkalkulasi risiko</a:t>
            </a:r>
            <a:endParaRPr lang="en-US" altLang="en-US" sz="2000"/>
          </a:p>
          <a:p>
            <a:pPr lvl="1">
              <a:lnSpc>
                <a:spcPct val="80000"/>
              </a:lnSpc>
            </a:pPr>
            <a:r>
              <a:rPr lang="en-US" altLang="en-US" sz="2400"/>
              <a:t>Kepepet </a:t>
            </a:r>
          </a:p>
          <a:p>
            <a:pPr lvl="2">
              <a:lnSpc>
                <a:spcPct val="80000"/>
              </a:lnSpc>
            </a:pPr>
            <a:r>
              <a:rPr lang="en-US" altLang="en-US" sz="2000">
                <a:sym typeface="Wingdings" panose="05000000000000000000" pitchFamily="2" charset="2"/>
              </a:rPr>
              <a:t>tidak mampu mengkalkulasi risiko, atau</a:t>
            </a:r>
          </a:p>
          <a:p>
            <a:pPr lvl="2">
              <a:lnSpc>
                <a:spcPct val="80000"/>
              </a:lnSpc>
            </a:pPr>
            <a:r>
              <a:rPr lang="en-US" altLang="en-US" sz="2000">
                <a:sym typeface="Wingdings" panose="05000000000000000000" pitchFamily="2" charset="2"/>
              </a:rPr>
              <a:t>tidak tahu risiko yang dihadapi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05986-0E47-4FC0-B325-362B975CD4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4847A-5E3D-4C20-86A4-0CE9E38124E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165850" cy="990600"/>
          </a:xfrm>
        </p:spPr>
        <p:txBody>
          <a:bodyPr>
            <a:normAutofit/>
          </a:bodyPr>
          <a:lstStyle/>
          <a:p>
            <a:r>
              <a:rPr lang="en-US" altLang="en-US" sz="3600"/>
              <a:t>Konsep Risiko: Sebuah Pengantar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8D4F2-A85B-4A5C-967A-FA82D501B501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3000">
                <a:sym typeface="Wingdings" panose="05000000000000000000" pitchFamily="2" charset="2"/>
              </a:rPr>
              <a:t>Jenis-jenis Risiko Dalam Bisnis</a:t>
            </a:r>
          </a:p>
          <a:p>
            <a:pPr lvl="1">
              <a:lnSpc>
                <a:spcPct val="80000"/>
              </a:lnSpc>
            </a:pPr>
            <a:r>
              <a:rPr lang="en-US" altLang="en-US" sz="2600">
                <a:sym typeface="Wingdings" panose="05000000000000000000" pitchFamily="2" charset="2"/>
              </a:rPr>
              <a:t>Risiko Murni</a:t>
            </a:r>
          </a:p>
          <a:p>
            <a:pPr lvl="2">
              <a:lnSpc>
                <a:spcPct val="80000"/>
              </a:lnSpc>
            </a:pPr>
            <a:r>
              <a:rPr lang="en-US" altLang="en-US" sz="2200">
                <a:sym typeface="Wingdings" panose="05000000000000000000" pitchFamily="2" charset="2"/>
              </a:rPr>
              <a:t>Risiko hilang/rusaknya aset yang dimiliki</a:t>
            </a:r>
          </a:p>
          <a:p>
            <a:pPr lvl="2">
              <a:lnSpc>
                <a:spcPct val="80000"/>
              </a:lnSpc>
            </a:pPr>
            <a:r>
              <a:rPr lang="en-US" altLang="en-US" sz="2200">
                <a:sym typeface="Wingdings" panose="05000000000000000000" pitchFamily="2" charset="2"/>
              </a:rPr>
              <a:t>Kecelakaan kerja</a:t>
            </a:r>
          </a:p>
          <a:p>
            <a:pPr lvl="2">
              <a:lnSpc>
                <a:spcPct val="80000"/>
              </a:lnSpc>
            </a:pPr>
            <a:r>
              <a:rPr lang="en-US" altLang="en-US" sz="2200">
                <a:sym typeface="Wingdings" panose="05000000000000000000" pitchFamily="2" charset="2"/>
              </a:rPr>
              <a:t>Risiko akibat tuntutan hukum</a:t>
            </a:r>
          </a:p>
          <a:p>
            <a:pPr lvl="2">
              <a:lnSpc>
                <a:spcPct val="80000"/>
              </a:lnSpc>
            </a:pPr>
            <a:r>
              <a:rPr lang="en-US" altLang="en-US" sz="2200">
                <a:sym typeface="Wingdings" panose="05000000000000000000" pitchFamily="2" charset="2"/>
              </a:rPr>
              <a:t>Risiko operasional lainnya</a:t>
            </a:r>
          </a:p>
          <a:p>
            <a:pPr lvl="2">
              <a:lnSpc>
                <a:spcPct val="80000"/>
              </a:lnSpc>
            </a:pPr>
            <a:r>
              <a:rPr lang="en-US" altLang="en-US" sz="2200">
                <a:sym typeface="Wingdings" panose="05000000000000000000" pitchFamily="2" charset="2"/>
              </a:rPr>
              <a:t>Bencana alam (force majure)</a:t>
            </a:r>
          </a:p>
          <a:p>
            <a:pPr lvl="1">
              <a:lnSpc>
                <a:spcPct val="80000"/>
              </a:lnSpc>
            </a:pPr>
            <a:r>
              <a:rPr lang="en-US" altLang="en-US" sz="2600">
                <a:sym typeface="Wingdings" panose="05000000000000000000" pitchFamily="2" charset="2"/>
              </a:rPr>
              <a:t>Risiko spekulatif</a:t>
            </a:r>
          </a:p>
          <a:p>
            <a:pPr lvl="2">
              <a:lnSpc>
                <a:spcPct val="80000"/>
              </a:lnSpc>
            </a:pPr>
            <a:r>
              <a:rPr lang="en-US" altLang="en-US" sz="2200">
                <a:sym typeface="Wingdings" panose="05000000000000000000" pitchFamily="2" charset="2"/>
              </a:rPr>
              <a:t>Risiko Perubahan Harga</a:t>
            </a:r>
          </a:p>
          <a:p>
            <a:pPr lvl="3">
              <a:lnSpc>
                <a:spcPct val="80000"/>
              </a:lnSpc>
            </a:pPr>
            <a:r>
              <a:rPr lang="en-US" altLang="en-US" sz="1900">
                <a:sym typeface="Wingdings" panose="05000000000000000000" pitchFamily="2" charset="2"/>
              </a:rPr>
              <a:t>Perubahan harga input</a:t>
            </a:r>
          </a:p>
          <a:p>
            <a:pPr lvl="3">
              <a:lnSpc>
                <a:spcPct val="80000"/>
              </a:lnSpc>
            </a:pPr>
            <a:r>
              <a:rPr lang="en-US" altLang="en-US" sz="1900">
                <a:sym typeface="Wingdings" panose="05000000000000000000" pitchFamily="2" charset="2"/>
              </a:rPr>
              <a:t>Perubahan harga output</a:t>
            </a:r>
          </a:p>
          <a:p>
            <a:pPr lvl="2">
              <a:lnSpc>
                <a:spcPct val="80000"/>
              </a:lnSpc>
            </a:pPr>
            <a:r>
              <a:rPr lang="en-US" altLang="en-US" sz="2200">
                <a:sym typeface="Wingdings" panose="05000000000000000000" pitchFamily="2" charset="2"/>
              </a:rPr>
              <a:t>Risiko Kredit</a:t>
            </a:r>
          </a:p>
          <a:p>
            <a:pPr>
              <a:lnSpc>
                <a:spcPct val="80000"/>
              </a:lnSpc>
            </a:pPr>
            <a:endParaRPr lang="en-US" altLang="en-US" sz="30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5062F-AD22-4C49-BE6B-F79E8B152AF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9DF8F-C038-4659-87B2-2025C63C93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248400" cy="990600"/>
          </a:xfrm>
        </p:spPr>
        <p:txBody>
          <a:bodyPr>
            <a:normAutofit/>
          </a:bodyPr>
          <a:lstStyle/>
          <a:p>
            <a:r>
              <a:rPr lang="en-US" altLang="en-US" sz="3600"/>
              <a:t>Konsep Risiko: Sebuah Pengantar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0A44B-F634-4292-A5F1-08158E2FAFBB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>
                <a:sym typeface="Wingdings" panose="05000000000000000000" pitchFamily="2" charset="2"/>
              </a:rPr>
              <a:t>Bentuk Kerugian Akibat Risiko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Kerugian Langsung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Nominal yang harus ditanggung akibat dampak langsung risiko yang terjadi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Kerugian Tidak Langsung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Kemungkinan sales/profit yang gagal diterima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Munculnya biaya operasional tambahan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Kesempatan investasi yang hilang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Kerugian lainnya</a:t>
            </a:r>
          </a:p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E19E-1D4A-4965-B74F-4C660BD06F5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C1EA7-209F-4304-AEA2-85DE081AE3B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165850" cy="990600"/>
          </a:xfrm>
        </p:spPr>
        <p:txBody>
          <a:bodyPr>
            <a:normAutofit/>
          </a:bodyPr>
          <a:lstStyle/>
          <a:p>
            <a:r>
              <a:rPr lang="en-US" altLang="en-US" sz="3600"/>
              <a:t>Konsep Risiko: Sebuah Pengantar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EB118-4490-48A7-8C58-C411D423FF96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>
                <a:sym typeface="Wingdings" panose="05000000000000000000" pitchFamily="2" charset="2"/>
              </a:rPr>
              <a:t>Bagaimana Mengkalkulasi Risiko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Tentukan seberapa sering risiko tersebut terjadi (frekuensi atau probability)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Tentukan dampak yang timul dari risiko yang terjadi (dampak)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 Hitung kemungkinan prediksi kerugian, dengan formula:</a:t>
            </a:r>
          </a:p>
          <a:p>
            <a:pPr lvl="2">
              <a:buFontTx/>
              <a:buNone/>
            </a:pPr>
            <a:r>
              <a:rPr lang="en-US" altLang="en-US">
                <a:sym typeface="Wingdings" panose="05000000000000000000" pitchFamily="2" charset="2"/>
              </a:rPr>
              <a:t>			</a:t>
            </a:r>
            <a:r>
              <a:rPr lang="en-US" altLang="en-US" sz="2800">
                <a:sym typeface="Wingdings" panose="05000000000000000000" pitchFamily="2" charset="2"/>
              </a:rPr>
              <a:t>Frekuensi x Dampak</a:t>
            </a:r>
            <a:endParaRPr lang="en-US" altLang="en-US">
              <a:sym typeface="Wingdings" panose="05000000000000000000" pitchFamily="2" charset="2"/>
            </a:endParaRPr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32795-FB37-42AE-9E31-19AF306338A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0454A-CCEB-4FC4-8ADB-48F1F269EC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245225" cy="990600"/>
          </a:xfrm>
        </p:spPr>
        <p:txBody>
          <a:bodyPr>
            <a:normAutofit/>
          </a:bodyPr>
          <a:lstStyle/>
          <a:p>
            <a:r>
              <a:rPr lang="en-US" altLang="en-US" sz="3600"/>
              <a:t>Konsep Risiko: Sebuah Pengantar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E9440-19E3-49AA-9EBD-E3C51A0CF51E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3000">
                <a:sym typeface="Wingdings" panose="05000000000000000000" pitchFamily="2" charset="2"/>
              </a:rPr>
              <a:t>Contoh Mengkalkulasi Risiko</a:t>
            </a:r>
          </a:p>
          <a:p>
            <a:pPr lvl="1">
              <a:lnSpc>
                <a:spcPct val="90000"/>
              </a:lnSpc>
            </a:pPr>
            <a:r>
              <a:rPr lang="en-US" altLang="en-US" sz="2600">
                <a:sym typeface="Wingdings" panose="05000000000000000000" pitchFamily="2" charset="2"/>
              </a:rPr>
              <a:t>Risiko terjadinya pencurian barang dagangan</a:t>
            </a:r>
          </a:p>
          <a:p>
            <a:pPr lvl="1">
              <a:lnSpc>
                <a:spcPct val="90000"/>
              </a:lnSpc>
            </a:pPr>
            <a:r>
              <a:rPr lang="en-US" altLang="en-US" sz="2600">
                <a:sym typeface="Wingdings" panose="05000000000000000000" pitchFamily="2" charset="2"/>
              </a:rPr>
              <a:t>Frekuensi: 1 bulan 5 kali</a:t>
            </a:r>
          </a:p>
          <a:p>
            <a:pPr lvl="1">
              <a:lnSpc>
                <a:spcPct val="90000"/>
              </a:lnSpc>
            </a:pPr>
            <a:r>
              <a:rPr lang="en-US" altLang="en-US" sz="2600">
                <a:sym typeface="Wingdings" panose="05000000000000000000" pitchFamily="2" charset="2"/>
              </a:rPr>
              <a:t>Dampak: Dalam setiap kejadian rata-rata kerugian yang ditanggung adalah Rp300 ribu</a:t>
            </a:r>
          </a:p>
          <a:p>
            <a:pPr lvl="1">
              <a:lnSpc>
                <a:spcPct val="90000"/>
              </a:lnSpc>
            </a:pPr>
            <a:r>
              <a:rPr lang="en-US" altLang="en-US" sz="2600">
                <a:sym typeface="Wingdings" panose="05000000000000000000" pitchFamily="2" charset="2"/>
              </a:rPr>
              <a:t>Kemungkinan prediksi kerugian: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600">
                <a:sym typeface="Wingdings" panose="05000000000000000000" pitchFamily="2" charset="2"/>
              </a:rPr>
              <a:t>		5 x 300.000 = 1.500.000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altLang="en-US" sz="2200">
              <a:sym typeface="Wingdings" panose="05000000000000000000" pitchFamily="2" charset="2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2200">
                <a:sym typeface="Wingdings" panose="05000000000000000000" pitchFamily="2" charset="2"/>
              </a:rPr>
              <a:t>Artinya: Dalam satu bulan terdapat risiko pencurian barang dagangan yang berpotensi menyebabkan kerugian sebesar Rp1,5 juta </a:t>
            </a:r>
            <a:endParaRPr lang="en-US" altLang="en-US" sz="1900"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n-US" sz="30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AD9B6-BBCA-4361-8B9D-3D92944AEC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240DB-FAEC-4700-847F-B0635F242CA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245225" cy="990600"/>
          </a:xfrm>
        </p:spPr>
        <p:txBody>
          <a:bodyPr>
            <a:normAutofit/>
          </a:bodyPr>
          <a:lstStyle/>
          <a:p>
            <a:r>
              <a:rPr lang="en-US" altLang="en-US" sz="3600"/>
              <a:t>Konsep Risiko: Sebuah Pengantar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DB47A-AC51-4D26-B02A-09AE31569AF7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>
                <a:sym typeface="Wingdings" panose="05000000000000000000" pitchFamily="2" charset="2"/>
              </a:rPr>
              <a:t>Pengelolaan Risiko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Mulai dari Risiko yang memiliki kemungkinan prediksi kerugian terbesar (prinsip Pareto)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Pilihan Strategi Pengelolaan: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Dikontrol, supaya risiko-risiko tidak muncul, misal: SOP, Quality Control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Ditransfer kepada pihak lain, misal: konsumen, supplier dan asuransi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Dibiayai sendiri, dibuat cadangan dana untuk membiayai jika risiko terjadi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EF84D-4B7E-44A8-AA5E-EE59202C7BF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E49DCB26-8B4C-4652-811A-CC644DA20CA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172200" cy="990600"/>
          </a:xfrm>
        </p:spPr>
        <p:txBody>
          <a:bodyPr/>
          <a:lstStyle/>
          <a:p>
            <a:r>
              <a:rPr lang="en-US" altLang="en-US"/>
              <a:t>Tips &amp; Trik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899BB-8129-4539-AAC7-C83AB0457E89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700"/>
              <a:t>Bagaimana menghadapi risiko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Perlu difahami bahwa risiko tidak untuk menjadi penghambat untuk maju. Risiko harus diambil sebagai konsekuensi menginginkan sesuatu yang lebih baik (keberhasilan)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Identifikasi risiko apa yang berpotensi muncul dalam bisnis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Identifikasi seberapa sering risiko tersebut muncul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Identifikasi seberapa besar dampak dari risiko yang muncul tersebut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Siapkan langkah-langkah mitigasi risiko </a:t>
            </a:r>
            <a:r>
              <a:rPr lang="en-US" altLang="en-US" sz="2400" u="sng"/>
              <a:t>hanya </a:t>
            </a:r>
            <a:r>
              <a:rPr lang="en-US" altLang="en-US" sz="2400"/>
              <a:t>pada risiko yang dominan/prioritas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3A764-FB73-4432-802F-B9917E57E7F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E1D587D-7BD2-4F3D-8EE9-0C9C51254EB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172200" cy="990600"/>
          </a:xfrm>
        </p:spPr>
        <p:txBody>
          <a:bodyPr/>
          <a:lstStyle/>
          <a:p>
            <a:r>
              <a:rPr lang="en-US" altLang="en-US"/>
              <a:t>Tujuan Pembelajaran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AB129212-AE2F-4A7F-B6FC-B6571AB9DA9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3505200"/>
          </a:xfrm>
        </p:spPr>
        <p:txBody>
          <a:bodyPr/>
          <a:lstStyle/>
          <a:p>
            <a:r>
              <a:rPr lang="id-ID" altLang="en-US"/>
              <a:t>Menjelaskan konsep resiko</a:t>
            </a:r>
            <a:endParaRPr lang="en-US" altLang="en-US"/>
          </a:p>
          <a:p>
            <a:r>
              <a:rPr lang="id-ID" altLang="en-US"/>
              <a:t>Menjelaskan bagaimana pengambilan resiko dilakukan</a:t>
            </a:r>
            <a:endParaRPr lang="en-US" altLang="en-US"/>
          </a:p>
          <a:p>
            <a:r>
              <a:rPr lang="id-ID" altLang="en-US"/>
              <a:t>Mengidentifikasi resiko-resiko yang potensial terjadi ketika memulai usaha</a:t>
            </a:r>
            <a:endParaRPr lang="en-US" altLang="en-US"/>
          </a:p>
          <a:p>
            <a:r>
              <a:rPr lang="id-ID" altLang="en-US"/>
              <a:t>Menjelaskan pengelolaan resiko</a:t>
            </a:r>
            <a:endParaRPr lang="en-US" altLang="en-US"/>
          </a:p>
        </p:txBody>
      </p:sp>
    </p:spTree>
  </p:cSld>
  <p:clrMapOvr>
    <a:masterClrMapping/>
  </p:clrMapOvr>
  <p:transition>
    <p:blind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18ADCA6B-6D61-4AE6-9687-72821C236C3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172200" cy="990600"/>
          </a:xfrm>
        </p:spPr>
        <p:txBody>
          <a:bodyPr/>
          <a:lstStyle/>
          <a:p>
            <a:r>
              <a:rPr lang="en-US" altLang="en-US"/>
              <a:t>How To: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C978382E-21B1-410D-81DE-ADCFB96F207B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altLang="en-US" sz="4800"/>
          </a:p>
          <a:p>
            <a:pPr algn="ctr">
              <a:buFontTx/>
              <a:buNone/>
            </a:pPr>
            <a:r>
              <a:rPr lang="en-US" altLang="en-US" sz="4800"/>
              <a:t>Risk Taking Games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C7D8F-C5DC-469A-8719-BBA435100B0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0B82B531-98F7-427F-B5EC-517E5009810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762000"/>
            <a:ext cx="6705600" cy="990600"/>
          </a:xfrm>
        </p:spPr>
        <p:txBody>
          <a:bodyPr/>
          <a:lstStyle/>
          <a:p>
            <a:pPr marL="457200" indent="-457200"/>
            <a:r>
              <a:rPr lang="en-US" altLang="en-US"/>
              <a:t>A. Persiapan &amp; Penjelasan Aturan Main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D9CB-E84E-4A75-8246-BEC2CC10EDA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874838"/>
            <a:ext cx="8229600" cy="45259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700"/>
              <a:t>Setiap peserta mendapat 20 buah kartu. Satu kartu bernilai 50cringg (mata uang dummy)</a:t>
            </a:r>
          </a:p>
          <a:p>
            <a:pPr>
              <a:lnSpc>
                <a:spcPct val="90000"/>
              </a:lnSpc>
            </a:pPr>
            <a:r>
              <a:rPr lang="en-US" altLang="en-US" sz="2700"/>
              <a:t>Setiap peserta diberikan kebebasan menggunakan setiap kartu yang diberikan. Kebebasan tersebut dalam konsteks: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Menggunakan kartu tersebut untuk melakukan penawaran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Menyimpan kartu</a:t>
            </a:r>
          </a:p>
          <a:p>
            <a:pPr>
              <a:lnSpc>
                <a:spcPct val="90000"/>
              </a:lnSpc>
            </a:pPr>
            <a:r>
              <a:rPr lang="en-US" altLang="en-US" sz="2700"/>
              <a:t>Setiap peserta tidak diperkenankan berkomunikasi dengan peserta lainnya. Peserta yang melanggar dapat dikeluarkan dari permainan</a:t>
            </a:r>
          </a:p>
          <a:p>
            <a:pPr>
              <a:lnSpc>
                <a:spcPct val="90000"/>
              </a:lnSpc>
            </a:pPr>
            <a:endParaRPr lang="en-US" altLang="en-US" sz="27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E5963-8FAD-4F56-8029-0DBDFC4436C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518B080B-35B6-4092-B6F4-EE6B028E94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248400" cy="990600"/>
          </a:xfrm>
        </p:spPr>
        <p:txBody>
          <a:bodyPr/>
          <a:lstStyle/>
          <a:p>
            <a:pPr marL="457200" indent="-457200"/>
            <a:r>
              <a:rPr lang="en-US" altLang="en-US"/>
              <a:t>A. Persiapan &amp; Penjelasan Aturan Main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6BA17E9-02EF-47AB-BAE1-D58EFC885211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/>
              <a:t>Peserta yang berhasil mengelola kartu (menghasilkan “cringg” paling banyak) akan mendapat bonus</a:t>
            </a:r>
          </a:p>
          <a:p>
            <a:r>
              <a:rPr lang="en-US" altLang="en-US"/>
              <a:t>Peserta dapat meminta kartu tambahan, yang dianggap sebagai hutang. Satu kartu tambahan bernilai 100cringg</a:t>
            </a:r>
          </a:p>
          <a:p>
            <a:r>
              <a:rPr lang="en-US" altLang="en-US"/>
              <a:t>Pemenang dari permainan ini adalah peserta yang berhasil mendapatkan total akumulasi “cringg” yang paling banyak.</a:t>
            </a:r>
          </a:p>
          <a:p>
            <a:endParaRPr lang="en-US" altLang="en-US"/>
          </a:p>
        </p:txBody>
      </p:sp>
    </p:spTree>
  </p:cSld>
  <p:clrMapOvr>
    <a:masterClrMapping/>
  </p:clrMapOvr>
  <p:transition>
    <p:blind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99AF0FC-57E6-4C9B-8E88-0ED262B0CB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172200" cy="990600"/>
          </a:xfrm>
        </p:spPr>
        <p:txBody>
          <a:bodyPr/>
          <a:lstStyle/>
          <a:p>
            <a:r>
              <a:rPr lang="en-US" altLang="en-US"/>
              <a:t>B. Pelaksanaan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4A92CDD4-E102-40E6-84BC-1FAE49152638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/>
              <a:t>Instruktur menunjukkan uang Rp 500 ribu kepada peserta. </a:t>
            </a:r>
          </a:p>
          <a:p>
            <a:r>
              <a:rPr lang="en-US" altLang="en-US"/>
              <a:t>Uang tersebut akan diberikan kepada peserta yang memberikan penawaran tertinggi (menggunakan mata uang “cringg”)</a:t>
            </a:r>
          </a:p>
          <a:p>
            <a:r>
              <a:rPr lang="en-US" altLang="en-US"/>
              <a:t>Setiap peserta diberikan kesempatan melakukan penawaran maksimum 5 kali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C5688-9393-4222-92DA-9E02514120D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E75FD23-E5CE-453E-B05D-A9EE429FCF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172200" cy="990600"/>
          </a:xfrm>
        </p:spPr>
        <p:txBody>
          <a:bodyPr/>
          <a:lstStyle/>
          <a:p>
            <a:r>
              <a:rPr lang="en-US" altLang="en-US"/>
              <a:t>B. Pelaksanaan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2E3A4C25-895D-4BA8-8638-F2DB91565473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sz="2800"/>
              <a:t>Peserta yang menawar tetapi tidak menang, harus membayar sejumlah penawaran tertinggi yang dia ajukan kepada pemenang</a:t>
            </a:r>
          </a:p>
          <a:p>
            <a:r>
              <a:rPr lang="en-US" altLang="en-US" sz="2800"/>
              <a:t>Setiap akan melakukan penawaran peserta harus memberitahukan kepada instruktur dengan mengangkat tangan</a:t>
            </a:r>
          </a:p>
          <a:p>
            <a:r>
              <a:rPr lang="en-US" altLang="en-US" sz="2800"/>
              <a:t>Seperti sebuah </a:t>
            </a:r>
            <a:r>
              <a:rPr lang="en-US" altLang="en-US" sz="2800" i="1"/>
              <a:t>tender </a:t>
            </a:r>
            <a:r>
              <a:rPr lang="en-US" altLang="en-US" sz="2800"/>
              <a:t>peserta tidak diperkenankan memberikan penawaran dengan nilai yang sama dengan peserta lainnya. </a:t>
            </a:r>
          </a:p>
        </p:txBody>
      </p:sp>
    </p:spTree>
  </p:cSld>
  <p:clrMapOvr>
    <a:masterClrMapping/>
  </p:clrMapOvr>
  <p:transition>
    <p:blind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5AF3AE0E-3DDE-4AF6-8656-B644E25D42A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172200" cy="990600"/>
          </a:xfrm>
        </p:spPr>
        <p:txBody>
          <a:bodyPr/>
          <a:lstStyle/>
          <a:p>
            <a:r>
              <a:rPr lang="en-US" altLang="en-US"/>
              <a:t>B. Pelaksanaan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BF0357AA-80AB-4358-97C8-06A7C389041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altLang="en-US" sz="2800"/>
              <a:t>Setiap 5 menit, instruktur akan menginformasikan waktu yang tersisa</a:t>
            </a:r>
          </a:p>
          <a:p>
            <a:r>
              <a:rPr lang="en-US" altLang="en-US" sz="2800"/>
              <a:t>Akan terdapat 4 sesi dalam permainan ini:</a:t>
            </a:r>
          </a:p>
          <a:p>
            <a:pPr lvl="1"/>
            <a:r>
              <a:rPr lang="en-US" altLang="en-US" sz="2400"/>
              <a:t>5 menit pertama</a:t>
            </a:r>
          </a:p>
          <a:p>
            <a:pPr lvl="1"/>
            <a:r>
              <a:rPr lang="en-US" altLang="en-US" sz="2400"/>
              <a:t>5 menit kedua</a:t>
            </a:r>
          </a:p>
          <a:p>
            <a:pPr lvl="1"/>
            <a:r>
              <a:rPr lang="en-US" altLang="en-US" sz="2400"/>
              <a:t>5 menit ketiga</a:t>
            </a:r>
          </a:p>
          <a:p>
            <a:pPr lvl="1"/>
            <a:r>
              <a:rPr lang="en-US" altLang="en-US" sz="2400"/>
              <a:t>5 menit keempat</a:t>
            </a:r>
          </a:p>
          <a:p>
            <a:endParaRPr lang="en-US" altLang="en-US" sz="2800"/>
          </a:p>
          <a:p>
            <a:pPr>
              <a:buFontTx/>
              <a:buNone/>
            </a:pPr>
            <a:r>
              <a:rPr lang="en-US" altLang="en-US" sz="2800"/>
              <a:t>---Waktu permainan selesai---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8142D-D401-45A5-9649-05B76F50399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0F066C03-55E6-4A15-9526-A9471E77549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6172200" cy="990600"/>
          </a:xfrm>
        </p:spPr>
        <p:txBody>
          <a:bodyPr/>
          <a:lstStyle/>
          <a:p>
            <a:r>
              <a:rPr lang="en-US" altLang="en-US"/>
              <a:t>B. Pelaksanaan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7C4D94DF-1518-495A-AD88-160581261EB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altLang="en-US" sz="2800"/>
              <a:t>Instruktur meminta penawar tertinggi untuk melakukan pembayaran kepada instruktur</a:t>
            </a:r>
          </a:p>
          <a:p>
            <a:r>
              <a:rPr lang="en-US" altLang="en-US" sz="2800"/>
              <a:t>Penawar tertinggi meminta semua penawar  yang terlibat untuk membayar padanya</a:t>
            </a:r>
          </a:p>
          <a:p>
            <a:r>
              <a:rPr lang="en-US" altLang="en-US" sz="2800"/>
              <a:t>Instruktur melakukan tabulasi dan </a:t>
            </a:r>
            <a:r>
              <a:rPr lang="en-US" altLang="en-US" sz="2800" i="1"/>
              <a:t>settlement</a:t>
            </a:r>
          </a:p>
          <a:p>
            <a:r>
              <a:rPr lang="en-US" altLang="en-US" sz="2800"/>
              <a:t>Instruktur mengumumkan pemenang dan ranking perolehan “cringg”</a:t>
            </a:r>
          </a:p>
          <a:p>
            <a:endParaRPr lang="en-US" altLang="en-US" sz="2800" i="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FF5EE-44DF-4359-B905-C1272CB0B9E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 rtlCol="0"/>
          <a:lstStyle/>
          <a:p>
            <a:pPr>
              <a:defRPr/>
            </a:pPr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>
    <p:blinds/>
  </p:transition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692</Words>
  <Application>Microsoft Office PowerPoint</Application>
  <PresentationFormat>On-screen Show (4:3)</PresentationFormat>
  <Paragraphs>106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Impact</vt:lpstr>
      <vt:lpstr>ＭＳ Ｐゴシック</vt:lpstr>
      <vt:lpstr>Wingdings</vt:lpstr>
      <vt:lpstr>2_Custom Design</vt:lpstr>
      <vt:lpstr>Bab 5 Risk Taking</vt:lpstr>
      <vt:lpstr>Tujuan Pembelajaran</vt:lpstr>
      <vt:lpstr>How To:</vt:lpstr>
      <vt:lpstr>A. Persiapan &amp; Penjelasan Aturan Main</vt:lpstr>
      <vt:lpstr>A. Persiapan &amp; Penjelasan Aturan Main</vt:lpstr>
      <vt:lpstr>B. Pelaksanaan</vt:lpstr>
      <vt:lpstr>B. Pelaksanaan</vt:lpstr>
      <vt:lpstr>B. Pelaksanaan</vt:lpstr>
      <vt:lpstr>B. Pelaksanaan</vt:lpstr>
      <vt:lpstr>Konsep Risiko, Tips &amp; Trik Pengelolaan Risiko</vt:lpstr>
      <vt:lpstr>Konsep Risiko: Sebuah Pengantar</vt:lpstr>
      <vt:lpstr>Konsep Risiko: Sebuah Pengantar</vt:lpstr>
      <vt:lpstr>Konsep Risiko: Sebuah Pengantar</vt:lpstr>
      <vt:lpstr>Konsep Risiko: Sebuah Pengantar</vt:lpstr>
      <vt:lpstr>Konsep Risiko: Sebuah Pengantar</vt:lpstr>
      <vt:lpstr>Konsep Risiko: Sebuah Pengantar</vt:lpstr>
      <vt:lpstr>Tips &amp; Trik</vt:lpstr>
    </vt:vector>
  </TitlesOfParts>
  <Company>Private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Anto</dc:creator>
  <cp:lastModifiedBy>Muhammad Dandy</cp:lastModifiedBy>
  <cp:revision>63</cp:revision>
  <dcterms:created xsi:type="dcterms:W3CDTF">2009-06-08T12:45:18Z</dcterms:created>
  <dcterms:modified xsi:type="dcterms:W3CDTF">2020-08-04T02:03:23Z</dcterms:modified>
</cp:coreProperties>
</file>