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89" r:id="rId3"/>
    <p:sldId id="281" r:id="rId4"/>
    <p:sldId id="259" r:id="rId5"/>
    <p:sldId id="266" r:id="rId6"/>
    <p:sldId id="282" r:id="rId7"/>
    <p:sldId id="283" r:id="rId8"/>
    <p:sldId id="284" r:id="rId9"/>
    <p:sldId id="268" r:id="rId10"/>
    <p:sldId id="273" r:id="rId11"/>
    <p:sldId id="267" r:id="rId12"/>
    <p:sldId id="272" r:id="rId13"/>
    <p:sldId id="271" r:id="rId14"/>
    <p:sldId id="287" r:id="rId15"/>
    <p:sldId id="286" r:id="rId16"/>
    <p:sldId id="285" r:id="rId17"/>
    <p:sldId id="270" r:id="rId1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E1E400"/>
    <a:srgbClr val="CC990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0841FF-951C-45C6-8FF3-D046CA5159E6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F0C15700-FED1-42A4-8E07-A3550C23F2A3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id-ID" dirty="0"/>
            <a:t>Stres </a:t>
          </a:r>
        </a:p>
        <a:p>
          <a:r>
            <a:rPr lang="id-ID" dirty="0">
              <a:latin typeface="Calibri"/>
              <a:cs typeface="Calibri"/>
              <a:sym typeface="Wingdings" pitchFamily="2" charset="2"/>
            </a:rPr>
            <a:t>↓</a:t>
          </a:r>
          <a:endParaRPr lang="id-ID" dirty="0">
            <a:sym typeface="Wingdings" pitchFamily="2" charset="2"/>
          </a:endParaRPr>
        </a:p>
        <a:p>
          <a:r>
            <a:rPr lang="id-ID" b="1" dirty="0">
              <a:sym typeface="Wingdings" pitchFamily="2" charset="2"/>
            </a:rPr>
            <a:t>SKIZOFRENIA</a:t>
          </a:r>
          <a:endParaRPr lang="id-ID" b="1" dirty="0"/>
        </a:p>
      </dgm:t>
    </dgm:pt>
    <dgm:pt modelId="{62AD00D5-AC57-4DBF-A9CF-18429B330E9C}" type="parTrans" cxnId="{A6B574AA-FC0A-4AE7-98B4-52255875AE21}">
      <dgm:prSet/>
      <dgm:spPr/>
      <dgm:t>
        <a:bodyPr/>
        <a:lstStyle/>
        <a:p>
          <a:endParaRPr lang="id-ID"/>
        </a:p>
      </dgm:t>
    </dgm:pt>
    <dgm:pt modelId="{AD1AF2D3-830F-4FCA-AB70-7712BE6286D7}" type="sibTrans" cxnId="{A6B574AA-FC0A-4AE7-98B4-52255875AE21}">
      <dgm:prSet/>
      <dgm:spPr/>
      <dgm:t>
        <a:bodyPr/>
        <a:lstStyle/>
        <a:p>
          <a:endParaRPr lang="id-ID"/>
        </a:p>
      </dgm:t>
    </dgm:pt>
    <dgm:pt modelId="{29F9C335-2ACD-44D1-BDDD-F26D2637262E}">
      <dgm:prSet phldrT="[Text]" custT="1"/>
      <dgm:spPr/>
      <dgm:t>
        <a:bodyPr/>
        <a:lstStyle/>
        <a:p>
          <a:r>
            <a:rPr lang="id-ID" sz="2800" b="1" dirty="0"/>
            <a:t>Fisik </a:t>
          </a:r>
        </a:p>
      </dgm:t>
    </dgm:pt>
    <dgm:pt modelId="{40FDF625-DDDD-414F-9F71-936A58DB9C9D}" type="parTrans" cxnId="{4EF5DC38-1BFF-4EFE-BC86-BFCD00634D50}">
      <dgm:prSet/>
      <dgm:spPr/>
      <dgm:t>
        <a:bodyPr/>
        <a:lstStyle/>
        <a:p>
          <a:endParaRPr lang="id-ID"/>
        </a:p>
      </dgm:t>
    </dgm:pt>
    <dgm:pt modelId="{92F1EEF4-039D-4A0C-B974-25DD6833AEFF}" type="sibTrans" cxnId="{4EF5DC38-1BFF-4EFE-BC86-BFCD00634D50}">
      <dgm:prSet/>
      <dgm:spPr/>
      <dgm:t>
        <a:bodyPr/>
        <a:lstStyle/>
        <a:p>
          <a:endParaRPr lang="id-ID"/>
        </a:p>
      </dgm:t>
    </dgm:pt>
    <dgm:pt modelId="{74176EB5-96CB-4CB1-8B66-4B8F45FDE7B6}">
      <dgm:prSet phldrT="[Text]" custT="1"/>
      <dgm:spPr/>
      <dgm:t>
        <a:bodyPr/>
        <a:lstStyle/>
        <a:p>
          <a:r>
            <a:rPr lang="id-ID" sz="2000" b="1" dirty="0"/>
            <a:t>Lingkungan </a:t>
          </a:r>
        </a:p>
      </dgm:t>
    </dgm:pt>
    <dgm:pt modelId="{5F86AA2A-A054-4541-8C2D-E630B16BF832}" type="parTrans" cxnId="{FF85A504-8C61-4058-8A3D-0D72F66DBC12}">
      <dgm:prSet/>
      <dgm:spPr/>
      <dgm:t>
        <a:bodyPr/>
        <a:lstStyle/>
        <a:p>
          <a:endParaRPr lang="id-ID"/>
        </a:p>
      </dgm:t>
    </dgm:pt>
    <dgm:pt modelId="{47FE3410-FC6C-4EB6-A52A-EA31DA580CE4}" type="sibTrans" cxnId="{FF85A504-8C61-4058-8A3D-0D72F66DBC12}">
      <dgm:prSet/>
      <dgm:spPr/>
      <dgm:t>
        <a:bodyPr/>
        <a:lstStyle/>
        <a:p>
          <a:endParaRPr lang="id-ID"/>
        </a:p>
      </dgm:t>
    </dgm:pt>
    <dgm:pt modelId="{1E63A35D-9FF4-45FC-B4DF-5807628EC02E}">
      <dgm:prSet phldrT="[Text]" custT="1"/>
      <dgm:spPr/>
      <dgm:t>
        <a:bodyPr/>
        <a:lstStyle/>
        <a:p>
          <a:r>
            <a:rPr lang="id-ID" sz="2000" b="1" dirty="0"/>
            <a:t>Psikologis </a:t>
          </a:r>
        </a:p>
      </dgm:t>
    </dgm:pt>
    <dgm:pt modelId="{EDF7566D-A23B-4C8E-9731-A2893A5AB9D0}" type="parTrans" cxnId="{78062103-E46F-41E9-9221-B7FC0917B98F}">
      <dgm:prSet/>
      <dgm:spPr/>
      <dgm:t>
        <a:bodyPr/>
        <a:lstStyle/>
        <a:p>
          <a:endParaRPr lang="id-ID"/>
        </a:p>
      </dgm:t>
    </dgm:pt>
    <dgm:pt modelId="{68CE8418-9747-4B83-B8C0-78F631D60977}" type="sibTrans" cxnId="{78062103-E46F-41E9-9221-B7FC0917B98F}">
      <dgm:prSet/>
      <dgm:spPr/>
      <dgm:t>
        <a:bodyPr/>
        <a:lstStyle/>
        <a:p>
          <a:endParaRPr lang="id-ID"/>
        </a:p>
      </dgm:t>
    </dgm:pt>
    <dgm:pt modelId="{3AFBE538-BE47-4218-8EE1-2EF46C9E5D0C}" type="pres">
      <dgm:prSet presAssocID="{560841FF-951C-45C6-8FF3-D046CA5159E6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82DC27D-890A-4F6A-BB6E-AE8AA8721439}" type="pres">
      <dgm:prSet presAssocID="{F0C15700-FED1-42A4-8E07-A3550C23F2A3}" presName="centerShape" presStyleLbl="node0" presStyleIdx="0" presStyleCnt="1" custScaleX="135754" custScaleY="133625" custLinFactNeighborY="0"/>
      <dgm:spPr/>
    </dgm:pt>
    <dgm:pt modelId="{EA3EAAE2-94DD-4F04-8A91-2BB66771588C}" type="pres">
      <dgm:prSet presAssocID="{29F9C335-2ACD-44D1-BDDD-F26D2637262E}" presName="node" presStyleLbl="node1" presStyleIdx="0" presStyleCnt="3">
        <dgm:presLayoutVars>
          <dgm:bulletEnabled val="1"/>
        </dgm:presLayoutVars>
      </dgm:prSet>
      <dgm:spPr/>
    </dgm:pt>
    <dgm:pt modelId="{A8619389-2854-479B-9A33-02C62089C9B5}" type="pres">
      <dgm:prSet presAssocID="{29F9C335-2ACD-44D1-BDDD-F26D2637262E}" presName="dummy" presStyleCnt="0"/>
      <dgm:spPr/>
    </dgm:pt>
    <dgm:pt modelId="{B98752E6-C764-4E21-9850-912B97516F3A}" type="pres">
      <dgm:prSet presAssocID="{92F1EEF4-039D-4A0C-B974-25DD6833AEFF}" presName="sibTrans" presStyleLbl="sibTrans2D1" presStyleIdx="0" presStyleCnt="3"/>
      <dgm:spPr/>
    </dgm:pt>
    <dgm:pt modelId="{3A569167-B802-4F44-A39B-A02BECB7CA0A}" type="pres">
      <dgm:prSet presAssocID="{74176EB5-96CB-4CB1-8B66-4B8F45FDE7B6}" presName="node" presStyleLbl="node1" presStyleIdx="1" presStyleCnt="3" custScaleX="179435">
        <dgm:presLayoutVars>
          <dgm:bulletEnabled val="1"/>
        </dgm:presLayoutVars>
      </dgm:prSet>
      <dgm:spPr/>
    </dgm:pt>
    <dgm:pt modelId="{EEDE8B95-2FC1-419B-B1A8-5C842441B7A3}" type="pres">
      <dgm:prSet presAssocID="{74176EB5-96CB-4CB1-8B66-4B8F45FDE7B6}" presName="dummy" presStyleCnt="0"/>
      <dgm:spPr/>
    </dgm:pt>
    <dgm:pt modelId="{7AE5AFA1-0D5A-496B-8925-FEE46A3BF1D6}" type="pres">
      <dgm:prSet presAssocID="{47FE3410-FC6C-4EB6-A52A-EA31DA580CE4}" presName="sibTrans" presStyleLbl="sibTrans2D1" presStyleIdx="1" presStyleCnt="3"/>
      <dgm:spPr/>
    </dgm:pt>
    <dgm:pt modelId="{6293AE1C-21DE-481E-B77C-BE72EE7AAA28}" type="pres">
      <dgm:prSet presAssocID="{1E63A35D-9FF4-45FC-B4DF-5807628EC02E}" presName="node" presStyleLbl="node1" presStyleIdx="2" presStyleCnt="3" custScaleX="175817">
        <dgm:presLayoutVars>
          <dgm:bulletEnabled val="1"/>
        </dgm:presLayoutVars>
      </dgm:prSet>
      <dgm:spPr/>
    </dgm:pt>
    <dgm:pt modelId="{4D0EF545-E623-49E5-A8CC-D75EE9E83DCB}" type="pres">
      <dgm:prSet presAssocID="{1E63A35D-9FF4-45FC-B4DF-5807628EC02E}" presName="dummy" presStyleCnt="0"/>
      <dgm:spPr/>
    </dgm:pt>
    <dgm:pt modelId="{E151982A-0747-44B1-A44E-7269E3E9C945}" type="pres">
      <dgm:prSet presAssocID="{68CE8418-9747-4B83-B8C0-78F631D60977}" presName="sibTrans" presStyleLbl="sibTrans2D1" presStyleIdx="2" presStyleCnt="3"/>
      <dgm:spPr/>
    </dgm:pt>
  </dgm:ptLst>
  <dgm:cxnLst>
    <dgm:cxn modelId="{78062103-E46F-41E9-9221-B7FC0917B98F}" srcId="{F0C15700-FED1-42A4-8E07-A3550C23F2A3}" destId="{1E63A35D-9FF4-45FC-B4DF-5807628EC02E}" srcOrd="2" destOrd="0" parTransId="{EDF7566D-A23B-4C8E-9731-A2893A5AB9D0}" sibTransId="{68CE8418-9747-4B83-B8C0-78F631D60977}"/>
    <dgm:cxn modelId="{FF85A504-8C61-4058-8A3D-0D72F66DBC12}" srcId="{F0C15700-FED1-42A4-8E07-A3550C23F2A3}" destId="{74176EB5-96CB-4CB1-8B66-4B8F45FDE7B6}" srcOrd="1" destOrd="0" parTransId="{5F86AA2A-A054-4541-8C2D-E630B16BF832}" sibTransId="{47FE3410-FC6C-4EB6-A52A-EA31DA580CE4}"/>
    <dgm:cxn modelId="{EEE6FC1F-EF76-455D-A01F-3308DB946ECA}" type="presOf" srcId="{1E63A35D-9FF4-45FC-B4DF-5807628EC02E}" destId="{6293AE1C-21DE-481E-B77C-BE72EE7AAA28}" srcOrd="0" destOrd="0" presId="urn:microsoft.com/office/officeart/2005/8/layout/radial6"/>
    <dgm:cxn modelId="{4EF5DC38-1BFF-4EFE-BC86-BFCD00634D50}" srcId="{F0C15700-FED1-42A4-8E07-A3550C23F2A3}" destId="{29F9C335-2ACD-44D1-BDDD-F26D2637262E}" srcOrd="0" destOrd="0" parTransId="{40FDF625-DDDD-414F-9F71-936A58DB9C9D}" sibTransId="{92F1EEF4-039D-4A0C-B974-25DD6833AEFF}"/>
    <dgm:cxn modelId="{930F4283-434C-4620-A5BA-191F6976B95D}" type="presOf" srcId="{47FE3410-FC6C-4EB6-A52A-EA31DA580CE4}" destId="{7AE5AFA1-0D5A-496B-8925-FEE46A3BF1D6}" srcOrd="0" destOrd="0" presId="urn:microsoft.com/office/officeart/2005/8/layout/radial6"/>
    <dgm:cxn modelId="{056BD984-217F-4FAE-8385-624EA871A571}" type="presOf" srcId="{68CE8418-9747-4B83-B8C0-78F631D60977}" destId="{E151982A-0747-44B1-A44E-7269E3E9C945}" srcOrd="0" destOrd="0" presId="urn:microsoft.com/office/officeart/2005/8/layout/radial6"/>
    <dgm:cxn modelId="{AA96B48A-50BB-4406-BCCB-18AE0979A008}" type="presOf" srcId="{74176EB5-96CB-4CB1-8B66-4B8F45FDE7B6}" destId="{3A569167-B802-4F44-A39B-A02BECB7CA0A}" srcOrd="0" destOrd="0" presId="urn:microsoft.com/office/officeart/2005/8/layout/radial6"/>
    <dgm:cxn modelId="{5BFC3394-A0B6-4D86-B1A8-CD8ED010A087}" type="presOf" srcId="{92F1EEF4-039D-4A0C-B974-25DD6833AEFF}" destId="{B98752E6-C764-4E21-9850-912B97516F3A}" srcOrd="0" destOrd="0" presId="urn:microsoft.com/office/officeart/2005/8/layout/radial6"/>
    <dgm:cxn modelId="{C2D6519F-BB18-4D96-BDA3-710B3D8A983D}" type="presOf" srcId="{560841FF-951C-45C6-8FF3-D046CA5159E6}" destId="{3AFBE538-BE47-4218-8EE1-2EF46C9E5D0C}" srcOrd="0" destOrd="0" presId="urn:microsoft.com/office/officeart/2005/8/layout/radial6"/>
    <dgm:cxn modelId="{A6B574AA-FC0A-4AE7-98B4-52255875AE21}" srcId="{560841FF-951C-45C6-8FF3-D046CA5159E6}" destId="{F0C15700-FED1-42A4-8E07-A3550C23F2A3}" srcOrd="0" destOrd="0" parTransId="{62AD00D5-AC57-4DBF-A9CF-18429B330E9C}" sibTransId="{AD1AF2D3-830F-4FCA-AB70-7712BE6286D7}"/>
    <dgm:cxn modelId="{89E8A0B9-0E92-4828-9765-5032CD48D120}" type="presOf" srcId="{F0C15700-FED1-42A4-8E07-A3550C23F2A3}" destId="{182DC27D-890A-4F6A-BB6E-AE8AA8721439}" srcOrd="0" destOrd="0" presId="urn:microsoft.com/office/officeart/2005/8/layout/radial6"/>
    <dgm:cxn modelId="{3B84A0D5-FA9B-4017-83BA-D7C82E91519D}" type="presOf" srcId="{29F9C335-2ACD-44D1-BDDD-F26D2637262E}" destId="{EA3EAAE2-94DD-4F04-8A91-2BB66771588C}" srcOrd="0" destOrd="0" presId="urn:microsoft.com/office/officeart/2005/8/layout/radial6"/>
    <dgm:cxn modelId="{2BB60212-C32B-4AEE-B67B-668590C60A23}" type="presParOf" srcId="{3AFBE538-BE47-4218-8EE1-2EF46C9E5D0C}" destId="{182DC27D-890A-4F6A-BB6E-AE8AA8721439}" srcOrd="0" destOrd="0" presId="urn:microsoft.com/office/officeart/2005/8/layout/radial6"/>
    <dgm:cxn modelId="{D1FE0A5B-5B66-48FA-967F-C8B4BF9FECE3}" type="presParOf" srcId="{3AFBE538-BE47-4218-8EE1-2EF46C9E5D0C}" destId="{EA3EAAE2-94DD-4F04-8A91-2BB66771588C}" srcOrd="1" destOrd="0" presId="urn:microsoft.com/office/officeart/2005/8/layout/radial6"/>
    <dgm:cxn modelId="{6EFC7AC4-2091-4C64-B8D8-487E254D7CA7}" type="presParOf" srcId="{3AFBE538-BE47-4218-8EE1-2EF46C9E5D0C}" destId="{A8619389-2854-479B-9A33-02C62089C9B5}" srcOrd="2" destOrd="0" presId="urn:microsoft.com/office/officeart/2005/8/layout/radial6"/>
    <dgm:cxn modelId="{B47017B6-7BE2-45FC-9AE5-6860BF32C652}" type="presParOf" srcId="{3AFBE538-BE47-4218-8EE1-2EF46C9E5D0C}" destId="{B98752E6-C764-4E21-9850-912B97516F3A}" srcOrd="3" destOrd="0" presId="urn:microsoft.com/office/officeart/2005/8/layout/radial6"/>
    <dgm:cxn modelId="{F292E4E9-285A-4C4F-90A6-28C50367B001}" type="presParOf" srcId="{3AFBE538-BE47-4218-8EE1-2EF46C9E5D0C}" destId="{3A569167-B802-4F44-A39B-A02BECB7CA0A}" srcOrd="4" destOrd="0" presId="urn:microsoft.com/office/officeart/2005/8/layout/radial6"/>
    <dgm:cxn modelId="{9B237858-5856-4866-92AC-04D5219BE0C0}" type="presParOf" srcId="{3AFBE538-BE47-4218-8EE1-2EF46C9E5D0C}" destId="{EEDE8B95-2FC1-419B-B1A8-5C842441B7A3}" srcOrd="5" destOrd="0" presId="urn:microsoft.com/office/officeart/2005/8/layout/radial6"/>
    <dgm:cxn modelId="{1998FDDF-31C3-4D2C-8D79-726C54F111B2}" type="presParOf" srcId="{3AFBE538-BE47-4218-8EE1-2EF46C9E5D0C}" destId="{7AE5AFA1-0D5A-496B-8925-FEE46A3BF1D6}" srcOrd="6" destOrd="0" presId="urn:microsoft.com/office/officeart/2005/8/layout/radial6"/>
    <dgm:cxn modelId="{1E14B504-A717-4134-896C-6CDB06D32E25}" type="presParOf" srcId="{3AFBE538-BE47-4218-8EE1-2EF46C9E5D0C}" destId="{6293AE1C-21DE-481E-B77C-BE72EE7AAA28}" srcOrd="7" destOrd="0" presId="urn:microsoft.com/office/officeart/2005/8/layout/radial6"/>
    <dgm:cxn modelId="{AF012EFE-C771-444D-9A17-A6202B53E6C7}" type="presParOf" srcId="{3AFBE538-BE47-4218-8EE1-2EF46C9E5D0C}" destId="{4D0EF545-E623-49E5-A8CC-D75EE9E83DCB}" srcOrd="8" destOrd="0" presId="urn:microsoft.com/office/officeart/2005/8/layout/radial6"/>
    <dgm:cxn modelId="{27ADA778-5823-4198-BFE0-0A24DD37F045}" type="presParOf" srcId="{3AFBE538-BE47-4218-8EE1-2EF46C9E5D0C}" destId="{E151982A-0747-44B1-A44E-7269E3E9C945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51982A-0747-44B1-A44E-7269E3E9C945}">
      <dsp:nvSpPr>
        <dsp:cNvPr id="0" name=""/>
        <dsp:cNvSpPr/>
      </dsp:nvSpPr>
      <dsp:spPr>
        <a:xfrm>
          <a:off x="2116198" y="626558"/>
          <a:ext cx="4172887" cy="4172887"/>
        </a:xfrm>
        <a:prstGeom prst="blockArc">
          <a:avLst>
            <a:gd name="adj1" fmla="val 9000000"/>
            <a:gd name="adj2" fmla="val 162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E5AFA1-0D5A-496B-8925-FEE46A3BF1D6}">
      <dsp:nvSpPr>
        <dsp:cNvPr id="0" name=""/>
        <dsp:cNvSpPr/>
      </dsp:nvSpPr>
      <dsp:spPr>
        <a:xfrm>
          <a:off x="2116198" y="626558"/>
          <a:ext cx="4172887" cy="4172887"/>
        </a:xfrm>
        <a:prstGeom prst="blockArc">
          <a:avLst>
            <a:gd name="adj1" fmla="val 1800000"/>
            <a:gd name="adj2" fmla="val 90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8752E6-C764-4E21-9850-912B97516F3A}">
      <dsp:nvSpPr>
        <dsp:cNvPr id="0" name=""/>
        <dsp:cNvSpPr/>
      </dsp:nvSpPr>
      <dsp:spPr>
        <a:xfrm>
          <a:off x="2116198" y="626558"/>
          <a:ext cx="4172887" cy="4172887"/>
        </a:xfrm>
        <a:prstGeom prst="blockArc">
          <a:avLst>
            <a:gd name="adj1" fmla="val 16200000"/>
            <a:gd name="adj2" fmla="val 18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2DC27D-890A-4F6A-BB6E-AE8AA8721439}">
      <dsp:nvSpPr>
        <dsp:cNvPr id="0" name=""/>
        <dsp:cNvSpPr/>
      </dsp:nvSpPr>
      <dsp:spPr>
        <a:xfrm>
          <a:off x="2897920" y="1428742"/>
          <a:ext cx="2609443" cy="2568519"/>
        </a:xfrm>
        <a:prstGeom prst="ellipse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Stres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>
              <a:latin typeface="Calibri"/>
              <a:cs typeface="Calibri"/>
              <a:sym typeface="Wingdings" pitchFamily="2" charset="2"/>
            </a:rPr>
            <a:t>↓</a:t>
          </a:r>
          <a:endParaRPr lang="id-ID" sz="2000" kern="1200" dirty="0">
            <a:sym typeface="Wingdings" pitchFamily="2" charset="2"/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b="1" kern="1200" dirty="0">
              <a:sym typeface="Wingdings" pitchFamily="2" charset="2"/>
            </a:rPr>
            <a:t>SKIZOFRENIA</a:t>
          </a:r>
          <a:endParaRPr lang="id-ID" sz="2000" b="1" kern="1200" dirty="0"/>
        </a:p>
      </dsp:txBody>
      <dsp:txXfrm>
        <a:off x="3280064" y="1804893"/>
        <a:ext cx="1845155" cy="1816217"/>
      </dsp:txXfrm>
    </dsp:sp>
    <dsp:sp modelId="{EA3EAAE2-94DD-4F04-8A91-2BB66771588C}">
      <dsp:nvSpPr>
        <dsp:cNvPr id="0" name=""/>
        <dsp:cNvSpPr/>
      </dsp:nvSpPr>
      <dsp:spPr>
        <a:xfrm>
          <a:off x="3529877" y="2233"/>
          <a:ext cx="1345529" cy="13455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b="1" kern="1200" dirty="0"/>
            <a:t>Fisik </a:t>
          </a:r>
        </a:p>
      </dsp:txBody>
      <dsp:txXfrm>
        <a:off x="3726925" y="199281"/>
        <a:ext cx="951433" cy="951433"/>
      </dsp:txXfrm>
    </dsp:sp>
    <dsp:sp modelId="{3A569167-B802-4F44-A39B-A02BECB7CA0A}">
      <dsp:nvSpPr>
        <dsp:cNvPr id="0" name=""/>
        <dsp:cNvSpPr/>
      </dsp:nvSpPr>
      <dsp:spPr>
        <a:xfrm>
          <a:off x="4760430" y="3059240"/>
          <a:ext cx="2414350" cy="13455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b="1" kern="1200" dirty="0"/>
            <a:t>Lingkungan </a:t>
          </a:r>
        </a:p>
      </dsp:txBody>
      <dsp:txXfrm>
        <a:off x="5114003" y="3256288"/>
        <a:ext cx="1707204" cy="951433"/>
      </dsp:txXfrm>
    </dsp:sp>
    <dsp:sp modelId="{6293AE1C-21DE-481E-B77C-BE72EE7AAA28}">
      <dsp:nvSpPr>
        <dsp:cNvPr id="0" name=""/>
        <dsp:cNvSpPr/>
      </dsp:nvSpPr>
      <dsp:spPr>
        <a:xfrm>
          <a:off x="1254843" y="3059240"/>
          <a:ext cx="2365669" cy="13455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b="1" kern="1200" dirty="0"/>
            <a:t>Psikologis </a:t>
          </a:r>
        </a:p>
      </dsp:txBody>
      <dsp:txXfrm>
        <a:off x="1601287" y="3256288"/>
        <a:ext cx="1672781" cy="9514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6331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146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24288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791960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89160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64566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27371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35161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212017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8125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0715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791326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76803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68299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83879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3864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437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1373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48858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8670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034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9400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4">
            <a:extLst>
              <a:ext uri="{FF2B5EF4-FFF2-40B4-BE49-F238E27FC236}">
                <a16:creationId xmlns:a16="http://schemas.microsoft.com/office/drawing/2014/main" id="{FDB53BB6-FE09-4797-BE9E-B9568FC60B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d-ID" altLang="zh-CN"/>
              <a:t>Click to edit Master title style</a:t>
            </a:r>
          </a:p>
        </p:txBody>
      </p:sp>
      <p:sp>
        <p:nvSpPr>
          <p:cNvPr id="1027" name="Text Placeholder 5">
            <a:extLst>
              <a:ext uri="{FF2B5EF4-FFF2-40B4-BE49-F238E27FC236}">
                <a16:creationId xmlns:a16="http://schemas.microsoft.com/office/drawing/2014/main" id="{F6F52031-F180-43A4-A92A-A9B9633608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d-ID" altLang="zh-CN"/>
              <a:t>Click to edit Master text styles</a:t>
            </a:r>
          </a:p>
          <a:p>
            <a:pPr lvl="1"/>
            <a:r>
              <a:rPr lang="id-ID" altLang="zh-CN"/>
              <a:t>Second level</a:t>
            </a:r>
          </a:p>
          <a:p>
            <a:pPr lvl="2"/>
            <a:r>
              <a:rPr lang="id-ID" altLang="zh-CN"/>
              <a:t>Third level</a:t>
            </a:r>
          </a:p>
          <a:p>
            <a:pPr lvl="3"/>
            <a:r>
              <a:rPr lang="id-ID" altLang="zh-CN"/>
              <a:t>Fourth level</a:t>
            </a:r>
          </a:p>
          <a:p>
            <a:pPr lvl="4"/>
            <a:r>
              <a:rPr lang="id-ID" altLang="zh-CN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SimSun" pitchFamily="2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Sun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SimSun" pitchFamily="2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SimSun" pitchFamily="2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SimSun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SimSun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SimSun" pitchFamily="2" charset="-122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4">
            <a:extLst>
              <a:ext uri="{FF2B5EF4-FFF2-40B4-BE49-F238E27FC236}">
                <a16:creationId xmlns:a16="http://schemas.microsoft.com/office/drawing/2014/main" id="{8DB5B216-3549-4C53-8203-2728C1D5D5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d-ID" altLang="zh-CN"/>
              <a:t>Click to edit Master title style</a:t>
            </a:r>
          </a:p>
        </p:txBody>
      </p:sp>
      <p:sp>
        <p:nvSpPr>
          <p:cNvPr id="2051" name="Text Placeholder 5">
            <a:extLst>
              <a:ext uri="{FF2B5EF4-FFF2-40B4-BE49-F238E27FC236}">
                <a16:creationId xmlns:a16="http://schemas.microsoft.com/office/drawing/2014/main" id="{49B6FB88-021D-45F8-B094-D41631ACD6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d-ID" altLang="zh-CN"/>
              <a:t>Click to edit Master text styles</a:t>
            </a:r>
          </a:p>
          <a:p>
            <a:pPr lvl="1"/>
            <a:r>
              <a:rPr lang="id-ID" altLang="zh-CN"/>
              <a:t>Second level</a:t>
            </a:r>
          </a:p>
          <a:p>
            <a:pPr lvl="2"/>
            <a:r>
              <a:rPr lang="id-ID" altLang="zh-CN"/>
              <a:t>Third level</a:t>
            </a:r>
          </a:p>
          <a:p>
            <a:pPr lvl="3"/>
            <a:r>
              <a:rPr lang="id-ID" altLang="zh-CN"/>
              <a:t>Fourth level</a:t>
            </a:r>
          </a:p>
          <a:p>
            <a:pPr lvl="4"/>
            <a:r>
              <a:rPr lang="id-ID" altLang="zh-CN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SimSun" pitchFamily="2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Sun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Sun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Sun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SimSun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SimSun" pitchFamily="2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SimSun" pitchFamily="2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SimSun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SimSun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SimSun" pitchFamily="2" charset="-122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9B2FC-33D9-4AAC-93A5-7B2A83F90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6100" y="2836863"/>
            <a:ext cx="6335713" cy="2163762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en-US" sz="4000">
                <a:solidFill>
                  <a:schemeClr val="accent1">
                    <a:lumMod val="50000"/>
                  </a:schemeClr>
                </a:solidFill>
                <a:latin typeface="Snap ITC" pitchFamily="82" charset="0"/>
                <a:cs typeface="Times New Roman" panose="02020603050405020304" pitchFamily="18" charset="0"/>
              </a:rPr>
              <a:t>BIOPSYCHOLOGY OF PSYCHIATRI DISORDERS</a:t>
            </a:r>
            <a:endParaRPr lang="en-US" sz="4000" dirty="0">
              <a:solidFill>
                <a:schemeClr val="accent1">
                  <a:lumMod val="50000"/>
                </a:schemeClr>
              </a:solidFill>
              <a:latin typeface="Snap ITC" pitchFamily="82" charset="0"/>
              <a:cs typeface="Times New Roman" panose="02020603050405020304" pitchFamily="18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ED2891F-3F05-42FD-AF35-F355DCD8C670}"/>
              </a:ext>
            </a:extLst>
          </p:cNvPr>
          <p:cNvSpPr/>
          <p:nvPr/>
        </p:nvSpPr>
        <p:spPr>
          <a:xfrm>
            <a:off x="480330" y="1972493"/>
            <a:ext cx="3556094" cy="901337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400" dirty="0">
                <a:solidFill>
                  <a:schemeClr val="accent1">
                    <a:lumMod val="50000"/>
                  </a:schemeClr>
                </a:solidFill>
                <a:latin typeface="Cooper Black" pitchFamily="18" charset="0"/>
              </a:rPr>
              <a:t>Pertemuan 14</a:t>
            </a:r>
          </a:p>
        </p:txBody>
      </p:sp>
      <p:sp>
        <p:nvSpPr>
          <p:cNvPr id="3078" name="Rectangle 4">
            <a:extLst>
              <a:ext uri="{FF2B5EF4-FFF2-40B4-BE49-F238E27FC236}">
                <a16:creationId xmlns:a16="http://schemas.microsoft.com/office/drawing/2014/main" id="{5755AFD1-90AD-4B6D-88B2-AA7D6D58FC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9038" y="6391275"/>
            <a:ext cx="3429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6590F9E-4635-4132-ACC6-82DD3D2124BA}"/>
              </a:ext>
            </a:extLst>
          </p:cNvPr>
          <p:cNvSpPr/>
          <p:nvPr/>
        </p:nvSpPr>
        <p:spPr>
          <a:xfrm>
            <a:off x="7009930" y="6462716"/>
            <a:ext cx="2134070" cy="395285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635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400" dirty="0">
                <a:solidFill>
                  <a:schemeClr val="accent1">
                    <a:lumMod val="50000"/>
                  </a:schemeClr>
                </a:solidFill>
                <a:latin typeface="Cooper Black" pitchFamily="18" charset="0"/>
              </a:rPr>
              <a:t>2020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>
            <a:extLst>
              <a:ext uri="{FF2B5EF4-FFF2-40B4-BE49-F238E27FC236}">
                <a16:creationId xmlns:a16="http://schemas.microsoft.com/office/drawing/2014/main" id="{8100D36B-3683-40B5-BDA3-BB74A36C6B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7438" y="6215063"/>
            <a:ext cx="4572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id-ID" altLang="en-US" sz="1600"/>
              <a:t>Maqhfirah DR, S.Psi, M.Psi, Psikolog</a:t>
            </a:r>
          </a:p>
        </p:txBody>
      </p:sp>
      <p:sp>
        <p:nvSpPr>
          <p:cNvPr id="12291" name="Content Placeholder 3">
            <a:extLst>
              <a:ext uri="{FF2B5EF4-FFF2-40B4-BE49-F238E27FC236}">
                <a16:creationId xmlns:a16="http://schemas.microsoft.com/office/drawing/2014/main" id="{37F332C6-E244-4E42-8E94-78C390158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697413"/>
          </a:xfrm>
        </p:spPr>
        <p:txBody>
          <a:bodyPr/>
          <a:lstStyle/>
          <a:p>
            <a:pPr>
              <a:buFontTx/>
              <a:buNone/>
            </a:pPr>
            <a:r>
              <a:rPr lang="id-ID" altLang="en-US" b="1"/>
              <a:t>Sindroma Tourette</a:t>
            </a:r>
          </a:p>
          <a:p>
            <a:r>
              <a:rPr lang="id-ID" altLang="en-US"/>
              <a:t>Gangguan tics (gerakan atau vokalisasi stereotipe dan repetitif di luar kehendak)</a:t>
            </a:r>
          </a:p>
          <a:p>
            <a:r>
              <a:rPr lang="id-ID" altLang="en-US"/>
              <a:t>Biasanya mulai pada usia dini.</a:t>
            </a:r>
          </a:p>
          <a:p>
            <a:r>
              <a:rPr lang="id-ID" altLang="en-US"/>
              <a:t>Studi tentang neuropatologi sindroma Tourette.</a:t>
            </a:r>
          </a:p>
          <a:p>
            <a:r>
              <a:rPr lang="id-ID" altLang="en-US"/>
              <a:t>Penanganan sindroma Tourette.</a:t>
            </a:r>
          </a:p>
          <a:p>
            <a:endParaRPr lang="id-ID" altLang="en-US" b="1">
              <a:latin typeface="Graphite Std Light Narrow" pitchFamily="66" charset="0"/>
            </a:endParaRPr>
          </a:p>
        </p:txBody>
      </p:sp>
      <p:sp>
        <p:nvSpPr>
          <p:cNvPr id="12292" name="Title 2">
            <a:extLst>
              <a:ext uri="{FF2B5EF4-FFF2-40B4-BE49-F238E27FC236}">
                <a16:creationId xmlns:a16="http://schemas.microsoft.com/office/drawing/2014/main" id="{E6BE0087-1C8F-48C9-948B-76638A41D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id-ID" altLang="en-US" b="1">
              <a:solidFill>
                <a:srgbClr val="336600"/>
              </a:solidFill>
              <a:latin typeface="Graphite Std Light Narrow" pitchFamily="66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>
            <a:extLst>
              <a:ext uri="{FF2B5EF4-FFF2-40B4-BE49-F238E27FC236}">
                <a16:creationId xmlns:a16="http://schemas.microsoft.com/office/drawing/2014/main" id="{BEE74371-A612-4EEF-BBFC-4E2063F28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7438" y="6215063"/>
            <a:ext cx="4572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id-ID" altLang="en-US" sz="1600"/>
              <a:t>Maqhfirah DR, S.Psi, M.Psi, Psikolog</a:t>
            </a:r>
          </a:p>
        </p:txBody>
      </p:sp>
      <p:sp>
        <p:nvSpPr>
          <p:cNvPr id="13315" name="Content Placeholder 3">
            <a:extLst>
              <a:ext uri="{FF2B5EF4-FFF2-40B4-BE49-F238E27FC236}">
                <a16:creationId xmlns:a16="http://schemas.microsoft.com/office/drawing/2014/main" id="{6E2DE42A-C5AD-494A-BDBC-31017177F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313" y="214313"/>
            <a:ext cx="8786812" cy="5911850"/>
          </a:xfrm>
        </p:spPr>
        <p:txBody>
          <a:bodyPr/>
          <a:lstStyle/>
          <a:p>
            <a:r>
              <a:rPr lang="id-ID" altLang="en-US" sz="2800"/>
              <a:t>Perkembangan obat-obat psikoterapeutik baru</a:t>
            </a:r>
          </a:p>
          <a:p>
            <a:r>
              <a:rPr lang="id-ID" altLang="en-US" sz="2800"/>
              <a:t>Percobaan klinis:</a:t>
            </a:r>
          </a:p>
          <a:p>
            <a:pPr>
              <a:buFontTx/>
              <a:buNone/>
            </a:pPr>
            <a:r>
              <a:rPr lang="id-ID" altLang="en-US" sz="2800"/>
              <a:t>– Screening for safety</a:t>
            </a:r>
          </a:p>
          <a:p>
            <a:pPr>
              <a:buFontTx/>
              <a:buNone/>
            </a:pPr>
            <a:r>
              <a:rPr lang="id-ID" altLang="en-US" sz="2800"/>
              <a:t>– Establishing the testing protocol</a:t>
            </a:r>
          </a:p>
          <a:p>
            <a:pPr>
              <a:buFontTx/>
              <a:buNone/>
            </a:pPr>
            <a:r>
              <a:rPr lang="id-ID" altLang="en-US" sz="2800"/>
              <a:t>– Final testing.</a:t>
            </a:r>
          </a:p>
          <a:p>
            <a:endParaRPr lang="id-ID" altLang="en-US" sz="2600" b="1">
              <a:latin typeface="Graphite Std Light Narrow" pitchFamily="66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>
            <a:extLst>
              <a:ext uri="{FF2B5EF4-FFF2-40B4-BE49-F238E27FC236}">
                <a16:creationId xmlns:a16="http://schemas.microsoft.com/office/drawing/2014/main" id="{39B04738-C14F-403E-846F-E91E89715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7438" y="6215063"/>
            <a:ext cx="4572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id-ID" altLang="en-US" sz="1600"/>
              <a:t>Maqhfirah DR, S.Psi, M.Psi, Psikolog</a:t>
            </a:r>
          </a:p>
        </p:txBody>
      </p:sp>
      <p:sp>
        <p:nvSpPr>
          <p:cNvPr id="11268" name="Content Placeholder 3">
            <a:extLst>
              <a:ext uri="{FF2B5EF4-FFF2-40B4-BE49-F238E27FC236}">
                <a16:creationId xmlns:a16="http://schemas.microsoft.com/office/drawing/2014/main" id="{2F565F86-2192-4F9E-A392-7248B6CBA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50" y="214313"/>
            <a:ext cx="8643938" cy="5911850"/>
          </a:xfrm>
        </p:spPr>
        <p:txBody>
          <a:bodyPr/>
          <a:lstStyle/>
          <a:p>
            <a:pPr>
              <a:defRPr/>
            </a:pPr>
            <a:r>
              <a:rPr lang="id-ID" sz="2800" dirty="0">
                <a:ea typeface="+mn-ea"/>
              </a:rPr>
              <a:t>Aspek kontroversial dalam percobaan klinis</a:t>
            </a:r>
          </a:p>
          <a:p>
            <a:pPr>
              <a:defRPr/>
            </a:pPr>
            <a:r>
              <a:rPr lang="id-ID" sz="2800" dirty="0">
                <a:ea typeface="+mn-ea"/>
              </a:rPr>
              <a:t>Persyaratan design double - blind dan kontrol plasevo.</a:t>
            </a:r>
          </a:p>
          <a:p>
            <a:pPr>
              <a:defRPr/>
            </a:pPr>
            <a:r>
              <a:rPr lang="id-ID" sz="2800" dirty="0">
                <a:ea typeface="+mn-ea"/>
              </a:rPr>
              <a:t>Kebutuhan akan plasebo.</a:t>
            </a:r>
          </a:p>
          <a:p>
            <a:pPr>
              <a:defRPr/>
            </a:pPr>
            <a:r>
              <a:rPr lang="id-ID" sz="2800" dirty="0">
                <a:ea typeface="+mn-ea"/>
              </a:rPr>
              <a:t>Lamanya waktu yang dibutuhkan.</a:t>
            </a:r>
          </a:p>
          <a:p>
            <a:pPr>
              <a:defRPr/>
            </a:pPr>
            <a:r>
              <a:rPr lang="id-ID" sz="2800" dirty="0">
                <a:ea typeface="+mn-ea"/>
              </a:rPr>
              <a:t>Isu-isu finansial.</a:t>
            </a:r>
          </a:p>
          <a:p>
            <a:pPr>
              <a:defRPr/>
            </a:pPr>
            <a:r>
              <a:rPr lang="id-ID" sz="2800" dirty="0">
                <a:ea typeface="+mn-ea"/>
              </a:rPr>
              <a:t>Target psikofarmakologi.</a:t>
            </a:r>
          </a:p>
          <a:p>
            <a:pPr marL="0" indent="0" algn="just">
              <a:buFontTx/>
              <a:buNone/>
              <a:defRPr/>
            </a:pPr>
            <a:endParaRPr lang="id-ID" sz="2600" b="1" dirty="0">
              <a:latin typeface="Graphite Std Light Narrow" pitchFamily="66" charset="0"/>
              <a:ea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C6CA1426-89A4-4369-84DE-62EE59FDA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altLang="en-US"/>
          </a:p>
        </p:txBody>
      </p:sp>
      <p:pic>
        <p:nvPicPr>
          <p:cNvPr id="15363" name="Picture 2" descr="C:\Users\SONY VAIO\Desktop\Tugas Biopsikologi Genap 1819\WhatsApp Image 2019-07-02 at 12.26.23(1).jpeg">
            <a:extLst>
              <a:ext uri="{FF2B5EF4-FFF2-40B4-BE49-F238E27FC236}">
                <a16:creationId xmlns:a16="http://schemas.microsoft.com/office/drawing/2014/main" id="{A7CC55F4-2D97-4DC5-82CD-2401B4D0697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8625" y="714375"/>
            <a:ext cx="8215313" cy="5500688"/>
          </a:xfr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40A1AF34-7113-4570-AD9B-406F75B9B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altLang="en-US"/>
          </a:p>
        </p:txBody>
      </p:sp>
      <p:pic>
        <p:nvPicPr>
          <p:cNvPr id="16387" name="Picture 3" descr="C:\Users\SONY VAIO\Desktop\Tugas Biopsikologi Genap 1819\WhatsApp Image 2019-07-02 at 12.26.23.jpeg">
            <a:extLst>
              <a:ext uri="{FF2B5EF4-FFF2-40B4-BE49-F238E27FC236}">
                <a16:creationId xmlns:a16="http://schemas.microsoft.com/office/drawing/2014/main" id="{E1029ADB-E753-4023-A573-B7F904D772C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BF5E6D2F-978F-4969-8E72-C5F3DD8F1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altLang="en-US"/>
          </a:p>
        </p:txBody>
      </p:sp>
      <p:pic>
        <p:nvPicPr>
          <p:cNvPr id="17411" name="Picture 2" descr="C:\Users\SONY VAIO\Desktop\Tugas Biopsikologi Genap 1819\WhatsApp Image 2019-07-02 at 12.26.23(2).jpeg">
            <a:extLst>
              <a:ext uri="{FF2B5EF4-FFF2-40B4-BE49-F238E27FC236}">
                <a16:creationId xmlns:a16="http://schemas.microsoft.com/office/drawing/2014/main" id="{6353356B-599B-4D8D-A552-15256B043B8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4375" y="1428750"/>
            <a:ext cx="8001000" cy="4643438"/>
          </a:xfr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>
            <a:extLst>
              <a:ext uri="{FF2B5EF4-FFF2-40B4-BE49-F238E27FC236}">
                <a16:creationId xmlns:a16="http://schemas.microsoft.com/office/drawing/2014/main" id="{622FE28C-E9E3-4950-822E-CC4B04BD1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7438" y="6215063"/>
            <a:ext cx="4572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id-ID" altLang="en-US" sz="1600"/>
              <a:t>Maqhfirah DR, S.Psi, M.Psi, Psikolog</a:t>
            </a:r>
          </a:p>
        </p:txBody>
      </p:sp>
      <p:sp>
        <p:nvSpPr>
          <p:cNvPr id="18435" name="Content Placeholder 3">
            <a:extLst>
              <a:ext uri="{FF2B5EF4-FFF2-40B4-BE49-F238E27FC236}">
                <a16:creationId xmlns:a16="http://schemas.microsoft.com/office/drawing/2014/main" id="{709374B1-1FE4-4AEC-9EFD-9B487D200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591185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References</a:t>
            </a:r>
          </a:p>
          <a:p>
            <a:r>
              <a:rPr lang="en-US" altLang="en-US"/>
              <a:t>Carlson, N. R. (2007). Physiology of</a:t>
            </a:r>
            <a:r>
              <a:rPr lang="id-ID" altLang="en-US"/>
              <a:t> </a:t>
            </a:r>
            <a:r>
              <a:rPr lang="en-US" altLang="en-US"/>
              <a:t>behavior</a:t>
            </a:r>
            <a:r>
              <a:rPr lang="id-ID" altLang="en-US"/>
              <a:t> </a:t>
            </a:r>
            <a:r>
              <a:rPr lang="en-US" altLang="en-US"/>
              <a:t>(9</a:t>
            </a:r>
            <a:r>
              <a:rPr lang="id-ID" altLang="en-US"/>
              <a:t> </a:t>
            </a:r>
            <a:r>
              <a:rPr lang="en-US" altLang="en-US"/>
              <a:t>th</a:t>
            </a:r>
            <a:r>
              <a:rPr lang="id-ID" altLang="en-US"/>
              <a:t> </a:t>
            </a:r>
            <a:r>
              <a:rPr lang="en-US" altLang="en-US"/>
              <a:t>ed.). Boston: Pearson.</a:t>
            </a:r>
          </a:p>
          <a:p>
            <a:r>
              <a:rPr lang="en-US" altLang="en-US"/>
              <a:t>Pinel, J. P. J. (2006). Biopsychology (6</a:t>
            </a:r>
            <a:r>
              <a:rPr lang="id-ID" altLang="en-US"/>
              <a:t> </a:t>
            </a:r>
            <a:r>
              <a:rPr lang="en-US" altLang="en-US"/>
              <a:t>th</a:t>
            </a:r>
            <a:r>
              <a:rPr lang="id-ID" altLang="en-US"/>
              <a:t> </a:t>
            </a:r>
            <a:r>
              <a:rPr lang="en-US" altLang="en-US"/>
              <a:t>ed.). Boston: Pearson.</a:t>
            </a:r>
          </a:p>
          <a:p>
            <a:r>
              <a:rPr lang="en-US" altLang="en-US"/>
              <a:t>Sherwood, L. (2007). Human physiology: From cells to systems</a:t>
            </a:r>
            <a:r>
              <a:rPr lang="id-ID" altLang="en-US"/>
              <a:t>.</a:t>
            </a:r>
            <a:r>
              <a:rPr lang="en-US" altLang="en-US"/>
              <a:t> Belmont, CA: Thomson.</a:t>
            </a:r>
          </a:p>
          <a:p>
            <a:pPr>
              <a:buFontTx/>
              <a:buNone/>
            </a:pPr>
            <a:endParaRPr lang="id-ID" altLang="en-US" b="1">
              <a:solidFill>
                <a:srgbClr val="7030A0"/>
              </a:solidFill>
              <a:latin typeface="Graphite Std Light Narrow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CB5F0BB7-B187-4E55-8AC1-3A8E7BE22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altLang="en-US"/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436038AC-CFAF-4AC2-B18E-1F770C768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id-ID" altLang="en-US"/>
          </a:p>
          <a:p>
            <a:pPr>
              <a:buFontTx/>
              <a:buNone/>
            </a:pPr>
            <a:endParaRPr lang="id-ID" altLang="en-US"/>
          </a:p>
          <a:p>
            <a:pPr>
              <a:buFontTx/>
              <a:buNone/>
            </a:pPr>
            <a:endParaRPr lang="id-ID" altLang="en-US"/>
          </a:p>
          <a:p>
            <a:pPr>
              <a:buFontTx/>
              <a:buNone/>
            </a:pPr>
            <a:endParaRPr lang="id-ID" altLang="en-US"/>
          </a:p>
          <a:p>
            <a:pPr>
              <a:buFontTx/>
              <a:buNone/>
            </a:pPr>
            <a:endParaRPr lang="id-ID" altLang="en-US"/>
          </a:p>
          <a:p>
            <a:pPr>
              <a:buFontTx/>
              <a:buNone/>
            </a:pPr>
            <a:r>
              <a:rPr lang="id-ID" altLang="en-US" sz="4800"/>
              <a:t>Apa itu Gangguan Psikiatri?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112A37EF-3CB9-4786-B4C0-75EB41683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9038" y="6407150"/>
            <a:ext cx="3429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>
            <a:extLst>
              <a:ext uri="{FF2B5EF4-FFF2-40B4-BE49-F238E27FC236}">
                <a16:creationId xmlns:a16="http://schemas.microsoft.com/office/drawing/2014/main" id="{1AE50D28-6705-4891-BD60-431F4F7AAF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7438" y="6215063"/>
            <a:ext cx="4572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id-ID" altLang="en-US" sz="1600"/>
              <a:t>Maqhfirah DR, S.Psi, M.Psi, Psikolog</a:t>
            </a:r>
          </a:p>
        </p:txBody>
      </p:sp>
      <p:sp>
        <p:nvSpPr>
          <p:cNvPr id="5123" name="Title 2">
            <a:extLst>
              <a:ext uri="{FF2B5EF4-FFF2-40B4-BE49-F238E27FC236}">
                <a16:creationId xmlns:a16="http://schemas.microsoft.com/office/drawing/2014/main" id="{FE097F95-50DB-4EE1-AE66-549F7DB53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pPr algn="l"/>
            <a:endParaRPr lang="id-ID" altLang="en-US" b="1">
              <a:solidFill>
                <a:srgbClr val="336600"/>
              </a:solidFill>
              <a:latin typeface="Graphite Std Light Narrow" pitchFamily="66" charset="0"/>
            </a:endParaRPr>
          </a:p>
        </p:txBody>
      </p:sp>
      <p:sp>
        <p:nvSpPr>
          <p:cNvPr id="5124" name="Content Placeholder 3">
            <a:extLst>
              <a:ext uri="{FF2B5EF4-FFF2-40B4-BE49-F238E27FC236}">
                <a16:creationId xmlns:a16="http://schemas.microsoft.com/office/drawing/2014/main" id="{710496A1-1602-41DE-8C1D-AE506D4A9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697413"/>
          </a:xfrm>
        </p:spPr>
        <p:txBody>
          <a:bodyPr/>
          <a:lstStyle/>
          <a:p>
            <a:r>
              <a:rPr lang="id-ID" altLang="en-US"/>
              <a:t>Gangguan psikiatri?</a:t>
            </a:r>
          </a:p>
          <a:p>
            <a:pPr>
              <a:buFontTx/>
              <a:buNone/>
            </a:pPr>
            <a:r>
              <a:rPr lang="id-ID" altLang="en-US"/>
              <a:t>	Gangguan fungsi psikologis yang cukup berat hingga membutuhkan penanganan seorang psikiater atau psikolog klinis.</a:t>
            </a:r>
          </a:p>
          <a:p>
            <a:endParaRPr lang="id-ID" altLang="en-US"/>
          </a:p>
          <a:p>
            <a:r>
              <a:rPr lang="id-ID" altLang="en-US"/>
              <a:t>DSM IV-TR</a:t>
            </a:r>
          </a:p>
          <a:p>
            <a:pPr>
              <a:buFontTx/>
              <a:buNone/>
            </a:pPr>
            <a:r>
              <a:rPr lang="id-ID" altLang="en-US"/>
              <a:t>	Diagnostic and Statistical Manual of Mental Disorder.</a:t>
            </a:r>
          </a:p>
          <a:p>
            <a:pPr>
              <a:buFontTx/>
              <a:buNone/>
            </a:pPr>
            <a:endParaRPr lang="id-ID" altLang="en-US"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>
            <a:extLst>
              <a:ext uri="{FF2B5EF4-FFF2-40B4-BE49-F238E27FC236}">
                <a16:creationId xmlns:a16="http://schemas.microsoft.com/office/drawing/2014/main" id="{E0A595F8-7520-402E-B447-B96CB615A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7438" y="6215063"/>
            <a:ext cx="4572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id-ID" altLang="en-US" sz="1600"/>
              <a:t>Maqhfirah DR, S.Psi, M.Psi, Psikolog</a:t>
            </a:r>
          </a:p>
        </p:txBody>
      </p:sp>
      <p:sp>
        <p:nvSpPr>
          <p:cNvPr id="6147" name="Content Placeholder 3">
            <a:extLst>
              <a:ext uri="{FF2B5EF4-FFF2-40B4-BE49-F238E27FC236}">
                <a16:creationId xmlns:a16="http://schemas.microsoft.com/office/drawing/2014/main" id="{E3C86869-8B9F-4719-A115-E2C01770CC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5875"/>
            <a:ext cx="8229600" cy="4929188"/>
          </a:xfrm>
        </p:spPr>
        <p:txBody>
          <a:bodyPr/>
          <a:lstStyle/>
          <a:p>
            <a:pPr>
              <a:buFontTx/>
              <a:buNone/>
            </a:pPr>
            <a:r>
              <a:rPr lang="id-ID" altLang="en-US" b="1"/>
              <a:t>Skizofrenia</a:t>
            </a:r>
          </a:p>
          <a:p>
            <a:r>
              <a:rPr lang="id-ID" altLang="en-US"/>
              <a:t>Biasanya diasosiasikan dengan konsep kegilaan.</a:t>
            </a:r>
          </a:p>
          <a:p>
            <a:r>
              <a:rPr lang="id-ID" altLang="en-US"/>
              <a:t>Menyerang 1% individu dari semua ras dan kelompok budaya.</a:t>
            </a:r>
          </a:p>
          <a:p>
            <a:r>
              <a:rPr lang="id-ID" altLang="en-US"/>
              <a:t>Mulai pada masa remaja atau masa dewasa awal.</a:t>
            </a:r>
          </a:p>
          <a:p>
            <a:r>
              <a:rPr lang="id-ID" altLang="en-US"/>
              <a:t>Banyak bentuk.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D9930-73B0-4DAF-B7BE-4566A9F6BB7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28625" y="1214438"/>
            <a:ext cx="8143875" cy="4572000"/>
          </a:xfrm>
        </p:spPr>
        <p:txBody>
          <a:bodyPr/>
          <a:lstStyle/>
          <a:p>
            <a:pPr>
              <a:defRPr/>
            </a:pPr>
            <a:r>
              <a:rPr lang="id-ID" dirty="0">
                <a:latin typeface="+mj-lt"/>
                <a:ea typeface="+mn-ea"/>
              </a:rPr>
              <a:t>Penderita skizofrenia kian meningkat</a:t>
            </a:r>
          </a:p>
          <a:p>
            <a:pPr>
              <a:defRPr/>
            </a:pPr>
            <a:r>
              <a:rPr lang="id-ID" dirty="0">
                <a:latin typeface="+mj-lt"/>
                <a:ea typeface="+mn-ea"/>
              </a:rPr>
              <a:t>Di Amerika Serikat, prevalensi  skizofrenia diperkirakan berkisar sekitar </a:t>
            </a:r>
            <a:r>
              <a:rPr lang="id-ID" b="1" dirty="0">
                <a:latin typeface="+mj-lt"/>
                <a:ea typeface="+mn-ea"/>
              </a:rPr>
              <a:t>1% dari seluruh penduduk</a:t>
            </a:r>
            <a:r>
              <a:rPr lang="id-ID" dirty="0">
                <a:latin typeface="+mj-lt"/>
                <a:ea typeface="+mn-ea"/>
              </a:rPr>
              <a:t>. Angka tersebut menggambarkan, bahwa hampir </a:t>
            </a:r>
            <a:r>
              <a:rPr lang="id-ID" b="1" dirty="0">
                <a:latin typeface="+mj-lt"/>
                <a:ea typeface="+mn-ea"/>
              </a:rPr>
              <a:t>tiga juta </a:t>
            </a:r>
            <a:r>
              <a:rPr lang="id-ID" dirty="0">
                <a:latin typeface="+mj-lt"/>
                <a:ea typeface="+mn-ea"/>
              </a:rPr>
              <a:t>penduduk yang sedang, telah, atau akan terkena penyakit tersebut</a:t>
            </a:r>
          </a:p>
          <a:p>
            <a:pPr>
              <a:defRPr/>
            </a:pPr>
            <a:r>
              <a:rPr lang="id-ID" dirty="0">
                <a:latin typeface="+mj-lt"/>
                <a:ea typeface="+mn-ea"/>
              </a:rPr>
              <a:t>Insiden dan prevalensi seumur hidup secara kasar </a:t>
            </a:r>
            <a:r>
              <a:rPr lang="id-ID" b="1" dirty="0">
                <a:latin typeface="+mj-lt"/>
                <a:ea typeface="+mn-ea"/>
              </a:rPr>
              <a:t>sama di seluruh dunia</a:t>
            </a:r>
          </a:p>
          <a:p>
            <a:pPr>
              <a:buFontTx/>
              <a:buNone/>
              <a:defRPr/>
            </a:pPr>
            <a:endParaRPr lang="id-ID" dirty="0">
              <a:latin typeface="+mj-lt"/>
              <a:ea typeface="+mn-ea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5491E22-56B6-48C8-AE70-836E9191E5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9038" y="6391275"/>
            <a:ext cx="3429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6540E-B123-446F-AC5C-BC3D06035B4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5750" y="1143000"/>
            <a:ext cx="8643938" cy="4981575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id-ID" b="1" dirty="0">
                <a:latin typeface="+mj-lt"/>
                <a:ea typeface="+mn-ea"/>
              </a:rPr>
              <a:t>Nevid 2003</a:t>
            </a:r>
          </a:p>
          <a:p>
            <a:pPr>
              <a:buFontTx/>
              <a:buNone/>
              <a:defRPr/>
            </a:pPr>
            <a:r>
              <a:rPr lang="id-ID" dirty="0">
                <a:latin typeface="+mj-lt"/>
                <a:ea typeface="+mn-ea"/>
              </a:rPr>
              <a:t>	Skizofrenia merupakan </a:t>
            </a:r>
            <a:r>
              <a:rPr lang="id-ID" b="1" dirty="0">
                <a:latin typeface="+mj-lt"/>
                <a:ea typeface="+mn-ea"/>
              </a:rPr>
              <a:t>gangguan psikotik kronis </a:t>
            </a:r>
            <a:r>
              <a:rPr lang="id-ID" dirty="0">
                <a:latin typeface="+mj-lt"/>
                <a:ea typeface="+mn-ea"/>
              </a:rPr>
              <a:t>yang ditandai oleh </a:t>
            </a:r>
            <a:r>
              <a:rPr lang="id-ID" b="1" dirty="0">
                <a:latin typeface="+mj-lt"/>
                <a:ea typeface="+mn-ea"/>
              </a:rPr>
              <a:t>episode akut </a:t>
            </a:r>
            <a:r>
              <a:rPr lang="id-ID" dirty="0">
                <a:latin typeface="+mj-lt"/>
                <a:ea typeface="+mn-ea"/>
              </a:rPr>
              <a:t>yang mencakup </a:t>
            </a:r>
            <a:r>
              <a:rPr lang="id-ID" b="1" dirty="0">
                <a:latin typeface="+mj-lt"/>
                <a:ea typeface="+mn-ea"/>
              </a:rPr>
              <a:t>kondisi terputus dengan realitas </a:t>
            </a:r>
            <a:r>
              <a:rPr lang="id-ID" dirty="0">
                <a:latin typeface="+mj-lt"/>
                <a:ea typeface="+mn-ea"/>
              </a:rPr>
              <a:t>yang ditampilkan dalam ciri-ciri seperti waham, halusinasi, pikiran tidak logis, pembicaraan yang tidak koheren, dan perilaku yang aneh. Defisit residual dalam area kognitif, emosional, dan sosial dari fungsi-fungsi yang ada sebelum episode akut.</a:t>
            </a:r>
          </a:p>
          <a:p>
            <a:pPr>
              <a:buFontTx/>
              <a:buNone/>
              <a:defRPr/>
            </a:pPr>
            <a:endParaRPr lang="id-ID" dirty="0">
              <a:latin typeface="+mj-lt"/>
              <a:ea typeface="+mn-ea"/>
            </a:endParaRPr>
          </a:p>
          <a:p>
            <a:pPr>
              <a:defRPr/>
            </a:pPr>
            <a:r>
              <a:rPr lang="id-ID" b="1" dirty="0">
                <a:latin typeface="+mj-lt"/>
                <a:ea typeface="+mn-ea"/>
              </a:rPr>
              <a:t>DSM IV</a:t>
            </a:r>
          </a:p>
          <a:p>
            <a:pPr>
              <a:buFontTx/>
              <a:buNone/>
              <a:defRPr/>
            </a:pPr>
            <a:r>
              <a:rPr lang="id-ID" b="1" dirty="0">
                <a:latin typeface="+mj-lt"/>
                <a:ea typeface="+mn-ea"/>
              </a:rPr>
              <a:t>	</a:t>
            </a:r>
            <a:r>
              <a:rPr lang="id-ID" dirty="0">
                <a:latin typeface="+mj-lt"/>
                <a:ea typeface="+mn-ea"/>
              </a:rPr>
              <a:t>Kumpulan dari gejala </a:t>
            </a:r>
            <a:r>
              <a:rPr lang="id-ID" b="1" dirty="0">
                <a:latin typeface="+mj-lt"/>
                <a:ea typeface="+mn-ea"/>
              </a:rPr>
              <a:t>positif</a:t>
            </a:r>
            <a:r>
              <a:rPr lang="id-ID" dirty="0">
                <a:latin typeface="+mj-lt"/>
                <a:ea typeface="+mn-ea"/>
              </a:rPr>
              <a:t> dan </a:t>
            </a:r>
            <a:r>
              <a:rPr lang="id-ID" b="1" dirty="0">
                <a:latin typeface="+mj-lt"/>
                <a:ea typeface="+mn-ea"/>
              </a:rPr>
              <a:t>negatif </a:t>
            </a:r>
            <a:r>
              <a:rPr lang="id-ID" dirty="0">
                <a:latin typeface="+mj-lt"/>
                <a:ea typeface="+mn-ea"/>
              </a:rPr>
              <a:t>yang timbul secara s</a:t>
            </a:r>
            <a:r>
              <a:rPr lang="id-ID" b="1" dirty="0">
                <a:latin typeface="+mj-lt"/>
                <a:ea typeface="+mn-ea"/>
              </a:rPr>
              <a:t>ignifikan</a:t>
            </a:r>
            <a:r>
              <a:rPr lang="id-ID" dirty="0">
                <a:latin typeface="+mj-lt"/>
                <a:ea typeface="+mn-ea"/>
              </a:rPr>
              <a:t> selama periode waktu </a:t>
            </a:r>
            <a:r>
              <a:rPr lang="id-ID" b="1" dirty="0">
                <a:latin typeface="+mj-lt"/>
                <a:ea typeface="+mn-ea"/>
              </a:rPr>
              <a:t>1 bulan</a:t>
            </a:r>
            <a:r>
              <a:rPr lang="id-ID" dirty="0">
                <a:latin typeface="+mj-lt"/>
                <a:ea typeface="+mn-ea"/>
              </a:rPr>
              <a:t>/periode </a:t>
            </a:r>
            <a:r>
              <a:rPr lang="id-ID" b="1" dirty="0">
                <a:latin typeface="+mj-lt"/>
                <a:ea typeface="+mn-ea"/>
              </a:rPr>
              <a:t>aktif t</a:t>
            </a:r>
            <a:r>
              <a:rPr lang="id-ID" dirty="0">
                <a:latin typeface="+mj-lt"/>
                <a:ea typeface="+mn-ea"/>
              </a:rPr>
              <a:t>etapi tanda-tandanya berlangsung paling sedikit selama </a:t>
            </a:r>
            <a:r>
              <a:rPr lang="id-ID" b="1" dirty="0">
                <a:latin typeface="+mj-lt"/>
                <a:ea typeface="+mn-ea"/>
              </a:rPr>
              <a:t>6 bulan</a:t>
            </a:r>
            <a:r>
              <a:rPr lang="id-ID" dirty="0">
                <a:latin typeface="+mj-lt"/>
                <a:ea typeface="+mn-ea"/>
              </a:rPr>
              <a:t>.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E73BAAC-7721-4888-935E-8890EBCE9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9038" y="6391275"/>
            <a:ext cx="3429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EF8C5-6787-4C55-81FE-69F333D96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188" y="285750"/>
            <a:ext cx="7772400" cy="86836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id-ID" b="1" dirty="0"/>
              <a:t>PENYEBAB</a:t>
            </a:r>
            <a:r>
              <a:rPr lang="id-ID" dirty="0"/>
              <a:t> </a:t>
            </a:r>
            <a:r>
              <a:rPr lang="id-ID" sz="2200" dirty="0"/>
              <a:t>(Kaplan &amp; Saddaock, 2003)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B3F603D-A5E7-4CDF-A271-C81E88FF3864}"/>
              </a:ext>
            </a:extLst>
          </p:cNvPr>
          <p:cNvGraphicFramePr>
            <a:graphicFrameLocks noGrp="1"/>
          </p:cNvGraphicFramePr>
          <p:nvPr>
            <p:ph sz="quarter" idx="1"/>
          </p:nvPr>
        </p:nvGraphicFramePr>
        <p:xfrm>
          <a:off x="357188" y="1428750"/>
          <a:ext cx="8429625" cy="5072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220" name="Rectangle 4">
            <a:extLst>
              <a:ext uri="{FF2B5EF4-FFF2-40B4-BE49-F238E27FC236}">
                <a16:creationId xmlns:a16="http://schemas.microsoft.com/office/drawing/2014/main" id="{6655170D-548A-4859-B117-B04C57A03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9038" y="6391275"/>
            <a:ext cx="3429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/>
            <a:r>
              <a:rPr lang="id-ID" altLang="en-US" sz="1400">
                <a:latin typeface="Tekton Pro Cond" pitchFamily="34" charset="0"/>
              </a:rPr>
              <a:t>Maqhfirah DR, S.Psi, M.Psi, Psikolog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>
            <a:extLst>
              <a:ext uri="{FF2B5EF4-FFF2-40B4-BE49-F238E27FC236}">
                <a16:creationId xmlns:a16="http://schemas.microsoft.com/office/drawing/2014/main" id="{A6683312-DFF2-4309-BA8B-23FC4C7BB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7438" y="6215063"/>
            <a:ext cx="4572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id-ID" altLang="en-US" sz="1600"/>
              <a:t>Maqhfirah DR, S.Psi, M.Psi, Psikolog</a:t>
            </a:r>
          </a:p>
        </p:txBody>
      </p:sp>
      <p:sp>
        <p:nvSpPr>
          <p:cNvPr id="10243" name="Content Placeholder 3">
            <a:extLst>
              <a:ext uri="{FF2B5EF4-FFF2-40B4-BE49-F238E27FC236}">
                <a16:creationId xmlns:a16="http://schemas.microsoft.com/office/drawing/2014/main" id="{80763F48-EB21-4E3B-9DF3-2DD7E295E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/>
          <a:lstStyle/>
          <a:p>
            <a:pPr>
              <a:buFontTx/>
              <a:buNone/>
            </a:pPr>
            <a:r>
              <a:rPr lang="id-ID" altLang="en-US" b="1"/>
              <a:t>Gangguan Afektif</a:t>
            </a:r>
          </a:p>
          <a:p>
            <a:r>
              <a:rPr lang="id-ID" altLang="en-US"/>
              <a:t>Depresi &amp; Mania.</a:t>
            </a:r>
          </a:p>
          <a:p>
            <a:r>
              <a:rPr lang="id-ID" altLang="en-US"/>
              <a:t>Depresi merupakan reaksi normal, akan tetapi ada orang yang kecenderungannya kearah depresi yang melebihi proporsi.</a:t>
            </a:r>
          </a:p>
          <a:p>
            <a:r>
              <a:rPr lang="id-ID" altLang="en-US"/>
              <a:t>Kategori utama gangguan afektif.</a:t>
            </a:r>
          </a:p>
          <a:p>
            <a:r>
              <a:rPr lang="id-ID" altLang="en-US"/>
              <a:t>Faktor penyebab gangguan afektif.</a:t>
            </a:r>
          </a:p>
          <a:p>
            <a:r>
              <a:rPr lang="id-ID" altLang="en-US"/>
              <a:t>Penemuan obat antidepresan.</a:t>
            </a:r>
            <a:br>
              <a:rPr lang="id-ID" altLang="en-US"/>
            </a:br>
            <a:endParaRPr lang="id-ID" altLang="en-US" b="1">
              <a:solidFill>
                <a:srgbClr val="FF0000"/>
              </a:solidFill>
              <a:latin typeface="Graphite Std Light Narrow" pitchFamily="66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>
            <a:extLst>
              <a:ext uri="{FF2B5EF4-FFF2-40B4-BE49-F238E27FC236}">
                <a16:creationId xmlns:a16="http://schemas.microsoft.com/office/drawing/2014/main" id="{B4EB02EC-CCB7-479E-9540-A779D5773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7438" y="6215063"/>
            <a:ext cx="4572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/>
            <a:r>
              <a:rPr lang="id-ID" altLang="en-US" sz="1600"/>
              <a:t>Maqhfirah DR, S.Psi, M.Psi, Psikolog</a:t>
            </a:r>
          </a:p>
        </p:txBody>
      </p:sp>
      <p:sp>
        <p:nvSpPr>
          <p:cNvPr id="11267" name="Content Placeholder 3">
            <a:extLst>
              <a:ext uri="{FF2B5EF4-FFF2-40B4-BE49-F238E27FC236}">
                <a16:creationId xmlns:a16="http://schemas.microsoft.com/office/drawing/2014/main" id="{5A1194E4-3DB6-416E-BBDC-FB2CBA277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/>
          <a:lstStyle/>
          <a:p>
            <a:pPr>
              <a:buFontTx/>
              <a:buNone/>
            </a:pPr>
            <a:r>
              <a:rPr lang="id-ID" altLang="en-US" b="1"/>
              <a:t>Gangguan kecemasan</a:t>
            </a:r>
          </a:p>
          <a:p>
            <a:r>
              <a:rPr lang="id-ID" altLang="en-US"/>
              <a:t>Ketakutan kronis yang menetap tanpa adanya ancaman langsung.</a:t>
            </a:r>
          </a:p>
          <a:p>
            <a:r>
              <a:rPr lang="id-ID" altLang="en-US"/>
              <a:t>Kecemasan bersifat adaptif bila ia memotivasi perilaku coping yang efektif, tetapi bila menjadi sedemikian parah hingga mendisrupsi fungsi normal</a:t>
            </a:r>
            <a:r>
              <a:rPr lang="id-ID" altLang="en-US">
                <a:sym typeface="Wingdings" panose="05000000000000000000" pitchFamily="2" charset="2"/>
              </a:rPr>
              <a:t></a:t>
            </a:r>
            <a:r>
              <a:rPr lang="id-ID" altLang="en-US"/>
              <a:t>gangguan kecemasan.</a:t>
            </a:r>
          </a:p>
          <a:p>
            <a:pPr>
              <a:buFontTx/>
              <a:buNone/>
            </a:pPr>
            <a:endParaRPr lang="id-ID" altLang="en-US" b="1">
              <a:solidFill>
                <a:srgbClr val="FF0000"/>
              </a:solidFill>
              <a:latin typeface="Graphite Std Light Narrow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rochure2">
  <a:themeElements>
    <a:clrScheme name="Brochure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rochure2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rochure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ochure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ochure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ochure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ochure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rochure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ochure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ochure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ochure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ochure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ochure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rochure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rochure2">
  <a:themeElements>
    <a:clrScheme name="1_Brochure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Brochure2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Brochure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rochure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rochure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rochure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rochure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rochure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rochure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rochure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rochure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rochure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rochure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rochure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</TotalTime>
  <Pages>0</Pages>
  <Words>598</Words>
  <Characters>0</Characters>
  <Application>Microsoft Office PowerPoint</Application>
  <DocSecurity>0</DocSecurity>
  <PresentationFormat>On-screen Show (4:3)</PresentationFormat>
  <Lines>0</Lines>
  <Paragraphs>76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SimSun</vt:lpstr>
      <vt:lpstr>Calibri</vt:lpstr>
      <vt:lpstr>Snap ITC</vt:lpstr>
      <vt:lpstr>Times New Roman</vt:lpstr>
      <vt:lpstr>Cooper Black</vt:lpstr>
      <vt:lpstr>Tekton Pro Cond</vt:lpstr>
      <vt:lpstr>Graphite Std Light Narrow</vt:lpstr>
      <vt:lpstr>Arial Narrow</vt:lpstr>
      <vt:lpstr>Wingdings</vt:lpstr>
      <vt:lpstr>Brochure2</vt:lpstr>
      <vt:lpstr>1_Brochure2</vt:lpstr>
      <vt:lpstr>BIOPSYCHOLOGY OF PSYCHIATRI DISORDERS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PENYEBAB (Kaplan &amp; Saddaock, 2003)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PSIKOLOGI KESEHATAN (8)</dc:title>
  <dc:subject/>
  <dc:creator>Dandy 04</dc:creator>
  <cp:keywords/>
  <dc:description/>
  <cp:lastModifiedBy>Muhammad Dandy</cp:lastModifiedBy>
  <cp:revision>45</cp:revision>
  <cp:lastPrinted>1899-12-30T00:00:00Z</cp:lastPrinted>
  <dcterms:created xsi:type="dcterms:W3CDTF">2008-02-21T01:22:40Z</dcterms:created>
  <dcterms:modified xsi:type="dcterms:W3CDTF">2020-08-04T02:47:52Z</dcterms:modified>
  <cp:category>Business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1033-8.1.0.3377</vt:lpwstr>
  </property>
</Properties>
</file>