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90BD0464-3257-4C0D-98BE-8685AED9B7C9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D8D1630F-CBF0-4A26-8A80-9E56D3B0C13F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16">
              <a:extLst>
                <a:ext uri="{FF2B5EF4-FFF2-40B4-BE49-F238E27FC236}">
                  <a16:creationId xmlns:a16="http://schemas.microsoft.com/office/drawing/2014/main" id="{157B547B-9BF1-494F-8A03-5AC23FCAA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4FF509EC-CB2F-4BCF-B9FC-8CE8DEF29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74C5CFE1-CCA5-4BA4-BFDB-7B32DC22E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52605C6-27D1-4683-9930-BC368235CFE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>
            <a:extLst>
              <a:ext uri="{FF2B5EF4-FFF2-40B4-BE49-F238E27FC236}">
                <a16:creationId xmlns:a16="http://schemas.microsoft.com/office/drawing/2014/main" id="{145302BB-07B2-40AD-AE7B-B44F524C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341100-589F-4F17-9768-F4A32C99EBBA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12" name="Footer Placeholder 18">
            <a:extLst>
              <a:ext uri="{FF2B5EF4-FFF2-40B4-BE49-F238E27FC236}">
                <a16:creationId xmlns:a16="http://schemas.microsoft.com/office/drawing/2014/main" id="{25428852-3C21-4888-A33F-61CAB7DCF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13" name="Slide Number Placeholder 26">
            <a:extLst>
              <a:ext uri="{FF2B5EF4-FFF2-40B4-BE49-F238E27FC236}">
                <a16:creationId xmlns:a16="http://schemas.microsoft.com/office/drawing/2014/main" id="{04A42FCB-DB0B-49D2-B79B-899AB7B4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C32B14-BEF8-4A1F-AE18-8E9AF4348B55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5791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43BDA9A1-FED7-4769-AD05-2F028EE2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47BE9-D63E-4487-82D7-8070DB2706BA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C38435F-3B83-4A1B-AB37-6445B7DA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8C49821-D51D-4456-8593-1E5D41421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2971D-EC6F-4487-88FA-82B423453F99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3729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AC9FBCB-0FB4-42D8-A7DE-F9C87DD42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0157-9BD1-42A5-A7C6-513E6FF48864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862345B5-A29B-4844-BC25-0DFEBAE9A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1F0ACB3-937A-453C-8557-45A1EA16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5C426-841E-42BD-9630-3767BA3FDEE3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6353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4A3D6F4E-4063-4715-BACB-81C26989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213ED-AB0D-4815-A388-02C5838D0EDA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00ACE325-47BE-49AA-856E-D22A8D4BB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8B20F90-B8A8-418B-B993-DC975FF5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5D86F-40BB-424A-8FE6-F2682C782CBA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7582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5F1EAEC7-EB65-468F-9B25-14B4C0E97C22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15">
            <a:extLst>
              <a:ext uri="{FF2B5EF4-FFF2-40B4-BE49-F238E27FC236}">
                <a16:creationId xmlns:a16="http://schemas.microsoft.com/office/drawing/2014/main" id="{363613CD-01A6-40E7-ABE4-12820575C87F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637F4DC-5D84-4EDE-9FB8-6D4C7D7BD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AD9446-DAB0-418A-896D-E88FC5A83802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1D12C38-92FD-40AF-B2F9-E1C64DB1A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2398F4-EA18-4F97-99E9-E591AFE0F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5741B-E1A6-43BD-83A6-BD5524DBEBD9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440036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70605-357D-478E-AFF1-045CF6B9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7DC100-88F6-4BA5-8526-117B7BF0AFFB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00995-3E27-4339-8ECA-E11CCA460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5604A-BA39-4B94-82F7-51DDB51C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FE13F-9228-482A-8E1F-6D437BD5453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17283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DB5D6-8265-485B-B2BC-89B2D581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0B6A87-492F-462A-92D2-8773337E3393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1DF3FE-C0A0-4665-BADE-A887EDB8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16F3A4-3083-48D4-9DC8-93D573D04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25DDA-3423-483D-AC6E-957C160DF793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940760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2F7FED-CC26-418F-BAE8-B92B6FF3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CCA7CC-3398-4DC0-88DB-0CA610F2F771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89F54C-7079-4B2D-9035-7A44BCCF2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1DE39-D0C9-4602-B42B-6A6FD4513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3609C-0BFB-49FF-81DB-C32AF7F12912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31653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A9434717-421E-41C1-BF4A-24ECC2A5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34358-97DA-4E81-869C-0FC5513A608F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689731A-28C9-4FE5-A66B-EF9ED57AF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036DA35E-10F8-47DE-9AC7-7F92ACC64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290D4-DAF5-47EC-B14A-6BEE051A39E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5076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EA981-268E-447B-9B2B-AF064EBA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E6BE93-B6F7-4663-A768-C4F65775EEE2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0E4FA-2DB8-40D4-BB6F-2EF302EC3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62032-2FFA-41D5-AE56-E30B31A0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DD3EC-D589-4167-92BB-EE42676265F9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90567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3DF434DD-C63D-4764-B55B-9953C72C0A7E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B7DDB75C-E0AC-447B-A354-D3377BDD5D8F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B2689922-1F80-43FD-8056-669FD4B3C247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8D66278-3D19-4938-92C7-6AE2D1BB4FDB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9">
            <a:extLst>
              <a:ext uri="{FF2B5EF4-FFF2-40B4-BE49-F238E27FC236}">
                <a16:creationId xmlns:a16="http://schemas.microsoft.com/office/drawing/2014/main" id="{325C3258-6878-45ED-8F0B-8B0507FCF680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20">
            <a:extLst>
              <a:ext uri="{FF2B5EF4-FFF2-40B4-BE49-F238E27FC236}">
                <a16:creationId xmlns:a16="http://schemas.microsoft.com/office/drawing/2014/main" id="{54B82515-D330-4DEF-8DB3-200E19E7BCEE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6F7AD77F-3207-4F06-A7F6-5EF950370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0B807F5-75EC-447B-BCDA-FE18483F3491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38F6027F-FCC9-4A4D-B8B2-41EAEA05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BD2722A-F0D5-473C-9998-ACDB3ADEC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188CF-1DE2-415D-BE8F-81ACEE653F9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016325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6D8C0931-0A04-45E7-BD9C-7145C4770CD3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129DECF-A903-4338-94EB-050F32EBA201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E5DFEDD2-931D-4314-A253-5B636D0E23A2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B1A850-CD91-4D67-A07F-30AFB6DF22BF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3723E24D-7B25-4BC3-95B4-9B8B4F97B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E9741A53-8D01-4036-A222-D8FEF4753E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27A2B86-A600-49C5-AD7A-17058A315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E35C66-339E-4D3E-B8EE-7B4BE963E2CA}" type="datetimeFigureOut">
              <a:rPr lang="id-ID"/>
              <a:pPr>
                <a:defRPr/>
              </a:pPr>
              <a:t>04/08/2020</a:t>
            </a:fld>
            <a:endParaRPr lang="id-ID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5568BC8-1692-4B77-A376-EF27F357D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2812C86-D9A7-439D-8C6B-3260D0318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</a:defRPr>
            </a:lvl1pPr>
          </a:lstStyle>
          <a:p>
            <a:fld id="{49FD35E9-9CDA-4055-A451-775BA2369F77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41" r:id="rId6"/>
    <p:sldLayoutId id="2147483734" r:id="rId7"/>
    <p:sldLayoutId id="2147483742" r:id="rId8"/>
    <p:sldLayoutId id="2147483743" r:id="rId9"/>
    <p:sldLayoutId id="2147483735" r:id="rId10"/>
    <p:sldLayoutId id="21474837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A59EA-1177-4826-A276-56BD9DBF8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514353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br>
              <a:rPr lang="id-ID"/>
            </a:br>
            <a:r>
              <a:rPr lang="en-US"/>
              <a:t>Drug </a:t>
            </a:r>
            <a:r>
              <a:rPr lang="en-US" dirty="0"/>
              <a:t>Dependence and Brain Reward Circuit: Substance Abuse</a:t>
            </a:r>
            <a:endParaRPr lang="id-ID" dirty="0"/>
          </a:p>
        </p:txBody>
      </p:sp>
      <p:pic>
        <p:nvPicPr>
          <p:cNvPr id="9219" name="Picture 4" descr="C:\Users\SONY VAIO\Desktop\Psikologi Pictures\images (5).jpg">
            <a:extLst>
              <a:ext uri="{FF2B5EF4-FFF2-40B4-BE49-F238E27FC236}">
                <a16:creationId xmlns:a16="http://schemas.microsoft.com/office/drawing/2014/main" id="{2B95CC60-FF8F-4857-B010-45CD99EAB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571500"/>
            <a:ext cx="2928938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 descr="C:\Users\SONY VAIO\Desktop\Psikologi Pictures\images (2).jpg">
            <a:extLst>
              <a:ext uri="{FF2B5EF4-FFF2-40B4-BE49-F238E27FC236}">
                <a16:creationId xmlns:a16="http://schemas.microsoft.com/office/drawing/2014/main" id="{746ED371-7A8D-4774-89D3-2D044D355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714375"/>
            <a:ext cx="393858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2DDF3CA-D76F-4FB5-9153-0B63BB9F7AF9}"/>
              </a:ext>
            </a:extLst>
          </p:cNvPr>
          <p:cNvSpPr/>
          <p:nvPr/>
        </p:nvSpPr>
        <p:spPr>
          <a:xfrm>
            <a:off x="285720" y="0"/>
            <a:ext cx="4741459" cy="90133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dirty="0">
                <a:solidFill>
                  <a:schemeClr val="accent1">
                    <a:lumMod val="50000"/>
                  </a:schemeClr>
                </a:solidFill>
                <a:latin typeface="Cooper Black" pitchFamily="18" charset="0"/>
              </a:rPr>
              <a:t>Pertemuan 12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FB9A0C5-32D8-4290-971D-76B7704D28BA}"/>
              </a:ext>
            </a:extLst>
          </p:cNvPr>
          <p:cNvSpPr/>
          <p:nvPr/>
        </p:nvSpPr>
        <p:spPr>
          <a:xfrm>
            <a:off x="6072198" y="6072206"/>
            <a:ext cx="2845427" cy="39528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dirty="0">
                <a:solidFill>
                  <a:schemeClr val="accent1">
                    <a:lumMod val="50000"/>
                  </a:schemeClr>
                </a:solidFill>
                <a:latin typeface="Cooper Black" pitchFamily="18" charset="0"/>
              </a:rPr>
              <a:t>2020</a:t>
            </a:r>
          </a:p>
        </p:txBody>
      </p:sp>
      <p:sp>
        <p:nvSpPr>
          <p:cNvPr id="9227" name="Rectangle 8">
            <a:extLst>
              <a:ext uri="{FF2B5EF4-FFF2-40B4-BE49-F238E27FC236}">
                <a16:creationId xmlns:a16="http://schemas.microsoft.com/office/drawing/2014/main" id="{A317EE18-B57C-413B-AA18-BD649B1F0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id="{12996A42-A225-4D06-B302-83A89763A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8AAA53-108D-49FE-8F18-DB8757528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Treatment untuk Menghentikan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87C8AD4-6F9B-42F1-818D-39AB2F9CCD6B}"/>
              </a:ext>
            </a:extLst>
          </p:cNvPr>
          <p:cNvSpPr/>
          <p:nvPr/>
        </p:nvSpPr>
        <p:spPr>
          <a:xfrm>
            <a:off x="3000375" y="1500188"/>
            <a:ext cx="3857625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Metode psikososial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2E6C3CD-4E8D-483C-AD69-C7A01ACD19F3}"/>
              </a:ext>
            </a:extLst>
          </p:cNvPr>
          <p:cNvSpPr/>
          <p:nvPr/>
        </p:nvSpPr>
        <p:spPr>
          <a:xfrm>
            <a:off x="2714625" y="2643188"/>
            <a:ext cx="4357688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Self help groups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2D8FA8C-DA89-4CAC-9D78-B5B3668F4B0A}"/>
              </a:ext>
            </a:extLst>
          </p:cNvPr>
          <p:cNvSpPr/>
          <p:nvPr/>
        </p:nvSpPr>
        <p:spPr>
          <a:xfrm>
            <a:off x="2714625" y="3786188"/>
            <a:ext cx="4357688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Chemical methods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440D33B-3D2E-40CD-8913-1A0C60D8D8F0}"/>
              </a:ext>
            </a:extLst>
          </p:cNvPr>
          <p:cNvSpPr/>
          <p:nvPr/>
        </p:nvSpPr>
        <p:spPr>
          <a:xfrm>
            <a:off x="2714625" y="5072063"/>
            <a:ext cx="4286250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Multidimensional proram</a:t>
            </a:r>
          </a:p>
        </p:txBody>
      </p:sp>
      <p:sp>
        <p:nvSpPr>
          <p:cNvPr id="18440" name="Rectangle 7">
            <a:extLst>
              <a:ext uri="{FF2B5EF4-FFF2-40B4-BE49-F238E27FC236}">
                <a16:creationId xmlns:a16="http://schemas.microsoft.com/office/drawing/2014/main" id="{A3EEF402-433B-4A08-9253-17D1588DC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>
            <a:extLst>
              <a:ext uri="{FF2B5EF4-FFF2-40B4-BE49-F238E27FC236}">
                <a16:creationId xmlns:a16="http://schemas.microsoft.com/office/drawing/2014/main" id="{FF1A7211-7854-496A-AC52-2CD069255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Kondisi yg memungkinkan indv. relaps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1. Rendahnya self efficacy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2. Reinforcement kenikmatan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3. Craving yg tinggi (sugesti)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4. Rendahnya motivasi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5. Hub.interpersonal yg buruk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6. Emosi negatif &amp; coping yg buruk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74EEA6-A8A5-43DB-A10E-6A2B6DEC9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Relapse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D2E4EBA-9978-4E1C-9DA7-7E459D2B5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>
            <a:extLst>
              <a:ext uri="{FF2B5EF4-FFF2-40B4-BE49-F238E27FC236}">
                <a16:creationId xmlns:a16="http://schemas.microsoft.com/office/drawing/2014/main" id="{9503E7DC-1B1E-4479-BD9B-3B2CE55A1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078412"/>
          </a:xfrm>
        </p:spPr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/>
              <a:t>	</a:t>
            </a: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Pencegahan agar tidak relaps</a:t>
            </a: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didasarkan pada program self management: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1. Belajar untuk mengantisipasi situasi yg beresiko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2. Memperoleh kompetensi &amp; keterampilan spesifik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3. Latihan utk keterampilan penanganan masalah terhadap situasi yg memicu relaps  </a:t>
            </a: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EF9C825-D4D9-48AD-A7B9-F0C2DAB47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C46C3-8734-4863-A43A-908E4F68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2286000"/>
            <a:ext cx="8410575" cy="28448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id-ID" sz="6000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T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h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an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k Y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o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u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 F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or 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A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tt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en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t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io</a:t>
            </a:r>
            <a:r>
              <a:rPr lang="id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dwardian Script ITC" pitchFamily="66" charset="0"/>
              </a:rPr>
              <a:t>n</a:t>
            </a:r>
            <a:endParaRPr lang="en-US" sz="6000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Edwardian Script ITC" pitchFamily="66" charset="0"/>
            </a:endParaRP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3AE688B8-5933-4DE4-83B2-8EC02DBBD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9075" y="6143625"/>
            <a:ext cx="3429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>
            <a:extLst>
              <a:ext uri="{FF2B5EF4-FFF2-40B4-BE49-F238E27FC236}">
                <a16:creationId xmlns:a16="http://schemas.microsoft.com/office/drawing/2014/main" id="{C685ACCF-4D25-43D4-863F-D8094C395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Istilah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substance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dapat dijelaskan sebagai penyalahgunaan zat, seperti obat-obatan atau toxin yang dimasukkan dalam 11 jenis penyalahgunaan zat, diantaranya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alkohol, amfetamin, kafein, ganja, kokain, halusinogen, inhalansia, nikotin, opiod (morfin atau heroin), phencyclidine (PCP), dan obat penenang, hipnotik atau anxiolitik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id-ID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2BC519-F33B-46DD-8B30-9EBFBBA4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Substance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7CCFF07-AF42-4262-B2DF-22C93FA2F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427ADF-DDB3-4F54-81FB-1A69F2AFF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221287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Adiksi: mengkonsumsi secara berulang substance dalam bentuk alami &amp; buatan, sehingga indv.menjadi tergantung secara fisik &amp; psikologis terhadap substance</a:t>
            </a:r>
            <a:r>
              <a:rPr lang="id-ID" sz="2800" dirty="0"/>
              <a:t> (Baker, dkk, 2004)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id-ID" sz="2800" dirty="0"/>
          </a:p>
          <a:p>
            <a:pPr marL="452437" indent="-34290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id-ID" sz="2800" dirty="0"/>
              <a:t>1. 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Ketergantungan fisik: ketika tubuh menyesuaikan &amp; menyatu dalam fungsi jaringan tubuH.</a:t>
            </a:r>
          </a:p>
          <a:p>
            <a:pPr marL="452437" indent="-34290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id-ID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a. Tolerance</a:t>
            </a:r>
          </a:p>
          <a:p>
            <a:pPr marL="452437" indent="-34290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id-ID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b. Withdrawal</a:t>
            </a:r>
          </a:p>
          <a:p>
            <a:pPr marL="452437" indent="-34290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id-ID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2.  Ketergantungan psikologis: ketika indv.merasa bahwa menggunakan substance membuat mereka produktif dalam beraktivitas.</a:t>
            </a:r>
          </a:p>
          <a:p>
            <a:pPr marL="452437" indent="-342900" eaLnBrk="1" fontAlgn="auto" hangingPunct="1">
              <a:spcAft>
                <a:spcPts val="0"/>
              </a:spcAft>
              <a:buFont typeface="Wingdings 3" panose="05040102010807070707" pitchFamily="18" charset="2"/>
              <a:buAutoNum type="arabicPeriod"/>
              <a:defRPr/>
            </a:pPr>
            <a:endParaRPr lang="id-ID" sz="1600" dirty="0"/>
          </a:p>
          <a:p>
            <a:pPr marL="452437" indent="-342900" eaLnBrk="1" fontAlgn="auto" hangingPunct="1">
              <a:spcAft>
                <a:spcPts val="0"/>
              </a:spcAft>
              <a:buFont typeface="Wingdings 3" panose="05040102010807070707" pitchFamily="18" charset="2"/>
              <a:buAutoNum type="arabicPeriod"/>
              <a:defRPr/>
            </a:pPr>
            <a:endParaRPr lang="id-ID" sz="16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id-ID" dirty="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C98E40A-FBE7-4464-A122-10C6E0534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id="{F133AE9F-0531-4690-B51B-5C44FC040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Fakta:</a:t>
            </a:r>
          </a:p>
          <a:p>
            <a:pPr eaLnBrk="1" hangingPunct="1"/>
            <a:r>
              <a:rPr lang="id-ID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P.l merokok dimulai dari berbagai usia remaja &amp; dewasa</a:t>
            </a:r>
          </a:p>
          <a:p>
            <a:pPr eaLnBrk="1" hangingPunct="1"/>
            <a:r>
              <a:rPr lang="id-ID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P.l merokok lbh bnyk dilakukan oleh lki2 dibandingkan pr</a:t>
            </a:r>
          </a:p>
          <a:p>
            <a:pPr eaLnBrk="1" hangingPunct="1"/>
            <a:r>
              <a:rPr lang="id-ID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P.l merokok jga dilakukan berdasarkan perbedaan budaya</a:t>
            </a:r>
          </a:p>
          <a:p>
            <a:pPr eaLnBrk="1" hangingPunct="1"/>
            <a:endParaRPr lang="id-ID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31B5F3-2EE0-44D5-87BA-8D863DFA0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Perilaku Merokok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836E6C9-C062-49B1-9E9D-C669AEF7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>
            <a:extLst>
              <a:ext uri="{FF2B5EF4-FFF2-40B4-BE49-F238E27FC236}">
                <a16:creationId xmlns:a16="http://schemas.microsoft.com/office/drawing/2014/main" id="{23021A1F-3C27-4043-9A2B-75E058A0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507037"/>
          </a:xfrm>
        </p:spPr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/>
              <a:t>	</a:t>
            </a: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Perilaku merokok dilakukan atas 4 hal: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id-ID" altLang="en-US" i="1"/>
          </a:p>
          <a:p>
            <a:pPr eaLnBrk="1" hangingPunct="1"/>
            <a:endParaRPr lang="id-ID" alt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B45E801-C0A6-4791-BF2E-B351FC6EB28F}"/>
              </a:ext>
            </a:extLst>
          </p:cNvPr>
          <p:cNvSpPr/>
          <p:nvPr/>
        </p:nvSpPr>
        <p:spPr>
          <a:xfrm>
            <a:off x="1571625" y="1285875"/>
            <a:ext cx="5072063" cy="928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Pengaruh lingkungan sosial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275A958-AF78-4110-AA5E-0A36E4B6C1E2}"/>
              </a:ext>
            </a:extLst>
          </p:cNvPr>
          <p:cNvSpPr/>
          <p:nvPr/>
        </p:nvSpPr>
        <p:spPr>
          <a:xfrm>
            <a:off x="1571625" y="2571750"/>
            <a:ext cx="5286375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Modelling dan tekanan kelompok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CB48186-B0D4-45FA-8325-14A3D50D1D77}"/>
              </a:ext>
            </a:extLst>
          </p:cNvPr>
          <p:cNvSpPr/>
          <p:nvPr/>
        </p:nvSpPr>
        <p:spPr>
          <a:xfrm>
            <a:off x="1857375" y="3857625"/>
            <a:ext cx="4786313" cy="928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Karakteristik kepribadian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660D84A-8C7C-4BF4-A6E7-F3914CFC9F47}"/>
              </a:ext>
            </a:extLst>
          </p:cNvPr>
          <p:cNvSpPr/>
          <p:nvPr/>
        </p:nvSpPr>
        <p:spPr>
          <a:xfrm>
            <a:off x="2000250" y="5214938"/>
            <a:ext cx="4357688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Expectation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FD0A92ED-2F43-461C-A5EE-CD12489A9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id="{1840A1FB-3C57-4F06-AD6F-845E54E42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292725"/>
          </a:xfrm>
        </p:spPr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/>
              <a:t>Merokok-Kesehatan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/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/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/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/>
          </a:p>
          <a:p>
            <a:pPr eaLnBrk="1" hangingPunct="1">
              <a:buFont typeface="Wingdings 3" panose="05040102010807070707" pitchFamily="18" charset="2"/>
              <a:buNone/>
            </a:pPr>
            <a:endParaRPr lang="id-ID" alt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76DD066-FE48-48ED-8D3D-28A8CF16287C}"/>
              </a:ext>
            </a:extLst>
          </p:cNvPr>
          <p:cNvSpPr/>
          <p:nvPr/>
        </p:nvSpPr>
        <p:spPr>
          <a:xfrm>
            <a:off x="2786063" y="1500188"/>
            <a:ext cx="3143250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Penyakit kanker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1510106-C5D2-40F9-9048-034EC8022434}"/>
              </a:ext>
            </a:extLst>
          </p:cNvPr>
          <p:cNvSpPr/>
          <p:nvPr/>
        </p:nvSpPr>
        <p:spPr>
          <a:xfrm>
            <a:off x="2214563" y="2714625"/>
            <a:ext cx="4286250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Penyakit kardiovaskuler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BB83AAC-B02F-4D73-800D-4B18AFEAA16A}"/>
              </a:ext>
            </a:extLst>
          </p:cNvPr>
          <p:cNvSpPr/>
          <p:nvPr/>
        </p:nvSpPr>
        <p:spPr>
          <a:xfrm>
            <a:off x="2714625" y="3929063"/>
            <a:ext cx="3071813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Chronic bronchitis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518994CF-F0B4-4AD0-8B3A-1E74DDE73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>
            <a:extLst>
              <a:ext uri="{FF2B5EF4-FFF2-40B4-BE49-F238E27FC236}">
                <a16:creationId xmlns:a16="http://schemas.microsoft.com/office/drawing/2014/main" id="{8A95F8B8-04CB-4715-BFDC-47A8718CA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Fakta: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Dimulai saat usia anak-anak &amp; remaja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Saat dewasa lki2 lbh bnyk melanjutkan p.l minum alkohol dibandingkan pr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Pengaruh sosiokultural</a:t>
            </a:r>
          </a:p>
          <a:p>
            <a:pPr eaLnBrk="1" hangingPunct="1"/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Hub.dgn kesehatan: memicu penyakit kanker, tekanan darah tinggi, kerusakan hati, beresiko penyakit liver (cirrhosis) &amp; kerusakan otak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5A871D-FAC1-44E2-BE19-F465334CD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Penggunaan &amp; Penyalahgunaan Alkohol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5A9C4DB-1F88-451C-A39D-FFE9FC36C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36A2E3FA-7BC6-4FB6-8DB7-D87EC9545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Fakta: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Drugs menjadi permasalahan serius di berbagai negara di dunia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Kebanyakan remaja melihat &amp; meniru p.l &amp; attitude kelompok &amp; or dewasa</a:t>
            </a:r>
          </a:p>
          <a:p>
            <a:pPr eaLnBrk="1" hangingPunct="1"/>
            <a:endParaRPr lang="id-ID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Hub.dgn kesehatan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Memicu berbagai macam resiko berkaitan dgn kesehatan (ex: hepatitis &amp; HIV/AIDS)</a:t>
            </a:r>
          </a:p>
          <a:p>
            <a:pPr eaLnBrk="1" hangingPunct="1"/>
            <a:r>
              <a:rPr lang="id-ID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Kematian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912F47-CF78-4F30-B318-7D7F59326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Penggunaan &amp; Penyalahgunaan Drugs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5F7260E-315D-4FB5-A033-86BCA75C3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>
            <a:extLst>
              <a:ext uri="{FF2B5EF4-FFF2-40B4-BE49-F238E27FC236}">
                <a16:creationId xmlns:a16="http://schemas.microsoft.com/office/drawing/2014/main" id="{0915E958-4703-4E05-9A09-8E99838AE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B098D1-D5F5-40C4-96B1-8A88C67D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Pencegahan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49CA071-CDC9-42B2-BABB-F8E6E51BD2A3}"/>
              </a:ext>
            </a:extLst>
          </p:cNvPr>
          <p:cNvSpPr/>
          <p:nvPr/>
        </p:nvSpPr>
        <p:spPr>
          <a:xfrm>
            <a:off x="1857375" y="1500188"/>
            <a:ext cx="5214938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 policy &amp; legal approaches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9B9D324-9030-4A67-9983-854D1F6A9F2E}"/>
              </a:ext>
            </a:extLst>
          </p:cNvPr>
          <p:cNvSpPr/>
          <p:nvPr/>
        </p:nvSpPr>
        <p:spPr>
          <a:xfrm>
            <a:off x="1357313" y="2643188"/>
            <a:ext cx="6429375" cy="142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Pendidikan &amp; promosi kesehatan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 influences approaches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skill training approaches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78FAA1D-2FEA-4607-8270-D52905778100}"/>
              </a:ext>
            </a:extLst>
          </p:cNvPr>
          <p:cNvSpPr/>
          <p:nvPr/>
        </p:nvSpPr>
        <p:spPr>
          <a:xfrm>
            <a:off x="1000125" y="4572000"/>
            <a:ext cx="7143750" cy="1071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 keluarga dgn melibatkan orang tua</a:t>
            </a:r>
          </a:p>
        </p:txBody>
      </p:sp>
      <p:sp>
        <p:nvSpPr>
          <p:cNvPr id="17415" name="Rectangle 6">
            <a:extLst>
              <a:ext uri="{FF2B5EF4-FFF2-40B4-BE49-F238E27FC236}">
                <a16:creationId xmlns:a16="http://schemas.microsoft.com/office/drawing/2014/main" id="{D1E1A7B6-5A89-40B4-B3AB-93C299FC4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6391275"/>
            <a:ext cx="457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</TotalTime>
  <Words>621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Lucida Sans Unicode</vt:lpstr>
      <vt:lpstr>Wingdings 3</vt:lpstr>
      <vt:lpstr>Verdana</vt:lpstr>
      <vt:lpstr>Wingdings 2</vt:lpstr>
      <vt:lpstr>Calibri</vt:lpstr>
      <vt:lpstr>Cooper Black</vt:lpstr>
      <vt:lpstr>Tekton Pro Cond</vt:lpstr>
      <vt:lpstr>Times New Roman</vt:lpstr>
      <vt:lpstr>Wingdings</vt:lpstr>
      <vt:lpstr>Concourse</vt:lpstr>
      <vt:lpstr>                                  Drug Dependence and Brain Reward Circuit: Substance Abuse</vt:lpstr>
      <vt:lpstr>Substance</vt:lpstr>
      <vt:lpstr>PowerPoint Presentation</vt:lpstr>
      <vt:lpstr>Perilaku Merokok</vt:lpstr>
      <vt:lpstr>PowerPoint Presentation</vt:lpstr>
      <vt:lpstr>PowerPoint Presentation</vt:lpstr>
      <vt:lpstr>Penggunaan &amp; Penyalahgunaan Alkohol</vt:lpstr>
      <vt:lpstr>Penggunaan &amp; Penyalahgunaan Drugs</vt:lpstr>
      <vt:lpstr>Pencegahan</vt:lpstr>
      <vt:lpstr>Treatment untuk Menghentikan</vt:lpstr>
      <vt:lpstr>Relapse</vt:lpstr>
      <vt:lpstr>PowerPoint Presentation</vt:lpstr>
      <vt:lpstr>Thank You For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VAIO</dc:creator>
  <cp:lastModifiedBy>Muhammad Dandy</cp:lastModifiedBy>
  <cp:revision>6</cp:revision>
  <dcterms:created xsi:type="dcterms:W3CDTF">2013-11-08T04:35:26Z</dcterms:created>
  <dcterms:modified xsi:type="dcterms:W3CDTF">2020-08-04T02:49:30Z</dcterms:modified>
</cp:coreProperties>
</file>