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1"/>
  </p:notesMasterIdLst>
  <p:sldIdLst>
    <p:sldId id="256" r:id="rId2"/>
    <p:sldId id="271" r:id="rId3"/>
    <p:sldId id="270" r:id="rId4"/>
    <p:sldId id="272" r:id="rId5"/>
    <p:sldId id="275"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26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1EB5D-9ED4-456E-B2A3-00AB8EBDA36A}" type="datetimeFigureOut">
              <a:rPr lang="id-ID" smtClean="0"/>
              <a:t>04/08/2020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401AE-3002-497E-9CC6-0620DB2CA4B3}"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A8E0266-491E-4948-A321-82C7F754E1DA}" type="slidenum">
              <a:rPr lang="id-ID" smtClean="0"/>
              <a:pPr/>
              <a:t>5</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B64F67B-53FB-473E-A0D8-89DE62A4CD7B}" type="slidenum">
              <a:rPr lang="en-US" smtClean="0"/>
              <a:pPr/>
              <a:t>15</a:t>
            </a:fld>
            <a:endParaRPr lang="en-US"/>
          </a:p>
        </p:txBody>
      </p:sp>
    </p:spTree>
    <p:extLst>
      <p:ext uri="{BB962C8B-B14F-4D97-AF65-F5344CB8AC3E}">
        <p14:creationId xmlns:p14="http://schemas.microsoft.com/office/powerpoint/2010/main" val="368010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B64F67B-53FB-473E-A0D8-89DE62A4CD7B}" type="slidenum">
              <a:rPr lang="en-US" smtClean="0"/>
              <a:pPr/>
              <a:t>16</a:t>
            </a:fld>
            <a:endParaRPr lang="en-US"/>
          </a:p>
        </p:txBody>
      </p:sp>
    </p:spTree>
    <p:extLst>
      <p:ext uri="{BB962C8B-B14F-4D97-AF65-F5344CB8AC3E}">
        <p14:creationId xmlns:p14="http://schemas.microsoft.com/office/powerpoint/2010/main" val="36801025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8/4/2020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8/4/2020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8/4/2020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d.wikipedia.org/wiki/Kinetika_kimia"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383376"/>
            <a:ext cx="9966960" cy="3035808"/>
          </a:xfrm>
        </p:spPr>
        <p:txBody>
          <a:bodyPr/>
          <a:lstStyle/>
          <a:p>
            <a:pPr algn="ctr"/>
            <a:r>
              <a:rPr lang="en-US" sz="8800"/>
              <a:t>Sleep, dreams and circadian rhythms</a:t>
            </a:r>
            <a:endParaRPr lang="id-ID" sz="8800" dirty="0"/>
          </a:p>
        </p:txBody>
      </p:sp>
      <p:sp>
        <p:nvSpPr>
          <p:cNvPr id="3" name="Subtitle 2"/>
          <p:cNvSpPr>
            <a:spLocks noGrp="1"/>
          </p:cNvSpPr>
          <p:nvPr>
            <p:ph type="subTitle" idx="1"/>
          </p:nvPr>
        </p:nvSpPr>
        <p:spPr>
          <a:xfrm>
            <a:off x="7654835" y="4624251"/>
            <a:ext cx="1985554" cy="457201"/>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id-ID" dirty="0"/>
              <a:t>2020</a:t>
            </a:r>
          </a:p>
        </p:txBody>
      </p:sp>
      <p:sp>
        <p:nvSpPr>
          <p:cNvPr id="6" name="Oval 5"/>
          <p:cNvSpPr/>
          <p:nvPr/>
        </p:nvSpPr>
        <p:spPr>
          <a:xfrm>
            <a:off x="522873" y="496389"/>
            <a:ext cx="4741459" cy="90133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400" dirty="0">
                <a:solidFill>
                  <a:schemeClr val="accent1">
                    <a:lumMod val="50000"/>
                  </a:schemeClr>
                </a:solidFill>
                <a:latin typeface="Cooper Black" pitchFamily="18" charset="0"/>
              </a:rPr>
              <a:t>Pertemuan 11</a:t>
            </a:r>
          </a:p>
        </p:txBody>
      </p:sp>
      <p:sp>
        <p:nvSpPr>
          <p:cNvPr id="7"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90149662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OSHIBA\Desktop\pituitary edit.jpg"/>
          <p:cNvPicPr>
            <a:picLocks noChangeAspect="1" noChangeArrowheads="1"/>
          </p:cNvPicPr>
          <p:nvPr/>
        </p:nvPicPr>
        <p:blipFill>
          <a:blip r:embed="rId2" cstate="print"/>
          <a:srcRect/>
          <a:stretch>
            <a:fillRect/>
          </a:stretch>
        </p:blipFill>
        <p:spPr bwMode="auto">
          <a:xfrm flipH="1">
            <a:off x="2566359" y="902247"/>
            <a:ext cx="7658100" cy="3228975"/>
          </a:xfrm>
          <a:prstGeom prst="rect">
            <a:avLst/>
          </a:prstGeom>
          <a:noFill/>
        </p:spPr>
      </p:pic>
      <p:pic>
        <p:nvPicPr>
          <p:cNvPr id="1027" name="Picture 3" descr="C:\Users\TOSHIBA\Desktop\pituitary.jpg"/>
          <p:cNvPicPr>
            <a:picLocks noChangeAspect="1" noChangeArrowheads="1"/>
          </p:cNvPicPr>
          <p:nvPr/>
        </p:nvPicPr>
        <p:blipFill>
          <a:blip r:embed="rId3" cstate="print"/>
          <a:srcRect/>
          <a:stretch>
            <a:fillRect/>
          </a:stretch>
        </p:blipFill>
        <p:spPr bwMode="auto">
          <a:xfrm>
            <a:off x="143339" y="775346"/>
            <a:ext cx="4064000" cy="2143125"/>
          </a:xfrm>
          <a:prstGeom prst="rect">
            <a:avLst/>
          </a:prstGeom>
          <a:noFill/>
        </p:spPr>
      </p:pic>
      <p:sp>
        <p:nvSpPr>
          <p:cNvPr id="2" name="Title 1"/>
          <p:cNvSpPr>
            <a:spLocks noGrp="1"/>
          </p:cNvSpPr>
          <p:nvPr>
            <p:ph type="title"/>
          </p:nvPr>
        </p:nvSpPr>
        <p:spPr>
          <a:xfrm>
            <a:off x="3427445" y="0"/>
            <a:ext cx="8909248" cy="1071546"/>
          </a:xfrm>
          <a:noFill/>
          <a:ln w="76200">
            <a:noFill/>
            <a:prstDash val="dash"/>
          </a:ln>
        </p:spPr>
        <p:txBody>
          <a:bodyPr tIns="36000" bIns="216000">
            <a:normAutofit/>
          </a:bodyPr>
          <a:lstStyle/>
          <a:p>
            <a:r>
              <a:rPr lang="id-ID" b="1" dirty="0"/>
              <a:t>1. Hipotalamus</a:t>
            </a:r>
            <a:endParaRPr lang="id-ID" b="1" dirty="0">
              <a:ln w="76200">
                <a:solidFill>
                  <a:schemeClr val="bg1"/>
                </a:solidFill>
              </a:ln>
              <a:latin typeface="Gabriola" pitchFamily="82" charset="0"/>
            </a:endParaRPr>
          </a:p>
        </p:txBody>
      </p:sp>
      <p:sp>
        <p:nvSpPr>
          <p:cNvPr id="11" name="Freeform 10"/>
          <p:cNvSpPr/>
          <p:nvPr/>
        </p:nvSpPr>
        <p:spPr>
          <a:xfrm>
            <a:off x="2930368" y="1072006"/>
            <a:ext cx="5934232" cy="3290445"/>
          </a:xfrm>
          <a:custGeom>
            <a:avLst/>
            <a:gdLst>
              <a:gd name="connsiteX0" fmla="*/ 107274 w 4450674"/>
              <a:gd name="connsiteY0" fmla="*/ 1137795 h 3290445"/>
              <a:gd name="connsiteX1" fmla="*/ 221574 w 4450674"/>
              <a:gd name="connsiteY1" fmla="*/ 1194945 h 3290445"/>
              <a:gd name="connsiteX2" fmla="*/ 335874 w 4450674"/>
              <a:gd name="connsiteY2" fmla="*/ 1233045 h 3290445"/>
              <a:gd name="connsiteX3" fmla="*/ 393024 w 4450674"/>
              <a:gd name="connsiteY3" fmla="*/ 1252095 h 3290445"/>
              <a:gd name="connsiteX4" fmla="*/ 450174 w 4450674"/>
              <a:gd name="connsiteY4" fmla="*/ 1290195 h 3290445"/>
              <a:gd name="connsiteX5" fmla="*/ 564474 w 4450674"/>
              <a:gd name="connsiteY5" fmla="*/ 1328295 h 3290445"/>
              <a:gd name="connsiteX6" fmla="*/ 697824 w 4450674"/>
              <a:gd name="connsiteY6" fmla="*/ 1309245 h 3290445"/>
              <a:gd name="connsiteX7" fmla="*/ 735924 w 4450674"/>
              <a:gd name="connsiteY7" fmla="*/ 1442595 h 3290445"/>
              <a:gd name="connsiteX8" fmla="*/ 793074 w 4450674"/>
              <a:gd name="connsiteY8" fmla="*/ 1594995 h 3290445"/>
              <a:gd name="connsiteX9" fmla="*/ 831174 w 4450674"/>
              <a:gd name="connsiteY9" fmla="*/ 1728345 h 3290445"/>
              <a:gd name="connsiteX10" fmla="*/ 907374 w 4450674"/>
              <a:gd name="connsiteY10" fmla="*/ 1842645 h 3290445"/>
              <a:gd name="connsiteX11" fmla="*/ 945474 w 4450674"/>
              <a:gd name="connsiteY11" fmla="*/ 1899795 h 3290445"/>
              <a:gd name="connsiteX12" fmla="*/ 964524 w 4450674"/>
              <a:gd name="connsiteY12" fmla="*/ 1956945 h 3290445"/>
              <a:gd name="connsiteX13" fmla="*/ 1059774 w 4450674"/>
              <a:gd name="connsiteY13" fmla="*/ 2090295 h 3290445"/>
              <a:gd name="connsiteX14" fmla="*/ 1097874 w 4450674"/>
              <a:gd name="connsiteY14" fmla="*/ 2166495 h 3290445"/>
              <a:gd name="connsiteX15" fmla="*/ 1174074 w 4450674"/>
              <a:gd name="connsiteY15" fmla="*/ 2280795 h 3290445"/>
              <a:gd name="connsiteX16" fmla="*/ 1250274 w 4450674"/>
              <a:gd name="connsiteY16" fmla="*/ 2414145 h 3290445"/>
              <a:gd name="connsiteX17" fmla="*/ 1307424 w 4450674"/>
              <a:gd name="connsiteY17" fmla="*/ 2452245 h 3290445"/>
              <a:gd name="connsiteX18" fmla="*/ 1383624 w 4450674"/>
              <a:gd name="connsiteY18" fmla="*/ 2547495 h 3290445"/>
              <a:gd name="connsiteX19" fmla="*/ 1459824 w 4450674"/>
              <a:gd name="connsiteY19" fmla="*/ 2661795 h 3290445"/>
              <a:gd name="connsiteX20" fmla="*/ 1497924 w 4450674"/>
              <a:gd name="connsiteY20" fmla="*/ 2718945 h 3290445"/>
              <a:gd name="connsiteX21" fmla="*/ 1555074 w 4450674"/>
              <a:gd name="connsiteY21" fmla="*/ 2776095 h 3290445"/>
              <a:gd name="connsiteX22" fmla="*/ 1669374 w 4450674"/>
              <a:gd name="connsiteY22" fmla="*/ 2852295 h 3290445"/>
              <a:gd name="connsiteX23" fmla="*/ 1726524 w 4450674"/>
              <a:gd name="connsiteY23" fmla="*/ 2890395 h 3290445"/>
              <a:gd name="connsiteX24" fmla="*/ 1764624 w 4450674"/>
              <a:gd name="connsiteY24" fmla="*/ 2947545 h 3290445"/>
              <a:gd name="connsiteX25" fmla="*/ 1840824 w 4450674"/>
              <a:gd name="connsiteY25" fmla="*/ 2985645 h 3290445"/>
              <a:gd name="connsiteX26" fmla="*/ 1974174 w 4450674"/>
              <a:gd name="connsiteY26" fmla="*/ 3061845 h 3290445"/>
              <a:gd name="connsiteX27" fmla="*/ 2031324 w 4450674"/>
              <a:gd name="connsiteY27" fmla="*/ 3099945 h 3290445"/>
              <a:gd name="connsiteX28" fmla="*/ 2107524 w 4450674"/>
              <a:gd name="connsiteY28" fmla="*/ 3118995 h 3290445"/>
              <a:gd name="connsiteX29" fmla="*/ 2164674 w 4450674"/>
              <a:gd name="connsiteY29" fmla="*/ 3138045 h 3290445"/>
              <a:gd name="connsiteX30" fmla="*/ 2240874 w 4450674"/>
              <a:gd name="connsiteY30" fmla="*/ 3157095 h 3290445"/>
              <a:gd name="connsiteX31" fmla="*/ 2298024 w 4450674"/>
              <a:gd name="connsiteY31" fmla="*/ 3176145 h 3290445"/>
              <a:gd name="connsiteX32" fmla="*/ 3174324 w 4450674"/>
              <a:gd name="connsiteY32" fmla="*/ 3252345 h 3290445"/>
              <a:gd name="connsiteX33" fmla="*/ 3402924 w 4450674"/>
              <a:gd name="connsiteY33" fmla="*/ 3271395 h 3290445"/>
              <a:gd name="connsiteX34" fmla="*/ 3479124 w 4450674"/>
              <a:gd name="connsiteY34" fmla="*/ 3290445 h 3290445"/>
              <a:gd name="connsiteX35" fmla="*/ 3764874 w 4450674"/>
              <a:gd name="connsiteY35" fmla="*/ 3271395 h 3290445"/>
              <a:gd name="connsiteX36" fmla="*/ 3993474 w 4450674"/>
              <a:gd name="connsiteY36" fmla="*/ 3157095 h 3290445"/>
              <a:gd name="connsiteX37" fmla="*/ 4050624 w 4450674"/>
              <a:gd name="connsiteY37" fmla="*/ 3118995 h 3290445"/>
              <a:gd name="connsiteX38" fmla="*/ 4107774 w 4450674"/>
              <a:gd name="connsiteY38" fmla="*/ 3061845 h 3290445"/>
              <a:gd name="connsiteX39" fmla="*/ 4145874 w 4450674"/>
              <a:gd name="connsiteY39" fmla="*/ 2985645 h 3290445"/>
              <a:gd name="connsiteX40" fmla="*/ 4203024 w 4450674"/>
              <a:gd name="connsiteY40" fmla="*/ 2947545 h 3290445"/>
              <a:gd name="connsiteX41" fmla="*/ 4241124 w 4450674"/>
              <a:gd name="connsiteY41" fmla="*/ 2890395 h 3290445"/>
              <a:gd name="connsiteX42" fmla="*/ 4260174 w 4450674"/>
              <a:gd name="connsiteY42" fmla="*/ 2833245 h 3290445"/>
              <a:gd name="connsiteX43" fmla="*/ 4317324 w 4450674"/>
              <a:gd name="connsiteY43" fmla="*/ 2776095 h 3290445"/>
              <a:gd name="connsiteX44" fmla="*/ 4374474 w 4450674"/>
              <a:gd name="connsiteY44" fmla="*/ 2585595 h 3290445"/>
              <a:gd name="connsiteX45" fmla="*/ 4393524 w 4450674"/>
              <a:gd name="connsiteY45" fmla="*/ 2414145 h 3290445"/>
              <a:gd name="connsiteX46" fmla="*/ 4412574 w 4450674"/>
              <a:gd name="connsiteY46" fmla="*/ 2356995 h 3290445"/>
              <a:gd name="connsiteX47" fmla="*/ 4431624 w 4450674"/>
              <a:gd name="connsiteY47" fmla="*/ 2204595 h 3290445"/>
              <a:gd name="connsiteX48" fmla="*/ 4450674 w 4450674"/>
              <a:gd name="connsiteY48" fmla="*/ 2071245 h 3290445"/>
              <a:gd name="connsiteX49" fmla="*/ 4431624 w 4450674"/>
              <a:gd name="connsiteY49" fmla="*/ 1995045 h 3290445"/>
              <a:gd name="connsiteX50" fmla="*/ 4393524 w 4450674"/>
              <a:gd name="connsiteY50" fmla="*/ 1899795 h 3290445"/>
              <a:gd name="connsiteX51" fmla="*/ 4374474 w 4450674"/>
              <a:gd name="connsiteY51" fmla="*/ 1652145 h 3290445"/>
              <a:gd name="connsiteX52" fmla="*/ 4336374 w 4450674"/>
              <a:gd name="connsiteY52" fmla="*/ 1404495 h 3290445"/>
              <a:gd name="connsiteX53" fmla="*/ 4374474 w 4450674"/>
              <a:gd name="connsiteY53" fmla="*/ 1347345 h 3290445"/>
              <a:gd name="connsiteX54" fmla="*/ 4317324 w 4450674"/>
              <a:gd name="connsiteY54" fmla="*/ 1213995 h 3290445"/>
              <a:gd name="connsiteX55" fmla="*/ 4298274 w 4450674"/>
              <a:gd name="connsiteY55" fmla="*/ 1156845 h 3290445"/>
              <a:gd name="connsiteX56" fmla="*/ 4241124 w 4450674"/>
              <a:gd name="connsiteY56" fmla="*/ 1137795 h 3290445"/>
              <a:gd name="connsiteX57" fmla="*/ 4183974 w 4450674"/>
              <a:gd name="connsiteY57" fmla="*/ 1004445 h 3290445"/>
              <a:gd name="connsiteX58" fmla="*/ 4164924 w 4450674"/>
              <a:gd name="connsiteY58" fmla="*/ 947295 h 3290445"/>
              <a:gd name="connsiteX59" fmla="*/ 4126824 w 4450674"/>
              <a:gd name="connsiteY59" fmla="*/ 871095 h 3290445"/>
              <a:gd name="connsiteX60" fmla="*/ 4069674 w 4450674"/>
              <a:gd name="connsiteY60" fmla="*/ 756795 h 3290445"/>
              <a:gd name="connsiteX61" fmla="*/ 4050624 w 4450674"/>
              <a:gd name="connsiteY61" fmla="*/ 585345 h 3290445"/>
              <a:gd name="connsiteX62" fmla="*/ 4012524 w 4450674"/>
              <a:gd name="connsiteY62" fmla="*/ 509145 h 3290445"/>
              <a:gd name="connsiteX63" fmla="*/ 3936324 w 4450674"/>
              <a:gd name="connsiteY63" fmla="*/ 337695 h 3290445"/>
              <a:gd name="connsiteX64" fmla="*/ 3860124 w 4450674"/>
              <a:gd name="connsiteY64" fmla="*/ 204345 h 3290445"/>
              <a:gd name="connsiteX65" fmla="*/ 3745824 w 4450674"/>
              <a:gd name="connsiteY65" fmla="*/ 166245 h 3290445"/>
              <a:gd name="connsiteX66" fmla="*/ 3688674 w 4450674"/>
              <a:gd name="connsiteY66" fmla="*/ 147195 h 3290445"/>
              <a:gd name="connsiteX67" fmla="*/ 3631524 w 4450674"/>
              <a:gd name="connsiteY67" fmla="*/ 128145 h 3290445"/>
              <a:gd name="connsiteX68" fmla="*/ 3574374 w 4450674"/>
              <a:gd name="connsiteY68" fmla="*/ 90045 h 3290445"/>
              <a:gd name="connsiteX69" fmla="*/ 3460074 w 4450674"/>
              <a:gd name="connsiteY69" fmla="*/ 51945 h 3290445"/>
              <a:gd name="connsiteX70" fmla="*/ 3402924 w 4450674"/>
              <a:gd name="connsiteY70" fmla="*/ 32895 h 3290445"/>
              <a:gd name="connsiteX71" fmla="*/ 3269574 w 4450674"/>
              <a:gd name="connsiteY71" fmla="*/ 51945 h 3290445"/>
              <a:gd name="connsiteX72" fmla="*/ 3212424 w 4450674"/>
              <a:gd name="connsiteY72" fmla="*/ 90045 h 3290445"/>
              <a:gd name="connsiteX73" fmla="*/ 3155274 w 4450674"/>
              <a:gd name="connsiteY73" fmla="*/ 70995 h 3290445"/>
              <a:gd name="connsiteX74" fmla="*/ 2812374 w 4450674"/>
              <a:gd name="connsiteY74" fmla="*/ 32895 h 3290445"/>
              <a:gd name="connsiteX75" fmla="*/ 2621874 w 4450674"/>
              <a:gd name="connsiteY75" fmla="*/ 51945 h 3290445"/>
              <a:gd name="connsiteX76" fmla="*/ 2564724 w 4450674"/>
              <a:gd name="connsiteY76" fmla="*/ 90045 h 3290445"/>
              <a:gd name="connsiteX77" fmla="*/ 1269324 w 4450674"/>
              <a:gd name="connsiteY77" fmla="*/ 109095 h 3290445"/>
              <a:gd name="connsiteX78" fmla="*/ 1155024 w 4450674"/>
              <a:gd name="connsiteY78" fmla="*/ 147195 h 3290445"/>
              <a:gd name="connsiteX79" fmla="*/ 1040724 w 4450674"/>
              <a:gd name="connsiteY79" fmla="*/ 204345 h 3290445"/>
              <a:gd name="connsiteX80" fmla="*/ 945474 w 4450674"/>
              <a:gd name="connsiteY80" fmla="*/ 280545 h 3290445"/>
              <a:gd name="connsiteX81" fmla="*/ 907374 w 4450674"/>
              <a:gd name="connsiteY81" fmla="*/ 337695 h 3290445"/>
              <a:gd name="connsiteX82" fmla="*/ 850224 w 4450674"/>
              <a:gd name="connsiteY82" fmla="*/ 375795 h 3290445"/>
              <a:gd name="connsiteX83" fmla="*/ 754974 w 4450674"/>
              <a:gd name="connsiteY83" fmla="*/ 566295 h 3290445"/>
              <a:gd name="connsiteX84" fmla="*/ 793074 w 4450674"/>
              <a:gd name="connsiteY84" fmla="*/ 871095 h 3290445"/>
              <a:gd name="connsiteX85" fmla="*/ 869274 w 4450674"/>
              <a:gd name="connsiteY85" fmla="*/ 985395 h 3290445"/>
              <a:gd name="connsiteX86" fmla="*/ 812124 w 4450674"/>
              <a:gd name="connsiteY86" fmla="*/ 1004445 h 3290445"/>
              <a:gd name="connsiteX87" fmla="*/ 793074 w 4450674"/>
              <a:gd name="connsiteY87" fmla="*/ 1137795 h 3290445"/>
              <a:gd name="connsiteX88" fmla="*/ 774024 w 4450674"/>
              <a:gd name="connsiteY88" fmla="*/ 1194945 h 3290445"/>
              <a:gd name="connsiteX89" fmla="*/ 735924 w 4450674"/>
              <a:gd name="connsiteY89" fmla="*/ 1252095 h 3290445"/>
              <a:gd name="connsiteX90" fmla="*/ 716874 w 4450674"/>
              <a:gd name="connsiteY90" fmla="*/ 1309245 h 3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450674" h="3290445">
                <a:moveTo>
                  <a:pt x="107274" y="1137795"/>
                </a:moveTo>
                <a:cubicBezTo>
                  <a:pt x="315700" y="1207270"/>
                  <a:pt x="0" y="1096468"/>
                  <a:pt x="221574" y="1194945"/>
                </a:cubicBezTo>
                <a:cubicBezTo>
                  <a:pt x="258274" y="1211256"/>
                  <a:pt x="297774" y="1220345"/>
                  <a:pt x="335874" y="1233045"/>
                </a:cubicBezTo>
                <a:cubicBezTo>
                  <a:pt x="354924" y="1239395"/>
                  <a:pt x="376316" y="1240956"/>
                  <a:pt x="393024" y="1252095"/>
                </a:cubicBezTo>
                <a:cubicBezTo>
                  <a:pt x="412074" y="1264795"/>
                  <a:pt x="429252" y="1280896"/>
                  <a:pt x="450174" y="1290195"/>
                </a:cubicBezTo>
                <a:cubicBezTo>
                  <a:pt x="486874" y="1306506"/>
                  <a:pt x="564474" y="1328295"/>
                  <a:pt x="564474" y="1328295"/>
                </a:cubicBezTo>
                <a:cubicBezTo>
                  <a:pt x="608924" y="1321945"/>
                  <a:pt x="660464" y="1284338"/>
                  <a:pt x="697824" y="1309245"/>
                </a:cubicBezTo>
                <a:cubicBezTo>
                  <a:pt x="736289" y="1334888"/>
                  <a:pt x="724712" y="1397747"/>
                  <a:pt x="735924" y="1442595"/>
                </a:cubicBezTo>
                <a:cubicBezTo>
                  <a:pt x="768880" y="1574420"/>
                  <a:pt x="730355" y="1500917"/>
                  <a:pt x="793074" y="1594995"/>
                </a:cubicBezTo>
                <a:cubicBezTo>
                  <a:pt x="797558" y="1612931"/>
                  <a:pt x="818752" y="1705985"/>
                  <a:pt x="831174" y="1728345"/>
                </a:cubicBezTo>
                <a:cubicBezTo>
                  <a:pt x="853412" y="1768373"/>
                  <a:pt x="881974" y="1804545"/>
                  <a:pt x="907374" y="1842645"/>
                </a:cubicBezTo>
                <a:cubicBezTo>
                  <a:pt x="920074" y="1861695"/>
                  <a:pt x="938234" y="1878075"/>
                  <a:pt x="945474" y="1899795"/>
                </a:cubicBezTo>
                <a:cubicBezTo>
                  <a:pt x="951824" y="1918845"/>
                  <a:pt x="955544" y="1938984"/>
                  <a:pt x="964524" y="1956945"/>
                </a:cubicBezTo>
                <a:cubicBezTo>
                  <a:pt x="984674" y="1997246"/>
                  <a:pt x="1038202" y="2055779"/>
                  <a:pt x="1059774" y="2090295"/>
                </a:cubicBezTo>
                <a:cubicBezTo>
                  <a:pt x="1074825" y="2114377"/>
                  <a:pt x="1083263" y="2142144"/>
                  <a:pt x="1097874" y="2166495"/>
                </a:cubicBezTo>
                <a:cubicBezTo>
                  <a:pt x="1121433" y="2205760"/>
                  <a:pt x="1153596" y="2239839"/>
                  <a:pt x="1174074" y="2280795"/>
                </a:cubicBezTo>
                <a:cubicBezTo>
                  <a:pt x="1189015" y="2310677"/>
                  <a:pt x="1223348" y="2387219"/>
                  <a:pt x="1250274" y="2414145"/>
                </a:cubicBezTo>
                <a:cubicBezTo>
                  <a:pt x="1266463" y="2430334"/>
                  <a:pt x="1288374" y="2439545"/>
                  <a:pt x="1307424" y="2452245"/>
                </a:cubicBezTo>
                <a:cubicBezTo>
                  <a:pt x="1350324" y="2580944"/>
                  <a:pt x="1290828" y="2441443"/>
                  <a:pt x="1383624" y="2547495"/>
                </a:cubicBezTo>
                <a:cubicBezTo>
                  <a:pt x="1413777" y="2581956"/>
                  <a:pt x="1434424" y="2623695"/>
                  <a:pt x="1459824" y="2661795"/>
                </a:cubicBezTo>
                <a:cubicBezTo>
                  <a:pt x="1472524" y="2680845"/>
                  <a:pt x="1481735" y="2702756"/>
                  <a:pt x="1497924" y="2718945"/>
                </a:cubicBezTo>
                <a:cubicBezTo>
                  <a:pt x="1516974" y="2737995"/>
                  <a:pt x="1533808" y="2759555"/>
                  <a:pt x="1555074" y="2776095"/>
                </a:cubicBezTo>
                <a:cubicBezTo>
                  <a:pt x="1591219" y="2804208"/>
                  <a:pt x="1631274" y="2826895"/>
                  <a:pt x="1669374" y="2852295"/>
                </a:cubicBezTo>
                <a:lnTo>
                  <a:pt x="1726524" y="2890395"/>
                </a:lnTo>
                <a:cubicBezTo>
                  <a:pt x="1739224" y="2909445"/>
                  <a:pt x="1747035" y="2932888"/>
                  <a:pt x="1764624" y="2947545"/>
                </a:cubicBezTo>
                <a:cubicBezTo>
                  <a:pt x="1786440" y="2965725"/>
                  <a:pt x="1816742" y="2970594"/>
                  <a:pt x="1840824" y="2985645"/>
                </a:cubicBezTo>
                <a:cubicBezTo>
                  <a:pt x="2209336" y="3215965"/>
                  <a:pt x="1712189" y="2930853"/>
                  <a:pt x="1974174" y="3061845"/>
                </a:cubicBezTo>
                <a:cubicBezTo>
                  <a:pt x="1994652" y="3072084"/>
                  <a:pt x="2010280" y="3090926"/>
                  <a:pt x="2031324" y="3099945"/>
                </a:cubicBezTo>
                <a:cubicBezTo>
                  <a:pt x="2055389" y="3110258"/>
                  <a:pt x="2082350" y="3111802"/>
                  <a:pt x="2107524" y="3118995"/>
                </a:cubicBezTo>
                <a:cubicBezTo>
                  <a:pt x="2126832" y="3124512"/>
                  <a:pt x="2145366" y="3132528"/>
                  <a:pt x="2164674" y="3138045"/>
                </a:cubicBezTo>
                <a:cubicBezTo>
                  <a:pt x="2189848" y="3145238"/>
                  <a:pt x="2215700" y="3149902"/>
                  <a:pt x="2240874" y="3157095"/>
                </a:cubicBezTo>
                <a:cubicBezTo>
                  <a:pt x="2260182" y="3162612"/>
                  <a:pt x="2278267" y="3172553"/>
                  <a:pt x="2298024" y="3176145"/>
                </a:cubicBezTo>
                <a:cubicBezTo>
                  <a:pt x="2741631" y="3256801"/>
                  <a:pt x="2661254" y="3233342"/>
                  <a:pt x="3174324" y="3252345"/>
                </a:cubicBezTo>
                <a:cubicBezTo>
                  <a:pt x="3250524" y="3258695"/>
                  <a:pt x="3327050" y="3261911"/>
                  <a:pt x="3402924" y="3271395"/>
                </a:cubicBezTo>
                <a:cubicBezTo>
                  <a:pt x="3428904" y="3274642"/>
                  <a:pt x="3452942" y="3290445"/>
                  <a:pt x="3479124" y="3290445"/>
                </a:cubicBezTo>
                <a:cubicBezTo>
                  <a:pt x="3574585" y="3290445"/>
                  <a:pt x="3669624" y="3277745"/>
                  <a:pt x="3764874" y="3271395"/>
                </a:cubicBezTo>
                <a:cubicBezTo>
                  <a:pt x="3922615" y="3218815"/>
                  <a:pt x="3845758" y="3255572"/>
                  <a:pt x="3993474" y="3157095"/>
                </a:cubicBezTo>
                <a:cubicBezTo>
                  <a:pt x="4012524" y="3144395"/>
                  <a:pt x="4034435" y="3135184"/>
                  <a:pt x="4050624" y="3118995"/>
                </a:cubicBezTo>
                <a:cubicBezTo>
                  <a:pt x="4069674" y="3099945"/>
                  <a:pt x="4092115" y="3083768"/>
                  <a:pt x="4107774" y="3061845"/>
                </a:cubicBezTo>
                <a:cubicBezTo>
                  <a:pt x="4124280" y="3038737"/>
                  <a:pt x="4127694" y="3007461"/>
                  <a:pt x="4145874" y="2985645"/>
                </a:cubicBezTo>
                <a:cubicBezTo>
                  <a:pt x="4160531" y="2968056"/>
                  <a:pt x="4183974" y="2960245"/>
                  <a:pt x="4203024" y="2947545"/>
                </a:cubicBezTo>
                <a:cubicBezTo>
                  <a:pt x="4215724" y="2928495"/>
                  <a:pt x="4230885" y="2910873"/>
                  <a:pt x="4241124" y="2890395"/>
                </a:cubicBezTo>
                <a:cubicBezTo>
                  <a:pt x="4250104" y="2872434"/>
                  <a:pt x="4249035" y="2849953"/>
                  <a:pt x="4260174" y="2833245"/>
                </a:cubicBezTo>
                <a:cubicBezTo>
                  <a:pt x="4275118" y="2810829"/>
                  <a:pt x="4298274" y="2795145"/>
                  <a:pt x="4317324" y="2776095"/>
                </a:cubicBezTo>
                <a:cubicBezTo>
                  <a:pt x="4363703" y="2636957"/>
                  <a:pt x="4345684" y="2700757"/>
                  <a:pt x="4374474" y="2585595"/>
                </a:cubicBezTo>
                <a:cubicBezTo>
                  <a:pt x="4380824" y="2528445"/>
                  <a:pt x="4384071" y="2470864"/>
                  <a:pt x="4393524" y="2414145"/>
                </a:cubicBezTo>
                <a:cubicBezTo>
                  <a:pt x="4396825" y="2394338"/>
                  <a:pt x="4408982" y="2376752"/>
                  <a:pt x="4412574" y="2356995"/>
                </a:cubicBezTo>
                <a:cubicBezTo>
                  <a:pt x="4421732" y="2306625"/>
                  <a:pt x="4424858" y="2255341"/>
                  <a:pt x="4431624" y="2204595"/>
                </a:cubicBezTo>
                <a:cubicBezTo>
                  <a:pt x="4437558" y="2160088"/>
                  <a:pt x="4444324" y="2115695"/>
                  <a:pt x="4450674" y="2071245"/>
                </a:cubicBezTo>
                <a:cubicBezTo>
                  <a:pt x="4444324" y="2045845"/>
                  <a:pt x="4439903" y="2019883"/>
                  <a:pt x="4431624" y="1995045"/>
                </a:cubicBezTo>
                <a:cubicBezTo>
                  <a:pt x="4420810" y="1962604"/>
                  <a:pt x="4399146" y="1933526"/>
                  <a:pt x="4393524" y="1899795"/>
                </a:cubicBezTo>
                <a:cubicBezTo>
                  <a:pt x="4379913" y="1818128"/>
                  <a:pt x="4382324" y="1734566"/>
                  <a:pt x="4374474" y="1652145"/>
                </a:cubicBezTo>
                <a:cubicBezTo>
                  <a:pt x="4361892" y="1520039"/>
                  <a:pt x="4358833" y="1516791"/>
                  <a:pt x="4336374" y="1404495"/>
                </a:cubicBezTo>
                <a:cubicBezTo>
                  <a:pt x="4349074" y="1385445"/>
                  <a:pt x="4371236" y="1370010"/>
                  <a:pt x="4374474" y="1347345"/>
                </a:cubicBezTo>
                <a:cubicBezTo>
                  <a:pt x="4383284" y="1285672"/>
                  <a:pt x="4340728" y="1260803"/>
                  <a:pt x="4317324" y="1213995"/>
                </a:cubicBezTo>
                <a:cubicBezTo>
                  <a:pt x="4308344" y="1196034"/>
                  <a:pt x="4312473" y="1171044"/>
                  <a:pt x="4298274" y="1156845"/>
                </a:cubicBezTo>
                <a:cubicBezTo>
                  <a:pt x="4284075" y="1142646"/>
                  <a:pt x="4260174" y="1144145"/>
                  <a:pt x="4241124" y="1137795"/>
                </a:cubicBezTo>
                <a:cubicBezTo>
                  <a:pt x="4201477" y="979207"/>
                  <a:pt x="4249753" y="1136003"/>
                  <a:pt x="4183974" y="1004445"/>
                </a:cubicBezTo>
                <a:cubicBezTo>
                  <a:pt x="4174994" y="986484"/>
                  <a:pt x="4172834" y="965752"/>
                  <a:pt x="4164924" y="947295"/>
                </a:cubicBezTo>
                <a:cubicBezTo>
                  <a:pt x="4153737" y="921193"/>
                  <a:pt x="4138011" y="897197"/>
                  <a:pt x="4126824" y="871095"/>
                </a:cubicBezTo>
                <a:cubicBezTo>
                  <a:pt x="4079502" y="760677"/>
                  <a:pt x="4142893" y="866623"/>
                  <a:pt x="4069674" y="756795"/>
                </a:cubicBezTo>
                <a:cubicBezTo>
                  <a:pt x="4063324" y="699645"/>
                  <a:pt x="4063554" y="641374"/>
                  <a:pt x="4050624" y="585345"/>
                </a:cubicBezTo>
                <a:cubicBezTo>
                  <a:pt x="4044238" y="557674"/>
                  <a:pt x="4023071" y="535512"/>
                  <a:pt x="4012524" y="509145"/>
                </a:cubicBezTo>
                <a:cubicBezTo>
                  <a:pt x="3901654" y="231971"/>
                  <a:pt x="4034059" y="508731"/>
                  <a:pt x="3936324" y="337695"/>
                </a:cubicBezTo>
                <a:cubicBezTo>
                  <a:pt x="3929195" y="325219"/>
                  <a:pt x="3880752" y="217237"/>
                  <a:pt x="3860124" y="204345"/>
                </a:cubicBezTo>
                <a:cubicBezTo>
                  <a:pt x="3826068" y="183060"/>
                  <a:pt x="3783924" y="178945"/>
                  <a:pt x="3745824" y="166245"/>
                </a:cubicBezTo>
                <a:lnTo>
                  <a:pt x="3688674" y="147195"/>
                </a:lnTo>
                <a:cubicBezTo>
                  <a:pt x="3669624" y="140845"/>
                  <a:pt x="3648232" y="139284"/>
                  <a:pt x="3631524" y="128145"/>
                </a:cubicBezTo>
                <a:cubicBezTo>
                  <a:pt x="3612474" y="115445"/>
                  <a:pt x="3595296" y="99344"/>
                  <a:pt x="3574374" y="90045"/>
                </a:cubicBezTo>
                <a:cubicBezTo>
                  <a:pt x="3537674" y="73734"/>
                  <a:pt x="3498174" y="64645"/>
                  <a:pt x="3460074" y="51945"/>
                </a:cubicBezTo>
                <a:lnTo>
                  <a:pt x="3402924" y="32895"/>
                </a:lnTo>
                <a:cubicBezTo>
                  <a:pt x="3358474" y="39245"/>
                  <a:pt x="3312582" y="39043"/>
                  <a:pt x="3269574" y="51945"/>
                </a:cubicBezTo>
                <a:cubicBezTo>
                  <a:pt x="3247644" y="58524"/>
                  <a:pt x="3235008" y="86281"/>
                  <a:pt x="3212424" y="90045"/>
                </a:cubicBezTo>
                <a:cubicBezTo>
                  <a:pt x="3192617" y="93346"/>
                  <a:pt x="3175031" y="74587"/>
                  <a:pt x="3155274" y="70995"/>
                </a:cubicBezTo>
                <a:cubicBezTo>
                  <a:pt x="3089358" y="59010"/>
                  <a:pt x="2867074" y="38365"/>
                  <a:pt x="2812374" y="32895"/>
                </a:cubicBezTo>
                <a:cubicBezTo>
                  <a:pt x="2711725" y="7733"/>
                  <a:pt x="2738750" y="0"/>
                  <a:pt x="2621874" y="51945"/>
                </a:cubicBezTo>
                <a:cubicBezTo>
                  <a:pt x="2600952" y="61244"/>
                  <a:pt x="2587599" y="89078"/>
                  <a:pt x="2564724" y="90045"/>
                </a:cubicBezTo>
                <a:cubicBezTo>
                  <a:pt x="2133262" y="108276"/>
                  <a:pt x="1701124" y="102745"/>
                  <a:pt x="1269324" y="109095"/>
                </a:cubicBezTo>
                <a:cubicBezTo>
                  <a:pt x="1231224" y="121795"/>
                  <a:pt x="1188440" y="124918"/>
                  <a:pt x="1155024" y="147195"/>
                </a:cubicBezTo>
                <a:cubicBezTo>
                  <a:pt x="1081166" y="196434"/>
                  <a:pt x="1119594" y="178055"/>
                  <a:pt x="1040724" y="204345"/>
                </a:cubicBezTo>
                <a:cubicBezTo>
                  <a:pt x="931535" y="368129"/>
                  <a:pt x="1076925" y="175385"/>
                  <a:pt x="945474" y="280545"/>
                </a:cubicBezTo>
                <a:cubicBezTo>
                  <a:pt x="927596" y="294848"/>
                  <a:pt x="923563" y="321506"/>
                  <a:pt x="907374" y="337695"/>
                </a:cubicBezTo>
                <a:cubicBezTo>
                  <a:pt x="891185" y="353884"/>
                  <a:pt x="869274" y="363095"/>
                  <a:pt x="850224" y="375795"/>
                </a:cubicBezTo>
                <a:cubicBezTo>
                  <a:pt x="759501" y="511880"/>
                  <a:pt x="785130" y="445672"/>
                  <a:pt x="754974" y="566295"/>
                </a:cubicBezTo>
                <a:cubicBezTo>
                  <a:pt x="755582" y="574205"/>
                  <a:pt x="752689" y="798401"/>
                  <a:pt x="793074" y="871095"/>
                </a:cubicBezTo>
                <a:cubicBezTo>
                  <a:pt x="815312" y="911123"/>
                  <a:pt x="869274" y="985395"/>
                  <a:pt x="869274" y="985395"/>
                </a:cubicBezTo>
                <a:cubicBezTo>
                  <a:pt x="850224" y="991745"/>
                  <a:pt x="821104" y="986484"/>
                  <a:pt x="812124" y="1004445"/>
                </a:cubicBezTo>
                <a:cubicBezTo>
                  <a:pt x="792044" y="1044606"/>
                  <a:pt x="801880" y="1093766"/>
                  <a:pt x="793074" y="1137795"/>
                </a:cubicBezTo>
                <a:cubicBezTo>
                  <a:pt x="789136" y="1157486"/>
                  <a:pt x="783004" y="1176984"/>
                  <a:pt x="774024" y="1194945"/>
                </a:cubicBezTo>
                <a:cubicBezTo>
                  <a:pt x="763785" y="1215423"/>
                  <a:pt x="746163" y="1231617"/>
                  <a:pt x="735924" y="1252095"/>
                </a:cubicBezTo>
                <a:cubicBezTo>
                  <a:pt x="726944" y="1270056"/>
                  <a:pt x="716874" y="1309245"/>
                  <a:pt x="716874" y="130924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id-ID"/>
          </a:p>
        </p:txBody>
      </p:sp>
      <p:sp>
        <p:nvSpPr>
          <p:cNvPr id="14" name="Round Diagonal Corner Rectangle 13"/>
          <p:cNvSpPr/>
          <p:nvPr/>
        </p:nvSpPr>
        <p:spPr>
          <a:xfrm>
            <a:off x="9066741" y="1556792"/>
            <a:ext cx="2880320" cy="1008112"/>
          </a:xfrm>
          <a:prstGeom prst="round2DiagRect">
            <a:avLst>
              <a:gd name="adj1" fmla="val 50000"/>
              <a:gd name="adj2" fmla="val 0"/>
            </a:avLst>
          </a:prstGeom>
          <a:solidFill>
            <a:schemeClr val="bg1"/>
          </a:solidFill>
          <a:ln>
            <a:noFill/>
          </a:ln>
          <a:effectLst>
            <a:glow rad="228600">
              <a:srgbClr val="0070C0">
                <a:alpha val="40000"/>
              </a:srgbClr>
            </a:glow>
          </a:effectLst>
          <a:scene3d>
            <a:camera prst="perspectiveRelaxed"/>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id-ID" sz="2400" dirty="0">
                <a:solidFill>
                  <a:schemeClr val="tx1">
                    <a:lumMod val="85000"/>
                    <a:lumOff val="15000"/>
                  </a:schemeClr>
                </a:solidFill>
                <a:latin typeface="Berlin Sans FB" pitchFamily="34" charset="0"/>
              </a:rPr>
              <a:t>Hipotalamus</a:t>
            </a:r>
          </a:p>
          <a:p>
            <a:pPr algn="ctr"/>
            <a:r>
              <a:rPr lang="id-ID" sz="2400" dirty="0">
                <a:solidFill>
                  <a:schemeClr val="tx1">
                    <a:lumMod val="85000"/>
                    <a:lumOff val="15000"/>
                  </a:schemeClr>
                </a:solidFill>
                <a:latin typeface="Berlin Sans FB" pitchFamily="34" charset="0"/>
              </a:rPr>
              <a:t>ANTERIOR</a:t>
            </a:r>
          </a:p>
        </p:txBody>
      </p:sp>
      <p:cxnSp>
        <p:nvCxnSpPr>
          <p:cNvPr id="16" name="Straight Arrow Connector 15"/>
          <p:cNvCxnSpPr/>
          <p:nvPr/>
        </p:nvCxnSpPr>
        <p:spPr>
          <a:xfrm flipV="1">
            <a:off x="4201187" y="3212976"/>
            <a:ext cx="2016224" cy="504056"/>
          </a:xfrm>
          <a:prstGeom prst="straightConnector1">
            <a:avLst/>
          </a:prstGeom>
          <a:ln w="9525">
            <a:solidFill>
              <a:schemeClr val="bg1"/>
            </a:solidFill>
            <a:tailEnd type="arrow"/>
          </a:ln>
          <a:effectLst>
            <a:glow rad="101600">
              <a:srgbClr val="0070C0">
                <a:alpha val="40000"/>
              </a:srgbClr>
            </a:glow>
          </a:effectLst>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7344139" y="2204864"/>
            <a:ext cx="1632181" cy="1008112"/>
          </a:xfrm>
          <a:prstGeom prst="straightConnector1">
            <a:avLst/>
          </a:prstGeom>
          <a:ln w="9525">
            <a:solidFill>
              <a:srgbClr val="F8F8F8"/>
            </a:solidFill>
            <a:tailEnd type="arrow"/>
          </a:ln>
          <a:effectLst>
            <a:glow rad="139700">
              <a:srgbClr val="0070C0">
                <a:alpha val="40000"/>
              </a:srgbClr>
            </a:glow>
          </a:effectLst>
        </p:spPr>
        <p:style>
          <a:lnRef idx="1">
            <a:schemeClr val="dk1"/>
          </a:lnRef>
          <a:fillRef idx="0">
            <a:schemeClr val="dk1"/>
          </a:fillRef>
          <a:effectRef idx="0">
            <a:schemeClr val="dk1"/>
          </a:effectRef>
          <a:fontRef idx="minor">
            <a:schemeClr val="tx1"/>
          </a:fontRef>
        </p:style>
      </p:cxnSp>
      <p:sp>
        <p:nvSpPr>
          <p:cNvPr id="38" name="Title 1"/>
          <p:cNvSpPr txBox="1">
            <a:spLocks/>
          </p:cNvSpPr>
          <p:nvPr/>
        </p:nvSpPr>
        <p:spPr>
          <a:xfrm>
            <a:off x="3427445" y="-186258"/>
            <a:ext cx="8909248" cy="1143000"/>
          </a:xfrm>
          <a:prstGeom prst="rect">
            <a:avLst/>
          </a:prstGeom>
          <a:noFill/>
          <a:ln w="76200">
            <a:noFill/>
            <a:prstDash val="dash"/>
          </a:ln>
        </p:spPr>
        <p:txBody>
          <a:bodyPr vert="horz" lIns="91440" tIns="36000" rIns="91440" bIns="21600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4400" b="1" i="0" u="none" strike="noStrike" kern="1200" cap="none" spc="0" normalizeH="0" baseline="0" noProof="0" dirty="0">
              <a:ln w="76200">
                <a:noFill/>
              </a:ln>
              <a:solidFill>
                <a:sysClr val="windowText" lastClr="000000"/>
              </a:solidFill>
              <a:effectLst/>
              <a:uLnTx/>
              <a:uFillTx/>
              <a:ea typeface="+mj-ea"/>
              <a:cs typeface="+mj-cs"/>
            </a:endParaRPr>
          </a:p>
        </p:txBody>
      </p:sp>
      <p:sp>
        <p:nvSpPr>
          <p:cNvPr id="17" name="Freeform 16"/>
          <p:cNvSpPr>
            <a:spLocks noChangeAspect="1"/>
          </p:cNvSpPr>
          <p:nvPr/>
        </p:nvSpPr>
        <p:spPr>
          <a:xfrm>
            <a:off x="507571" y="4437112"/>
            <a:ext cx="6912768" cy="1800200"/>
          </a:xfrm>
          <a:custGeom>
            <a:avLst/>
            <a:gdLst>
              <a:gd name="connsiteX0" fmla="*/ 0 w 4495800"/>
              <a:gd name="connsiteY0" fmla="*/ 0 h 2190750"/>
              <a:gd name="connsiteX1" fmla="*/ 0 w 4495800"/>
              <a:gd name="connsiteY1" fmla="*/ 2190750 h 2190750"/>
              <a:gd name="connsiteX2" fmla="*/ 4495800 w 4495800"/>
              <a:gd name="connsiteY2" fmla="*/ 2190750 h 2190750"/>
              <a:gd name="connsiteX3" fmla="*/ 2381250 w 4495800"/>
              <a:gd name="connsiteY3" fmla="*/ 38100 h 2190750"/>
              <a:gd name="connsiteX4" fmla="*/ 0 w 4495800"/>
              <a:gd name="connsiteY4" fmla="*/ 0 h 2190750"/>
              <a:gd name="connsiteX0" fmla="*/ 0 w 4495800"/>
              <a:gd name="connsiteY0" fmla="*/ 1538 h 2192288"/>
              <a:gd name="connsiteX1" fmla="*/ 0 w 4495800"/>
              <a:gd name="connsiteY1" fmla="*/ 2192288 h 2192288"/>
              <a:gd name="connsiteX2" fmla="*/ 4495800 w 4495800"/>
              <a:gd name="connsiteY2" fmla="*/ 2192288 h 2192288"/>
              <a:gd name="connsiteX3" fmla="*/ 2382446 w 4495800"/>
              <a:gd name="connsiteY3" fmla="*/ 0 h 2192288"/>
              <a:gd name="connsiteX4" fmla="*/ 0 w 4495800"/>
              <a:gd name="connsiteY4" fmla="*/ 1538 h 2192288"/>
              <a:gd name="connsiteX0" fmla="*/ 0 w 4495800"/>
              <a:gd name="connsiteY0" fmla="*/ 1538 h 2192288"/>
              <a:gd name="connsiteX1" fmla="*/ 0 w 4495800"/>
              <a:gd name="connsiteY1" fmla="*/ 2192288 h 2192288"/>
              <a:gd name="connsiteX2" fmla="*/ 4495800 w 4495800"/>
              <a:gd name="connsiteY2" fmla="*/ 2160240 h 2192288"/>
              <a:gd name="connsiteX3" fmla="*/ 2382446 w 4495800"/>
              <a:gd name="connsiteY3" fmla="*/ 0 h 2192288"/>
              <a:gd name="connsiteX4" fmla="*/ 0 w 4495800"/>
              <a:gd name="connsiteY4" fmla="*/ 1538 h 2192288"/>
              <a:gd name="connsiteX0" fmla="*/ 0 w 4431759"/>
              <a:gd name="connsiteY0" fmla="*/ 1538 h 2192288"/>
              <a:gd name="connsiteX1" fmla="*/ 0 w 4431759"/>
              <a:gd name="connsiteY1" fmla="*/ 2192288 h 2192288"/>
              <a:gd name="connsiteX2" fmla="*/ 4431759 w 4431759"/>
              <a:gd name="connsiteY2" fmla="*/ 2160240 h 2192288"/>
              <a:gd name="connsiteX3" fmla="*/ 2382446 w 4431759"/>
              <a:gd name="connsiteY3" fmla="*/ 0 h 2192288"/>
              <a:gd name="connsiteX4" fmla="*/ 0 w 4431759"/>
              <a:gd name="connsiteY4" fmla="*/ 1538 h 2192288"/>
              <a:gd name="connsiteX0" fmla="*/ 0 w 5443488"/>
              <a:gd name="connsiteY0" fmla="*/ 1538 h 2232248"/>
              <a:gd name="connsiteX1" fmla="*/ 0 w 5443488"/>
              <a:gd name="connsiteY1" fmla="*/ 2192288 h 2232248"/>
              <a:gd name="connsiteX2" fmla="*/ 5443488 w 5443488"/>
              <a:gd name="connsiteY2" fmla="*/ 2232248 h 2232248"/>
              <a:gd name="connsiteX3" fmla="*/ 2382446 w 5443488"/>
              <a:gd name="connsiteY3" fmla="*/ 0 h 2232248"/>
              <a:gd name="connsiteX4" fmla="*/ 0 w 5443488"/>
              <a:gd name="connsiteY4" fmla="*/ 1538 h 2232248"/>
              <a:gd name="connsiteX0" fmla="*/ 0 w 4066220"/>
              <a:gd name="connsiteY0" fmla="*/ 1538 h 2232248"/>
              <a:gd name="connsiteX1" fmla="*/ 0 w 4066220"/>
              <a:gd name="connsiteY1" fmla="*/ 2192288 h 2232248"/>
              <a:gd name="connsiteX2" fmla="*/ 4066220 w 4066220"/>
              <a:gd name="connsiteY2" fmla="*/ 2232248 h 2232248"/>
              <a:gd name="connsiteX3" fmla="*/ 2382446 w 4066220"/>
              <a:gd name="connsiteY3" fmla="*/ 0 h 2232248"/>
              <a:gd name="connsiteX4" fmla="*/ 0 w 4066220"/>
              <a:gd name="connsiteY4" fmla="*/ 1538 h 2232248"/>
              <a:gd name="connsiteX0" fmla="*/ 0 w 4066220"/>
              <a:gd name="connsiteY0" fmla="*/ 1538 h 2192288"/>
              <a:gd name="connsiteX1" fmla="*/ 0 w 4066220"/>
              <a:gd name="connsiteY1" fmla="*/ 2192288 h 2192288"/>
              <a:gd name="connsiteX2" fmla="*/ 4066220 w 4066220"/>
              <a:gd name="connsiteY2" fmla="*/ 2160240 h 2192288"/>
              <a:gd name="connsiteX3" fmla="*/ 2382446 w 4066220"/>
              <a:gd name="connsiteY3" fmla="*/ 0 h 2192288"/>
              <a:gd name="connsiteX4" fmla="*/ 0 w 4066220"/>
              <a:gd name="connsiteY4" fmla="*/ 1538 h 2192288"/>
              <a:gd name="connsiteX0" fmla="*/ 0 w 4066220"/>
              <a:gd name="connsiteY0" fmla="*/ 1538 h 2232248"/>
              <a:gd name="connsiteX1" fmla="*/ 0 w 4066220"/>
              <a:gd name="connsiteY1" fmla="*/ 2192288 h 2232248"/>
              <a:gd name="connsiteX2" fmla="*/ 4066220 w 4066220"/>
              <a:gd name="connsiteY2" fmla="*/ 2232248 h 2232248"/>
              <a:gd name="connsiteX3" fmla="*/ 2382446 w 4066220"/>
              <a:gd name="connsiteY3" fmla="*/ 0 h 2232248"/>
              <a:gd name="connsiteX4" fmla="*/ 0 w 4066220"/>
              <a:gd name="connsiteY4" fmla="*/ 1538 h 2232248"/>
              <a:gd name="connsiteX0" fmla="*/ 0 w 4131804"/>
              <a:gd name="connsiteY0" fmla="*/ 1538 h 2232248"/>
              <a:gd name="connsiteX1" fmla="*/ 0 w 4131804"/>
              <a:gd name="connsiteY1" fmla="*/ 2192288 h 2232248"/>
              <a:gd name="connsiteX2" fmla="*/ 4131804 w 4131804"/>
              <a:gd name="connsiteY2" fmla="*/ 2232248 h 2232248"/>
              <a:gd name="connsiteX3" fmla="*/ 2382446 w 4131804"/>
              <a:gd name="connsiteY3" fmla="*/ 0 h 2232248"/>
              <a:gd name="connsiteX4" fmla="*/ 0 w 4131804"/>
              <a:gd name="connsiteY4" fmla="*/ 1538 h 2232248"/>
              <a:gd name="connsiteX0" fmla="*/ 0 w 4197388"/>
              <a:gd name="connsiteY0" fmla="*/ 1538 h 2232248"/>
              <a:gd name="connsiteX1" fmla="*/ 0 w 4197388"/>
              <a:gd name="connsiteY1" fmla="*/ 2192288 h 2232248"/>
              <a:gd name="connsiteX2" fmla="*/ 4197388 w 4197388"/>
              <a:gd name="connsiteY2" fmla="*/ 2232248 h 2232248"/>
              <a:gd name="connsiteX3" fmla="*/ 2382446 w 4197388"/>
              <a:gd name="connsiteY3" fmla="*/ 0 h 2232248"/>
              <a:gd name="connsiteX4" fmla="*/ 0 w 4197388"/>
              <a:gd name="connsiteY4" fmla="*/ 1538 h 2232248"/>
              <a:gd name="connsiteX0" fmla="*/ 0 w 4197388"/>
              <a:gd name="connsiteY0" fmla="*/ 1538 h 2232248"/>
              <a:gd name="connsiteX1" fmla="*/ 65584 w 4197388"/>
              <a:gd name="connsiteY1" fmla="*/ 2232248 h 2232248"/>
              <a:gd name="connsiteX2" fmla="*/ 4197388 w 4197388"/>
              <a:gd name="connsiteY2" fmla="*/ 2232248 h 2232248"/>
              <a:gd name="connsiteX3" fmla="*/ 2382446 w 4197388"/>
              <a:gd name="connsiteY3" fmla="*/ 0 h 2232248"/>
              <a:gd name="connsiteX4" fmla="*/ 0 w 4197388"/>
              <a:gd name="connsiteY4" fmla="*/ 1538 h 2232248"/>
              <a:gd name="connsiteX0" fmla="*/ 0 w 4197388"/>
              <a:gd name="connsiteY0" fmla="*/ 1538 h 2232248"/>
              <a:gd name="connsiteX1" fmla="*/ 0 w 4197388"/>
              <a:gd name="connsiteY1" fmla="*/ 2232248 h 2232248"/>
              <a:gd name="connsiteX2" fmla="*/ 4197388 w 4197388"/>
              <a:gd name="connsiteY2" fmla="*/ 2232248 h 2232248"/>
              <a:gd name="connsiteX3" fmla="*/ 2382446 w 4197388"/>
              <a:gd name="connsiteY3" fmla="*/ 0 h 2232248"/>
              <a:gd name="connsiteX4" fmla="*/ 0 w 4197388"/>
              <a:gd name="connsiteY4" fmla="*/ 1538 h 2232248"/>
              <a:gd name="connsiteX0" fmla="*/ 0 w 3930014"/>
              <a:gd name="connsiteY0" fmla="*/ 1538 h 2232248"/>
              <a:gd name="connsiteX1" fmla="*/ 0 w 3930014"/>
              <a:gd name="connsiteY1" fmla="*/ 2232248 h 2232248"/>
              <a:gd name="connsiteX2" fmla="*/ 3930014 w 3930014"/>
              <a:gd name="connsiteY2" fmla="*/ 2160240 h 2232248"/>
              <a:gd name="connsiteX3" fmla="*/ 2382446 w 3930014"/>
              <a:gd name="connsiteY3" fmla="*/ 0 h 2232248"/>
              <a:gd name="connsiteX4" fmla="*/ 0 w 3930014"/>
              <a:gd name="connsiteY4" fmla="*/ 1538 h 2232248"/>
              <a:gd name="connsiteX0" fmla="*/ 0 w 3930015"/>
              <a:gd name="connsiteY0" fmla="*/ 1538 h 2232248"/>
              <a:gd name="connsiteX1" fmla="*/ 0 w 3930015"/>
              <a:gd name="connsiteY1" fmla="*/ 2232248 h 2232248"/>
              <a:gd name="connsiteX2" fmla="*/ 3930015 w 3930015"/>
              <a:gd name="connsiteY2" fmla="*/ 2232248 h 2232248"/>
              <a:gd name="connsiteX3" fmla="*/ 2382446 w 3930015"/>
              <a:gd name="connsiteY3" fmla="*/ 0 h 2232248"/>
              <a:gd name="connsiteX4" fmla="*/ 0 w 3930015"/>
              <a:gd name="connsiteY4" fmla="*/ 1538 h 223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015" h="2232248">
                <a:moveTo>
                  <a:pt x="0" y="1538"/>
                </a:moveTo>
                <a:lnTo>
                  <a:pt x="0" y="2232248"/>
                </a:lnTo>
                <a:lnTo>
                  <a:pt x="3930015" y="2232248"/>
                </a:lnTo>
                <a:lnTo>
                  <a:pt x="2382446" y="0"/>
                </a:lnTo>
                <a:lnTo>
                  <a:pt x="0" y="1538"/>
                </a:lnTo>
                <a:close/>
              </a:path>
            </a:pathLst>
          </a:custGeom>
          <a:noFill/>
          <a:ln>
            <a:solidFill>
              <a:schemeClr val="bg1"/>
            </a:solidFill>
          </a:ln>
          <a:effectLst>
            <a:glow rad="228600">
              <a:srgbClr val="0070C0">
                <a:alpha val="40000"/>
              </a:srgbClr>
            </a:glow>
          </a:effectLst>
        </p:spPr>
        <p:style>
          <a:lnRef idx="2">
            <a:schemeClr val="dk1"/>
          </a:lnRef>
          <a:fillRef idx="1">
            <a:schemeClr val="lt1"/>
          </a:fillRef>
          <a:effectRef idx="0">
            <a:schemeClr val="dk1"/>
          </a:effectRef>
          <a:fontRef idx="minor">
            <a:schemeClr val="dk1"/>
          </a:fontRef>
        </p:style>
        <p:txBody>
          <a:bodyPr wrap="none" rtlCol="0" anchor="ctr"/>
          <a:lstStyle/>
          <a:p>
            <a:pPr marL="171450"/>
            <a:r>
              <a:rPr lang="id-ID" sz="3200" dirty="0">
                <a:solidFill>
                  <a:schemeClr val="bg1"/>
                </a:solidFill>
                <a:effectLst>
                  <a:glow rad="228600">
                    <a:srgbClr val="0070C0">
                      <a:alpha val="40000"/>
                    </a:srgbClr>
                  </a:glow>
                </a:effectLst>
                <a:latin typeface="Poor Richard" pitchFamily="18" charset="0"/>
                <a:ea typeface="Tahoma" pitchFamily="34" charset="0"/>
                <a:cs typeface="Tahoma" pitchFamily="34" charset="0"/>
              </a:rPr>
              <a:t>Daerah otak yang</a:t>
            </a:r>
          </a:p>
          <a:p>
            <a:pPr marL="171450"/>
            <a:r>
              <a:rPr lang="id-ID" sz="3200" dirty="0">
                <a:solidFill>
                  <a:schemeClr val="bg1"/>
                </a:solidFill>
                <a:effectLst>
                  <a:glow rad="228600">
                    <a:srgbClr val="0070C0">
                      <a:alpha val="40000"/>
                    </a:srgbClr>
                  </a:glow>
                </a:effectLst>
                <a:latin typeface="Poor Richard" pitchFamily="18" charset="0"/>
                <a:ea typeface="Tahoma" pitchFamily="34" charset="0"/>
                <a:cs typeface="Tahoma" pitchFamily="34" charset="0"/>
              </a:rPr>
              <a:t>mendukung keadaan</a:t>
            </a:r>
          </a:p>
          <a:p>
            <a:pPr marL="171450"/>
            <a:r>
              <a:rPr lang="id-ID" sz="3200" dirty="0">
                <a:solidFill>
                  <a:schemeClr val="bg1"/>
                </a:solidFill>
                <a:effectLst>
                  <a:glow rad="228600">
                    <a:srgbClr val="0070C0">
                      <a:alpha val="40000"/>
                    </a:srgbClr>
                  </a:glow>
                </a:effectLst>
                <a:latin typeface="Poor Richard" pitchFamily="18" charset="0"/>
                <a:ea typeface="Tahoma" pitchFamily="34" charset="0"/>
                <a:cs typeface="Tahoma" pitchFamily="34" charset="0"/>
              </a:rPr>
              <a:t>TERJAGA</a:t>
            </a:r>
          </a:p>
        </p:txBody>
      </p:sp>
      <p:sp>
        <p:nvSpPr>
          <p:cNvPr id="20" name="Down Arrow 19"/>
          <p:cNvSpPr/>
          <p:nvPr/>
        </p:nvSpPr>
        <p:spPr>
          <a:xfrm>
            <a:off x="1513387" y="4077072"/>
            <a:ext cx="646176" cy="360040"/>
          </a:xfrm>
          <a:prstGeom prst="downArrow">
            <a:avLst/>
          </a:prstGeom>
          <a:solidFill>
            <a:srgbClr val="F8F8F8"/>
          </a:solidFill>
          <a:ln>
            <a:no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solidFill>
                  <a:schemeClr val="bg1"/>
                </a:solidFill>
              </a:ln>
              <a:effectLst>
                <a:glow rad="228600">
                  <a:schemeClr val="accent3">
                    <a:satMod val="175000"/>
                    <a:alpha val="40000"/>
                  </a:schemeClr>
                </a:glow>
              </a:effectLst>
            </a:endParaRPr>
          </a:p>
        </p:txBody>
      </p:sp>
      <p:sp>
        <p:nvSpPr>
          <p:cNvPr id="22" name="Down Arrow 21"/>
          <p:cNvSpPr/>
          <p:nvPr/>
        </p:nvSpPr>
        <p:spPr>
          <a:xfrm>
            <a:off x="2953547" y="4077072"/>
            <a:ext cx="646176" cy="360040"/>
          </a:xfrm>
          <a:prstGeom prst="downArrow">
            <a:avLst/>
          </a:prstGeom>
          <a:solidFill>
            <a:srgbClr val="F8F8F8"/>
          </a:solidFill>
          <a:ln>
            <a:no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ffectLst>
                <a:glow rad="228600">
                  <a:schemeClr val="accent3">
                    <a:satMod val="175000"/>
                    <a:alpha val="40000"/>
                  </a:schemeClr>
                </a:glow>
              </a:effectLst>
            </a:endParaRPr>
          </a:p>
        </p:txBody>
      </p:sp>
      <p:sp>
        <p:nvSpPr>
          <p:cNvPr id="23" name="Down Arrow 22"/>
          <p:cNvSpPr/>
          <p:nvPr/>
        </p:nvSpPr>
        <p:spPr>
          <a:xfrm>
            <a:off x="2255573" y="4077072"/>
            <a:ext cx="646176" cy="360040"/>
          </a:xfrm>
          <a:prstGeom prst="downArrow">
            <a:avLst/>
          </a:prstGeom>
          <a:solidFill>
            <a:srgbClr val="F8F8F8"/>
          </a:solidFill>
          <a:ln>
            <a:no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ffectLst>
                <a:glow rad="228600">
                  <a:schemeClr val="accent3">
                    <a:satMod val="175000"/>
                    <a:alpha val="40000"/>
                  </a:schemeClr>
                </a:glow>
              </a:effectLst>
            </a:endParaRPr>
          </a:p>
        </p:txBody>
      </p:sp>
      <p:sp>
        <p:nvSpPr>
          <p:cNvPr id="24" name="Down Arrow 23"/>
          <p:cNvSpPr/>
          <p:nvPr/>
        </p:nvSpPr>
        <p:spPr>
          <a:xfrm>
            <a:off x="9552384" y="2420888"/>
            <a:ext cx="1702293" cy="2168624"/>
          </a:xfrm>
          <a:prstGeom prst="downArrow">
            <a:avLst/>
          </a:prstGeom>
          <a:solidFill>
            <a:schemeClr val="bg1"/>
          </a:solidFill>
          <a:ln>
            <a:no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28"/>
          <p:cNvSpPr/>
          <p:nvPr/>
        </p:nvSpPr>
        <p:spPr>
          <a:xfrm>
            <a:off x="5624579" y="4653136"/>
            <a:ext cx="6288021" cy="1944216"/>
          </a:xfrm>
          <a:custGeom>
            <a:avLst/>
            <a:gdLst>
              <a:gd name="connsiteX0" fmla="*/ 0 w 5076056"/>
              <a:gd name="connsiteY0" fmla="*/ 0 h 1872208"/>
              <a:gd name="connsiteX1" fmla="*/ 5076056 w 5076056"/>
              <a:gd name="connsiteY1" fmla="*/ 0 h 1872208"/>
              <a:gd name="connsiteX2" fmla="*/ 5076056 w 5076056"/>
              <a:gd name="connsiteY2" fmla="*/ 1872208 h 1872208"/>
              <a:gd name="connsiteX3" fmla="*/ 0 w 5076056"/>
              <a:gd name="connsiteY3" fmla="*/ 1872208 h 1872208"/>
              <a:gd name="connsiteX4" fmla="*/ 0 w 5076056"/>
              <a:gd name="connsiteY4" fmla="*/ 0 h 1872208"/>
              <a:gd name="connsiteX0" fmla="*/ 0 w 5076056"/>
              <a:gd name="connsiteY0" fmla="*/ 0 h 1872208"/>
              <a:gd name="connsiteX1" fmla="*/ 5076056 w 5076056"/>
              <a:gd name="connsiteY1" fmla="*/ 0 h 1872208"/>
              <a:gd name="connsiteX2" fmla="*/ 5076056 w 5076056"/>
              <a:gd name="connsiteY2" fmla="*/ 1872208 h 1872208"/>
              <a:gd name="connsiteX3" fmla="*/ 2376264 w 5076056"/>
              <a:gd name="connsiteY3" fmla="*/ 1872208 h 1872208"/>
              <a:gd name="connsiteX4" fmla="*/ 0 w 5076056"/>
              <a:gd name="connsiteY4" fmla="*/ 0 h 1872208"/>
              <a:gd name="connsiteX0" fmla="*/ 0 w 4788024"/>
              <a:gd name="connsiteY0" fmla="*/ 0 h 1916832"/>
              <a:gd name="connsiteX1" fmla="*/ 4788024 w 4788024"/>
              <a:gd name="connsiteY1" fmla="*/ 44624 h 1916832"/>
              <a:gd name="connsiteX2" fmla="*/ 4788024 w 4788024"/>
              <a:gd name="connsiteY2" fmla="*/ 1916832 h 1916832"/>
              <a:gd name="connsiteX3" fmla="*/ 2088232 w 4788024"/>
              <a:gd name="connsiteY3" fmla="*/ 1916832 h 1916832"/>
              <a:gd name="connsiteX4" fmla="*/ 0 w 4788024"/>
              <a:gd name="connsiteY4" fmla="*/ 0 h 1916832"/>
              <a:gd name="connsiteX0" fmla="*/ 0 w 4932040"/>
              <a:gd name="connsiteY0" fmla="*/ 0 h 1916832"/>
              <a:gd name="connsiteX1" fmla="*/ 4932040 w 4932040"/>
              <a:gd name="connsiteY1" fmla="*/ 44624 h 1916832"/>
              <a:gd name="connsiteX2" fmla="*/ 4932040 w 4932040"/>
              <a:gd name="connsiteY2" fmla="*/ 1916832 h 1916832"/>
              <a:gd name="connsiteX3" fmla="*/ 2232248 w 4932040"/>
              <a:gd name="connsiteY3" fmla="*/ 1916832 h 1916832"/>
              <a:gd name="connsiteX4" fmla="*/ 0 w 4932040"/>
              <a:gd name="connsiteY4" fmla="*/ 0 h 1916832"/>
              <a:gd name="connsiteX0" fmla="*/ 0 w 4932040"/>
              <a:gd name="connsiteY0" fmla="*/ 0 h 1916832"/>
              <a:gd name="connsiteX1" fmla="*/ 4932040 w 4932040"/>
              <a:gd name="connsiteY1" fmla="*/ 44624 h 1916832"/>
              <a:gd name="connsiteX2" fmla="*/ 4932040 w 4932040"/>
              <a:gd name="connsiteY2" fmla="*/ 1916832 h 1916832"/>
              <a:gd name="connsiteX3" fmla="*/ 1944216 w 4932040"/>
              <a:gd name="connsiteY3" fmla="*/ 1872208 h 1916832"/>
              <a:gd name="connsiteX4" fmla="*/ 0 w 4932040"/>
              <a:gd name="connsiteY4" fmla="*/ 0 h 1916832"/>
              <a:gd name="connsiteX0" fmla="*/ 0 w 4932040"/>
              <a:gd name="connsiteY0" fmla="*/ 0 h 1916832"/>
              <a:gd name="connsiteX1" fmla="*/ 4932040 w 4932040"/>
              <a:gd name="connsiteY1" fmla="*/ 44624 h 1916832"/>
              <a:gd name="connsiteX2" fmla="*/ 4932040 w 4932040"/>
              <a:gd name="connsiteY2" fmla="*/ 1916832 h 1916832"/>
              <a:gd name="connsiteX3" fmla="*/ 1944216 w 4932040"/>
              <a:gd name="connsiteY3" fmla="*/ 1916832 h 1916832"/>
              <a:gd name="connsiteX4" fmla="*/ 0 w 4932040"/>
              <a:gd name="connsiteY4" fmla="*/ 0 h 1916832"/>
              <a:gd name="connsiteX0" fmla="*/ 0 w 4932040"/>
              <a:gd name="connsiteY0" fmla="*/ 0 h 1916832"/>
              <a:gd name="connsiteX1" fmla="*/ 4932040 w 4932040"/>
              <a:gd name="connsiteY1" fmla="*/ 0 h 1916832"/>
              <a:gd name="connsiteX2" fmla="*/ 4932040 w 4932040"/>
              <a:gd name="connsiteY2" fmla="*/ 1916832 h 1916832"/>
              <a:gd name="connsiteX3" fmla="*/ 1944216 w 4932040"/>
              <a:gd name="connsiteY3" fmla="*/ 1916832 h 1916832"/>
              <a:gd name="connsiteX4" fmla="*/ 0 w 4932040"/>
              <a:gd name="connsiteY4" fmla="*/ 0 h 1916832"/>
              <a:gd name="connsiteX0" fmla="*/ 0 w 4932040"/>
              <a:gd name="connsiteY0" fmla="*/ 0 h 1916832"/>
              <a:gd name="connsiteX1" fmla="*/ 4932040 w 4932040"/>
              <a:gd name="connsiteY1" fmla="*/ 0 h 1916832"/>
              <a:gd name="connsiteX2" fmla="*/ 4932040 w 4932040"/>
              <a:gd name="connsiteY2" fmla="*/ 1916832 h 1916832"/>
              <a:gd name="connsiteX3" fmla="*/ 2259193 w 4932040"/>
              <a:gd name="connsiteY3" fmla="*/ 1916832 h 1916832"/>
              <a:gd name="connsiteX4" fmla="*/ 0 w 4932040"/>
              <a:gd name="connsiteY4" fmla="*/ 0 h 1916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2040" h="1916832">
                <a:moveTo>
                  <a:pt x="0" y="0"/>
                </a:moveTo>
                <a:lnTo>
                  <a:pt x="4932040" y="0"/>
                </a:lnTo>
                <a:lnTo>
                  <a:pt x="4932040" y="1916832"/>
                </a:lnTo>
                <a:lnTo>
                  <a:pt x="2259193" y="1916832"/>
                </a:lnTo>
                <a:lnTo>
                  <a:pt x="0" y="0"/>
                </a:lnTo>
                <a:close/>
              </a:path>
            </a:pathLst>
          </a:custGeom>
          <a:noFill/>
          <a:ln>
            <a:solidFill>
              <a:srgbClr val="F8F8F8"/>
            </a:solid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id-ID" sz="3200" dirty="0">
                <a:effectLst>
                  <a:glow rad="228600">
                    <a:srgbClr val="0070C0">
                      <a:alpha val="40000"/>
                    </a:srgbClr>
                  </a:glow>
                </a:effectLst>
                <a:latin typeface="Poor Richard" pitchFamily="18" charset="0"/>
              </a:rPr>
              <a:t>Daerah otak</a:t>
            </a:r>
          </a:p>
          <a:p>
            <a:pPr algn="r"/>
            <a:r>
              <a:rPr lang="id-ID" sz="3200" dirty="0">
                <a:effectLst>
                  <a:glow rad="228600">
                    <a:srgbClr val="0070C0">
                      <a:alpha val="40000"/>
                    </a:srgbClr>
                  </a:glow>
                </a:effectLst>
                <a:latin typeface="Poor Richard" pitchFamily="18" charset="0"/>
              </a:rPr>
              <a:t>yang meningkatkan</a:t>
            </a:r>
          </a:p>
          <a:p>
            <a:pPr algn="r"/>
            <a:r>
              <a:rPr lang="id-ID" sz="3200" dirty="0">
                <a:effectLst>
                  <a:glow rad="228600">
                    <a:srgbClr val="0070C0">
                      <a:alpha val="40000"/>
                    </a:srgbClr>
                  </a:glow>
                </a:effectLst>
                <a:latin typeface="Poor Richard" pitchFamily="18" charset="0"/>
              </a:rPr>
              <a:t>keadaan TIDUR</a:t>
            </a:r>
          </a:p>
        </p:txBody>
      </p:sp>
      <p:sp>
        <p:nvSpPr>
          <p:cNvPr id="25" name="Round Diagonal Corner Rectangle 24"/>
          <p:cNvSpPr/>
          <p:nvPr/>
        </p:nvSpPr>
        <p:spPr>
          <a:xfrm>
            <a:off x="1295467" y="3206502"/>
            <a:ext cx="2880320" cy="1008112"/>
          </a:xfrm>
          <a:prstGeom prst="round2DiagRect">
            <a:avLst>
              <a:gd name="adj1" fmla="val 50000"/>
              <a:gd name="adj2" fmla="val 0"/>
            </a:avLst>
          </a:prstGeom>
          <a:ln>
            <a:noFill/>
          </a:ln>
          <a:effectLst>
            <a:glow rad="228600">
              <a:srgbClr val="0070C0">
                <a:alpha val="40000"/>
              </a:srgbClr>
            </a:glow>
          </a:effectLst>
          <a:scene3d>
            <a:camera prst="perspectiveRelaxed"/>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id-ID" sz="2400" dirty="0">
                <a:solidFill>
                  <a:schemeClr val="tx1">
                    <a:lumMod val="85000"/>
                    <a:lumOff val="15000"/>
                  </a:schemeClr>
                </a:solidFill>
                <a:latin typeface="Berlin Sans FB" pitchFamily="34" charset="0"/>
              </a:rPr>
              <a:t>Hipotalamus</a:t>
            </a:r>
          </a:p>
          <a:p>
            <a:pPr algn="ctr"/>
            <a:r>
              <a:rPr lang="id-ID" sz="2400" dirty="0">
                <a:solidFill>
                  <a:schemeClr val="tx1">
                    <a:lumMod val="85000"/>
                    <a:lumOff val="15000"/>
                  </a:schemeClr>
                </a:solidFill>
                <a:latin typeface="Berlin Sans FB" pitchFamily="34" charset="0"/>
              </a:rPr>
              <a:t>POSTERIOR</a:t>
            </a:r>
          </a:p>
        </p:txBody>
      </p:sp>
      <p:sp>
        <p:nvSpPr>
          <p:cNvPr id="18"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1" nodeType="withEffect">
                                  <p:stCondLst>
                                    <p:cond delay="0"/>
                                  </p:stCondLst>
                                  <p:iterate type="lt">
                                    <p:tmAbs val="0"/>
                                  </p:iterate>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1" nodeType="withEffect">
                                  <p:stCondLst>
                                    <p:cond delay="0"/>
                                  </p:stCondLst>
                                  <p:iterate type="lt">
                                    <p:tmAbs val="0"/>
                                  </p:iterate>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1" nodeType="withEffect">
                                  <p:stCondLst>
                                    <p:cond delay="0"/>
                                  </p:stCondLst>
                                  <p:iterate type="lt">
                                    <p:tmAbs val="0"/>
                                  </p:iterate>
                                  <p:childTnLst>
                                    <p:set>
                                      <p:cBhvr>
                                        <p:cTn id="49" dur="1" fill="hold">
                                          <p:stCondLst>
                                            <p:cond delay="0"/>
                                          </p:stCondLst>
                                        </p:cTn>
                                        <p:tgtEl>
                                          <p:spTgt spid="20"/>
                                        </p:tgtEl>
                                        <p:attrNameLst>
                                          <p:attrName>style.visibility</p:attrName>
                                        </p:attrNameLst>
                                      </p:cBhvr>
                                      <p:to>
                                        <p:strVal val="visible"/>
                                      </p:to>
                                    </p:set>
                                  </p:childTnLst>
                                </p:cTn>
                              </p:par>
                              <p:par>
                                <p:cTn id="50" presetID="26" presetClass="emph" presetSubtype="0" repeatCount="indefinite" fill="hold" grpId="0" nodeType="withEffect">
                                  <p:stCondLst>
                                    <p:cond delay="0"/>
                                  </p:stCondLst>
                                  <p:iterate type="lt">
                                    <p:tmPct val="0"/>
                                  </p:iterate>
                                  <p:childTnLst>
                                    <p:animEffect transition="out" filter="fade">
                                      <p:cBhvr>
                                        <p:cTn id="51" dur="500" tmFilter="0, 0; .2, .5; .8, .5; 1, 0"/>
                                        <p:tgtEl>
                                          <p:spTgt spid="22"/>
                                        </p:tgtEl>
                                      </p:cBhvr>
                                    </p:animEffect>
                                    <p:animScale>
                                      <p:cBhvr>
                                        <p:cTn id="52" dur="250" autoRev="1" fill="hold"/>
                                        <p:tgtEl>
                                          <p:spTgt spid="22"/>
                                        </p:tgtEl>
                                      </p:cBhvr>
                                      <p:by x="105000" y="105000"/>
                                    </p:animScale>
                                  </p:childTnLst>
                                </p:cTn>
                              </p:par>
                              <p:par>
                                <p:cTn id="53" presetID="26" presetClass="emph" presetSubtype="0" repeatCount="indefinite" fill="hold" grpId="0" nodeType="withEffect">
                                  <p:stCondLst>
                                    <p:cond delay="0"/>
                                  </p:stCondLst>
                                  <p:iterate type="lt">
                                    <p:tmPct val="0"/>
                                  </p:iterate>
                                  <p:childTnLst>
                                    <p:animEffect transition="out" filter="fade">
                                      <p:cBhvr>
                                        <p:cTn id="54" dur="500" tmFilter="0, 0; .2, .5; .8, .5; 1, 0"/>
                                        <p:tgtEl>
                                          <p:spTgt spid="23"/>
                                        </p:tgtEl>
                                      </p:cBhvr>
                                    </p:animEffect>
                                    <p:animScale>
                                      <p:cBhvr>
                                        <p:cTn id="55" dur="250" autoRev="1" fill="hold"/>
                                        <p:tgtEl>
                                          <p:spTgt spid="23"/>
                                        </p:tgtEl>
                                      </p:cBhvr>
                                      <p:by x="105000" y="105000"/>
                                    </p:animScale>
                                  </p:childTnLst>
                                </p:cTn>
                              </p:par>
                              <p:par>
                                <p:cTn id="56" presetID="26" presetClass="emph" presetSubtype="0" repeatCount="indefinite" fill="hold" grpId="0" nodeType="withEffect">
                                  <p:stCondLst>
                                    <p:cond delay="0"/>
                                  </p:stCondLst>
                                  <p:iterate type="lt">
                                    <p:tmPct val="0"/>
                                  </p:iterate>
                                  <p:childTnLst>
                                    <p:animEffect transition="out" filter="fade">
                                      <p:cBhvr>
                                        <p:cTn id="57" dur="500" tmFilter="0, 0; .2, .5; .8, .5; 1, 0"/>
                                        <p:tgtEl>
                                          <p:spTgt spid="20"/>
                                        </p:tgtEl>
                                      </p:cBhvr>
                                    </p:animEffect>
                                    <p:animScale>
                                      <p:cBhvr>
                                        <p:cTn id="58" dur="250" autoRev="1" fill="hold"/>
                                        <p:tgtEl>
                                          <p:spTgt spid="20"/>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p:stCondLst>
                              <p:cond delay="500"/>
                            </p:stCondLst>
                            <p:childTnLst>
                              <p:par>
                                <p:cTn id="66" presetID="26" presetClass="emph" presetSubtype="0" repeatCount="indefinite" fill="hold" grpId="0" nodeType="afterEffect">
                                  <p:stCondLst>
                                    <p:cond delay="0"/>
                                  </p:stCondLst>
                                  <p:childTnLst>
                                    <p:animEffect transition="out" filter="fade">
                                      <p:cBhvr>
                                        <p:cTn id="67" dur="500" tmFilter="0, 0; .2, .5; .8, .5; 1, 0"/>
                                        <p:tgtEl>
                                          <p:spTgt spid="24"/>
                                        </p:tgtEl>
                                      </p:cBhvr>
                                    </p:animEffect>
                                    <p:animScale>
                                      <p:cBhvr>
                                        <p:cTn id="68" dur="250" autoRev="1" fill="hold"/>
                                        <p:tgtEl>
                                          <p:spTgt spid="24"/>
                                        </p:tgtEl>
                                      </p:cBhvr>
                                      <p:by x="105000" y="105000"/>
                                    </p:animScale>
                                  </p:childTnLst>
                                </p:cTn>
                              </p:par>
                            </p:childTnLst>
                          </p:cTn>
                        </p:par>
                        <p:par>
                          <p:cTn id="69" fill="hold">
                            <p:stCondLst>
                              <p:cond delay="1000"/>
                            </p:stCondLst>
                            <p:childTnLst>
                              <p:par>
                                <p:cTn id="70" presetID="53"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20" grpId="1" animBg="1"/>
      <p:bldP spid="22" grpId="0" animBg="1"/>
      <p:bldP spid="22" grpId="1" animBg="1"/>
      <p:bldP spid="23" grpId="0" animBg="1"/>
      <p:bldP spid="23" grpId="1" animBg="1"/>
      <p:bldP spid="24" grpId="0" animBg="1"/>
      <p:bldP spid="24" grpId="1" animBg="1"/>
      <p:bldP spid="29"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296974"/>
          </a:xfrm>
        </p:spPr>
        <p:txBody>
          <a:bodyPr>
            <a:noAutofit/>
          </a:bodyPr>
          <a:lstStyle/>
          <a:p>
            <a:r>
              <a:rPr lang="id-ID" sz="3600" b="1" dirty="0">
                <a:latin typeface="+mn-lt"/>
              </a:rPr>
              <a:t>2. Sistem Pengaktifan Retikuler (</a:t>
            </a:r>
            <a:r>
              <a:rPr lang="id-ID" sz="3600" b="1" i="1" dirty="0">
                <a:latin typeface="+mn-lt"/>
              </a:rPr>
              <a:t>Reticular Activating System</a:t>
            </a:r>
            <a:r>
              <a:rPr lang="id-ID" sz="3600" b="1" dirty="0">
                <a:latin typeface="+mn-lt"/>
              </a:rPr>
              <a:t>)</a:t>
            </a:r>
          </a:p>
        </p:txBody>
      </p:sp>
      <p:pic>
        <p:nvPicPr>
          <p:cNvPr id="5" name="Picture 2" descr="C:\Users\TOSHIBA\Desktop\ReticularActivatingSystem1.JPG"/>
          <p:cNvPicPr>
            <a:picLocks noChangeAspect="1" noChangeArrowheads="1"/>
          </p:cNvPicPr>
          <p:nvPr/>
        </p:nvPicPr>
        <p:blipFill>
          <a:blip r:embed="rId2" cstate="print"/>
          <a:srcRect/>
          <a:stretch>
            <a:fillRect/>
          </a:stretch>
        </p:blipFill>
        <p:spPr bwMode="auto">
          <a:xfrm>
            <a:off x="380960" y="1643050"/>
            <a:ext cx="5143536" cy="3827116"/>
          </a:xfrm>
          <a:prstGeom prst="rect">
            <a:avLst/>
          </a:prstGeom>
          <a:noFill/>
        </p:spPr>
      </p:pic>
      <p:cxnSp>
        <p:nvCxnSpPr>
          <p:cNvPr id="6" name="Straight Arrow Connector 5"/>
          <p:cNvCxnSpPr/>
          <p:nvPr/>
        </p:nvCxnSpPr>
        <p:spPr>
          <a:xfrm flipH="1" flipV="1">
            <a:off x="3619483" y="3857628"/>
            <a:ext cx="3072341" cy="500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67504" y="2357430"/>
            <a:ext cx="4667240" cy="297312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spcBef>
                <a:spcPct val="20000"/>
              </a:spcBef>
              <a:defRPr/>
            </a:pPr>
            <a:r>
              <a:rPr lang="id-ID" dirty="0"/>
              <a:t>SISTEM RETIKULAR adalah jaringan sirkuit neural yang membentang dari otak bagian bawah hingga talamus, menyeberang melalui struktur sentral core.</a:t>
            </a:r>
          </a:p>
          <a:p>
            <a:pPr lvl="0">
              <a:spcBef>
                <a:spcPct val="20000"/>
              </a:spcBef>
              <a:defRPr/>
            </a:pPr>
            <a:r>
              <a:rPr lang="id-ID" dirty="0"/>
              <a:t>Berfungsi meningkatkan PERHATIAN (attention) &amp; KEWASPADAAN (alertness) otak. Selanjutnya muncul sinyal untuk membuat gerakan.</a:t>
            </a:r>
          </a:p>
          <a:p>
            <a:pPr lvl="0">
              <a:spcBef>
                <a:spcPct val="20000"/>
              </a:spcBef>
              <a:defRPr/>
            </a:pPr>
            <a:endParaRPr lang="id-ID" dirty="0">
              <a:ea typeface="Segoe UI" pitchFamily="34" charset="0"/>
              <a:cs typeface="Segoe UI" pitchFamily="34" charset="0"/>
            </a:endParaRPr>
          </a:p>
        </p:txBody>
      </p:sp>
      <p:sp>
        <p:nvSpPr>
          <p:cNvPr id="8"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61" y="428604"/>
            <a:ext cx="10972800" cy="1143000"/>
          </a:xfrm>
        </p:spPr>
        <p:txBody>
          <a:bodyPr>
            <a:noAutofit/>
          </a:bodyPr>
          <a:lstStyle/>
          <a:p>
            <a:r>
              <a:rPr lang="id-ID" sz="3600" b="1" dirty="0">
                <a:latin typeface="+mn-lt"/>
              </a:rPr>
              <a:t>3. Sistem Pengaktifan Retikuler (</a:t>
            </a:r>
            <a:r>
              <a:rPr lang="id-ID" sz="3600" b="1" i="1" dirty="0">
                <a:latin typeface="+mn-lt"/>
              </a:rPr>
              <a:t>Reticular Activating System</a:t>
            </a:r>
            <a:r>
              <a:rPr lang="id-ID" sz="3600" b="1" dirty="0">
                <a:latin typeface="+mn-lt"/>
              </a:rPr>
              <a:t>)</a:t>
            </a:r>
          </a:p>
        </p:txBody>
      </p:sp>
      <p:sp>
        <p:nvSpPr>
          <p:cNvPr id="4" name="Content Placeholder 3"/>
          <p:cNvSpPr>
            <a:spLocks noGrp="1"/>
          </p:cNvSpPr>
          <p:nvPr>
            <p:ph sz="half" idx="2"/>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3200" dirty="0"/>
              <a:t>Tingkat </a:t>
            </a:r>
            <a:r>
              <a:rPr lang="en-US" sz="3200" dirty="0" err="1"/>
              <a:t>aktivitas</a:t>
            </a:r>
            <a:r>
              <a:rPr lang="en-US" sz="3200" dirty="0"/>
              <a:t> yang </a:t>
            </a:r>
            <a:r>
              <a:rPr lang="en-US" sz="3200" dirty="0" err="1"/>
              <a:t>rendah</a:t>
            </a:r>
            <a:r>
              <a:rPr lang="en-US" sz="3200" dirty="0"/>
              <a:t> </a:t>
            </a:r>
            <a:r>
              <a:rPr lang="en-US" sz="3200" dirty="0" err="1"/>
              <a:t>pada</a:t>
            </a:r>
            <a:r>
              <a:rPr lang="en-US" sz="3200" dirty="0"/>
              <a:t> </a:t>
            </a:r>
            <a:r>
              <a:rPr lang="en-US" sz="3200" dirty="0" err="1"/>
              <a:t>formasi</a:t>
            </a:r>
            <a:r>
              <a:rPr lang="en-US" sz="3200" dirty="0"/>
              <a:t> </a:t>
            </a:r>
            <a:r>
              <a:rPr lang="en-US" sz="3200" dirty="0" err="1"/>
              <a:t>retikuler</a:t>
            </a:r>
            <a:r>
              <a:rPr lang="en-US" sz="3200" dirty="0"/>
              <a:t> </a:t>
            </a:r>
            <a:r>
              <a:rPr lang="en-US" sz="3200" dirty="0" err="1"/>
              <a:t>menghasilkan</a:t>
            </a:r>
            <a:r>
              <a:rPr lang="en-US" sz="3200" dirty="0"/>
              <a:t> </a:t>
            </a:r>
            <a:r>
              <a:rPr lang="en-US" sz="3200" dirty="0" err="1"/>
              <a:t>tidur</a:t>
            </a:r>
            <a:r>
              <a:rPr lang="en-US" sz="3200" dirty="0"/>
              <a:t> </a:t>
            </a:r>
            <a:r>
              <a:rPr lang="en-US" sz="3200" dirty="0" err="1"/>
              <a:t>sebaliknya</a:t>
            </a:r>
            <a:r>
              <a:rPr lang="en-US" sz="3200" dirty="0"/>
              <a:t> </a:t>
            </a:r>
            <a:r>
              <a:rPr lang="en-US" sz="3200" dirty="0" err="1"/>
              <a:t>tingkat</a:t>
            </a:r>
            <a:r>
              <a:rPr lang="en-US" sz="3200" dirty="0"/>
              <a:t> </a:t>
            </a:r>
            <a:r>
              <a:rPr lang="en-US" sz="3200" dirty="0" err="1"/>
              <a:t>aktivitas</a:t>
            </a:r>
            <a:r>
              <a:rPr lang="en-US" sz="3200" dirty="0"/>
              <a:t> yang </a:t>
            </a:r>
            <a:r>
              <a:rPr lang="en-US" sz="3200" dirty="0" err="1"/>
              <a:t>tinggi</a:t>
            </a:r>
            <a:r>
              <a:rPr lang="en-US" sz="3200" dirty="0"/>
              <a:t> </a:t>
            </a:r>
            <a:r>
              <a:rPr lang="en-US" sz="3200" dirty="0" err="1"/>
              <a:t>menghasilkan</a:t>
            </a:r>
            <a:r>
              <a:rPr lang="en-US" sz="3200" dirty="0"/>
              <a:t> </a:t>
            </a:r>
            <a:r>
              <a:rPr lang="en-US" sz="3200" dirty="0" err="1"/>
              <a:t>keadaan</a:t>
            </a:r>
            <a:r>
              <a:rPr lang="en-US" sz="3200" dirty="0"/>
              <a:t> </a:t>
            </a:r>
            <a:r>
              <a:rPr lang="id-ID" sz="3200" dirty="0"/>
              <a:t>terjaga</a:t>
            </a:r>
            <a:r>
              <a:rPr lang="en-US" sz="3200" dirty="0"/>
              <a:t>. </a:t>
            </a:r>
          </a:p>
          <a:p>
            <a:endParaRPr lang="en-US" sz="3200" dirty="0"/>
          </a:p>
          <a:p>
            <a:endParaRPr lang="id-ID" sz="3200" dirty="0"/>
          </a:p>
        </p:txBody>
      </p:sp>
      <p:pic>
        <p:nvPicPr>
          <p:cNvPr id="5" name="Picture 3" descr="C:\Users\TOSHIBA\Desktop\320px-Gray690.png"/>
          <p:cNvPicPr>
            <a:picLocks noChangeAspect="1" noChangeArrowheads="1"/>
          </p:cNvPicPr>
          <p:nvPr/>
        </p:nvPicPr>
        <p:blipFill>
          <a:blip r:embed="rId2" cstate="print"/>
          <a:srcRect/>
          <a:stretch>
            <a:fillRect/>
          </a:stretch>
        </p:blipFill>
        <p:spPr bwMode="auto">
          <a:xfrm>
            <a:off x="761963" y="1500174"/>
            <a:ext cx="4808133" cy="4901840"/>
          </a:xfrm>
          <a:prstGeom prst="rect">
            <a:avLst/>
          </a:prstGeom>
          <a:ln>
            <a:noFill/>
          </a:ln>
          <a:effectLst>
            <a:outerShdw blurRad="292100" dist="139700" dir="2700000" algn="tl" rotWithShape="0">
              <a:srgbClr val="333333">
                <a:alpha val="65000"/>
              </a:srgbClr>
            </a:outerShdw>
          </a:effectLst>
        </p:spPr>
      </p:pic>
      <p:sp>
        <p:nvSpPr>
          <p:cNvPr id="6"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68412"/>
          </a:xfrm>
        </p:spPr>
        <p:style>
          <a:lnRef idx="2">
            <a:schemeClr val="dk1"/>
          </a:lnRef>
          <a:fillRef idx="1">
            <a:schemeClr val="lt1"/>
          </a:fillRef>
          <a:effectRef idx="0">
            <a:schemeClr val="dk1"/>
          </a:effectRef>
          <a:fontRef idx="minor">
            <a:schemeClr val="dk1"/>
          </a:fontRef>
        </p:style>
        <p:txBody>
          <a:bodyPr>
            <a:noAutofit/>
          </a:bodyPr>
          <a:lstStyle/>
          <a:p>
            <a:r>
              <a:rPr lang="id-ID" sz="4800" dirty="0">
                <a:latin typeface="+mn-lt"/>
                <a:ea typeface="Tahoma" pitchFamily="34" charset="0"/>
                <a:cs typeface="Tahoma" pitchFamily="34" charset="0"/>
              </a:rPr>
              <a:t>4. Otak Nuklei Tidur REM Retikuler</a:t>
            </a:r>
            <a:endParaRPr lang="id-ID" sz="4800" dirty="0">
              <a:latin typeface="+mn-lt"/>
            </a:endParaRPr>
          </a:p>
        </p:txBody>
      </p:sp>
      <p:sp>
        <p:nvSpPr>
          <p:cNvPr id="3" name="Content Placeholder 2"/>
          <p:cNvSpPr>
            <a:spLocks noGrp="1"/>
          </p:cNvSpPr>
          <p:nvPr>
            <p:ph sz="half" idx="1"/>
          </p:nvPr>
        </p:nvSpPr>
        <p:spPr>
          <a:xfrm>
            <a:off x="609600" y="2143117"/>
            <a:ext cx="11010939" cy="398304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lnSpc>
                <a:spcPct val="150000"/>
              </a:lnSpc>
            </a:pPr>
            <a:r>
              <a:rPr lang="en-US" b="1" dirty="0">
                <a:latin typeface="Century Gothic" pitchFamily="34" charset="0"/>
                <a:ea typeface="Tahoma" pitchFamily="34" charset="0"/>
                <a:cs typeface="Tahoma" pitchFamily="34" charset="0"/>
              </a:rPr>
              <a:t>Daerah </a:t>
            </a:r>
            <a:r>
              <a:rPr lang="en-US" b="1" dirty="0" err="1">
                <a:latin typeface="Century Gothic" pitchFamily="34" charset="0"/>
                <a:ea typeface="Tahoma" pitchFamily="34" charset="0"/>
                <a:cs typeface="Tahoma" pitchFamily="34" charset="0"/>
              </a:rPr>
              <a:t>otak</a:t>
            </a:r>
            <a:r>
              <a:rPr lang="en-US" b="1" dirty="0">
                <a:latin typeface="Century Gothic" pitchFamily="34" charset="0"/>
                <a:ea typeface="Tahoma" pitchFamily="34" charset="0"/>
                <a:cs typeface="Tahoma" pitchFamily="34" charset="0"/>
              </a:rPr>
              <a:t> ke-4 yang </a:t>
            </a:r>
            <a:r>
              <a:rPr lang="en-US" b="1" dirty="0" err="1">
                <a:latin typeface="Century Gothic" pitchFamily="34" charset="0"/>
                <a:ea typeface="Tahoma" pitchFamily="34" charset="0"/>
                <a:cs typeface="Tahoma" pitchFamily="34" charset="0"/>
              </a:rPr>
              <a:t>mengontrol</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Tidur</a:t>
            </a:r>
            <a:r>
              <a:rPr lang="en-US" b="1" dirty="0">
                <a:latin typeface="Century Gothic" pitchFamily="34" charset="0"/>
                <a:ea typeface="Tahoma" pitchFamily="34" charset="0"/>
                <a:cs typeface="Tahoma" pitchFamily="34" charset="0"/>
              </a:rPr>
              <a:t>-REM </a:t>
            </a:r>
            <a:r>
              <a:rPr lang="en-US" b="1" dirty="0" err="1">
                <a:latin typeface="Century Gothic" pitchFamily="34" charset="0"/>
                <a:ea typeface="Tahoma" pitchFamily="34" charset="0"/>
                <a:cs typeface="Tahoma" pitchFamily="34" charset="0"/>
              </a:rPr>
              <a:t>merupakan</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bagian</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formasi</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retikuler</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kaudal</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Tidur</a:t>
            </a:r>
            <a:r>
              <a:rPr lang="en-US" b="1" dirty="0">
                <a:latin typeface="Century Gothic" pitchFamily="34" charset="0"/>
                <a:ea typeface="Tahoma" pitchFamily="34" charset="0"/>
                <a:cs typeface="Tahoma" pitchFamily="34" charset="0"/>
              </a:rPr>
              <a:t>-REM </a:t>
            </a:r>
            <a:r>
              <a:rPr lang="en-US" b="1" dirty="0" err="1">
                <a:latin typeface="Century Gothic" pitchFamily="34" charset="0"/>
                <a:ea typeface="Tahoma" pitchFamily="34" charset="0"/>
                <a:cs typeface="Tahoma" pitchFamily="34" charset="0"/>
              </a:rPr>
              <a:t>dikontrol</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oleh</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berbagai</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macam</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nuklei</a:t>
            </a:r>
            <a:r>
              <a:rPr lang="en-US" b="1" dirty="0">
                <a:latin typeface="Century Gothic" pitchFamily="34" charset="0"/>
                <a:ea typeface="Tahoma" pitchFamily="34" charset="0"/>
                <a:cs typeface="Tahoma" pitchFamily="34" charset="0"/>
              </a:rPr>
              <a:t> yang </a:t>
            </a:r>
            <a:r>
              <a:rPr lang="en-US" b="1" dirty="0" err="1">
                <a:latin typeface="Century Gothic" pitchFamily="34" charset="0"/>
                <a:ea typeface="Tahoma" pitchFamily="34" charset="0"/>
                <a:cs typeface="Tahoma" pitchFamily="34" charset="0"/>
              </a:rPr>
              <a:t>tersebar</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di</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sekujur</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formasi</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retikuler</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kaudal</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Setiap</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tempat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bertanggung</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jawab</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untuk</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mengontrol</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salah</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satu</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indeks</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utama</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Tidur</a:t>
            </a:r>
            <a:r>
              <a:rPr lang="en-US" b="1" dirty="0">
                <a:latin typeface="Century Gothic" pitchFamily="34" charset="0"/>
                <a:ea typeface="Tahoma" pitchFamily="34" charset="0"/>
                <a:cs typeface="Tahoma" pitchFamily="34" charset="0"/>
              </a:rPr>
              <a:t>-REM.</a:t>
            </a:r>
            <a:endParaRPr lang="id-ID" b="1" dirty="0">
              <a:latin typeface="Century Gothic" pitchFamily="34" charset="0"/>
              <a:ea typeface="Tahoma" pitchFamily="34" charset="0"/>
              <a:cs typeface="Tahoma" pitchFamily="34" charset="0"/>
            </a:endParaRPr>
          </a:p>
          <a:p>
            <a:pPr algn="just">
              <a:lnSpc>
                <a:spcPct val="150000"/>
              </a:lnSpc>
            </a:pPr>
            <a:r>
              <a:rPr lang="en-US" b="1" dirty="0" err="1">
                <a:latin typeface="Century Gothic" pitchFamily="34" charset="0"/>
                <a:ea typeface="Tahoma" pitchFamily="34" charset="0"/>
                <a:cs typeface="Tahoma" pitchFamily="34" charset="0"/>
              </a:rPr>
              <a:t>Tempat</a:t>
            </a:r>
            <a:r>
              <a:rPr lang="id-ID" b="1" dirty="0">
                <a:latin typeface="Century Gothic" pitchFamily="34" charset="0"/>
                <a:ea typeface="Tahoma" pitchFamily="34" charset="0"/>
                <a:cs typeface="Tahoma" pitchFamily="34" charset="0"/>
              </a:rPr>
              <a:t> - </a:t>
            </a:r>
            <a:r>
              <a:rPr lang="en-US" b="1" dirty="0" err="1">
                <a:latin typeface="Century Gothic" pitchFamily="34" charset="0"/>
                <a:ea typeface="Tahoma" pitchFamily="34" charset="0"/>
                <a:cs typeface="Tahoma" pitchFamily="34" charset="0"/>
              </a:rPr>
              <a:t>tempat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tersebut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antara</a:t>
            </a:r>
            <a:r>
              <a:rPr lang="en-US" b="1" dirty="0">
                <a:latin typeface="Century Gothic" pitchFamily="34" charset="0"/>
                <a:ea typeface="Tahoma" pitchFamily="34" charset="0"/>
                <a:cs typeface="Tahoma" pitchFamily="34" charset="0"/>
              </a:rPr>
              <a:t> lain </a:t>
            </a:r>
            <a:r>
              <a:rPr lang="en-US" b="1" dirty="0" err="1">
                <a:latin typeface="Century Gothic" pitchFamily="34" charset="0"/>
                <a:ea typeface="Tahoma" pitchFamily="34" charset="0"/>
                <a:cs typeface="Tahoma" pitchFamily="34" charset="0"/>
              </a:rPr>
              <a:t>seperti</a:t>
            </a:r>
            <a:r>
              <a:rPr lang="en-US" b="1" dirty="0">
                <a:latin typeface="Century Gothic" pitchFamily="34" charset="0"/>
                <a:ea typeface="Tahoma" pitchFamily="34" charset="0"/>
                <a:cs typeface="Tahoma" pitchFamily="34" charset="0"/>
              </a:rPr>
              <a:t> :</a:t>
            </a:r>
          </a:p>
          <a:p>
            <a:pPr marL="266700" indent="-266700">
              <a:lnSpc>
                <a:spcPct val="150000"/>
              </a:lnSpc>
              <a:buFont typeface="Wingdings" pitchFamily="2" charset="2"/>
              <a:buChar char="§"/>
            </a:pPr>
            <a:r>
              <a:rPr lang="en-US" b="1" dirty="0" err="1">
                <a:latin typeface="Century Gothic" pitchFamily="34" charset="0"/>
                <a:ea typeface="Tahoma" pitchFamily="34" charset="0"/>
                <a:cs typeface="Tahoma" pitchFamily="34" charset="0"/>
              </a:rPr>
              <a:t>Tempat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untuk</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mengurangi</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ketegangan</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otot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batang</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tubuh</a:t>
            </a:r>
            <a:r>
              <a:rPr lang="en-US" b="1" dirty="0">
                <a:latin typeface="Century Gothic" pitchFamily="34" charset="0"/>
                <a:ea typeface="Tahoma" pitchFamily="34" charset="0"/>
                <a:cs typeface="Tahoma" pitchFamily="34" charset="0"/>
              </a:rPr>
              <a:t> </a:t>
            </a:r>
          </a:p>
          <a:p>
            <a:pPr marL="266700" indent="-266700">
              <a:lnSpc>
                <a:spcPct val="150000"/>
              </a:lnSpc>
              <a:buFont typeface="Wingdings" pitchFamily="2" charset="2"/>
              <a:buChar char="§"/>
            </a:pPr>
            <a:r>
              <a:rPr lang="en-US" b="1" dirty="0" err="1">
                <a:latin typeface="Century Gothic" pitchFamily="34" charset="0"/>
                <a:ea typeface="Tahoma" pitchFamily="34" charset="0"/>
                <a:cs typeface="Tahoma" pitchFamily="34" charset="0"/>
              </a:rPr>
              <a:t>Tempat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untuk</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desinkronisasi</a:t>
            </a:r>
            <a:r>
              <a:rPr lang="en-US" b="1" dirty="0">
                <a:latin typeface="Century Gothic" pitchFamily="34" charset="0"/>
                <a:ea typeface="Tahoma" pitchFamily="34" charset="0"/>
                <a:cs typeface="Tahoma" pitchFamily="34" charset="0"/>
              </a:rPr>
              <a:t> EEG</a:t>
            </a:r>
            <a:r>
              <a:rPr lang="id-ID" b="1" dirty="0">
                <a:latin typeface="Century Gothic" pitchFamily="34" charset="0"/>
                <a:ea typeface="Tahoma" pitchFamily="34" charset="0"/>
                <a:cs typeface="Tahoma" pitchFamily="34" charset="0"/>
              </a:rPr>
              <a:t> (</a:t>
            </a:r>
            <a:r>
              <a:rPr lang="id-ID" b="1" i="1" dirty="0">
                <a:latin typeface="Century Gothic" pitchFamily="34" charset="0"/>
                <a:ea typeface="Tahoma" pitchFamily="34" charset="0"/>
                <a:cs typeface="Tahoma" pitchFamily="34" charset="0"/>
              </a:rPr>
              <a:t>electroencephalograph</a:t>
            </a:r>
            <a:r>
              <a:rPr lang="id-ID" b="1" dirty="0">
                <a:latin typeface="Century Gothic" pitchFamily="34" charset="0"/>
                <a:ea typeface="Tahoma" pitchFamily="34" charset="0"/>
                <a:cs typeface="Tahoma" pitchFamily="34" charset="0"/>
              </a:rPr>
              <a:t>)</a:t>
            </a:r>
            <a:endParaRPr lang="en-US" b="1" dirty="0">
              <a:latin typeface="Century Gothic" pitchFamily="34" charset="0"/>
              <a:ea typeface="Tahoma" pitchFamily="34" charset="0"/>
              <a:cs typeface="Tahoma" pitchFamily="34" charset="0"/>
            </a:endParaRPr>
          </a:p>
          <a:p>
            <a:pPr marL="266700" indent="-266700">
              <a:lnSpc>
                <a:spcPct val="150000"/>
              </a:lnSpc>
              <a:buFont typeface="Wingdings" pitchFamily="2" charset="2"/>
              <a:buChar char="§"/>
            </a:pPr>
            <a:r>
              <a:rPr lang="en-US" b="1" dirty="0" err="1">
                <a:latin typeface="Century Gothic" pitchFamily="34" charset="0"/>
                <a:ea typeface="Tahoma" pitchFamily="34" charset="0"/>
                <a:cs typeface="Tahoma" pitchFamily="34" charset="0"/>
              </a:rPr>
              <a:t>Tempat</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untuk</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gerakan</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mata</a:t>
            </a:r>
            <a:r>
              <a:rPr lang="en-US" b="1" dirty="0">
                <a:latin typeface="Century Gothic" pitchFamily="34" charset="0"/>
                <a:ea typeface="Tahoma" pitchFamily="34" charset="0"/>
                <a:cs typeface="Tahoma" pitchFamily="34" charset="0"/>
              </a:rPr>
              <a:t> </a:t>
            </a:r>
            <a:r>
              <a:rPr lang="en-US" b="1" dirty="0" err="1">
                <a:latin typeface="Century Gothic" pitchFamily="34" charset="0"/>
                <a:ea typeface="Tahoma" pitchFamily="34" charset="0"/>
                <a:cs typeface="Tahoma" pitchFamily="34" charset="0"/>
              </a:rPr>
              <a:t>cepat</a:t>
            </a:r>
            <a:r>
              <a:rPr lang="id-ID" b="1" dirty="0">
                <a:latin typeface="Century Gothic" pitchFamily="34" charset="0"/>
                <a:ea typeface="Tahoma" pitchFamily="34" charset="0"/>
                <a:cs typeface="Tahoma" pitchFamily="34" charset="0"/>
              </a:rPr>
              <a:t> dibawah kelopak mata</a:t>
            </a:r>
            <a:endParaRPr lang="id-ID" dirty="0"/>
          </a:p>
        </p:txBody>
      </p:sp>
      <p:sp>
        <p:nvSpPr>
          <p:cNvPr id="6"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57881772-Hello-Sehat-1024x684-1024x684.jpg"/>
          <p:cNvPicPr>
            <a:picLocks noChangeAspect="1"/>
          </p:cNvPicPr>
          <p:nvPr/>
        </p:nvPicPr>
        <p:blipFill>
          <a:blip r:embed="rId2"/>
          <a:stretch>
            <a:fillRect/>
          </a:stretch>
        </p:blipFill>
        <p:spPr>
          <a:xfrm>
            <a:off x="0" y="1"/>
            <a:ext cx="12192000" cy="6857999"/>
          </a:xfrm>
          <a:prstGeom prst="rect">
            <a:avLst/>
          </a:prstGeom>
        </p:spPr>
      </p:pic>
      <p:sp>
        <p:nvSpPr>
          <p:cNvPr id="4" name="Title 3"/>
          <p:cNvSpPr>
            <a:spLocks noGrp="1"/>
          </p:cNvSpPr>
          <p:nvPr>
            <p:ph type="ctrTitle"/>
          </p:nvPr>
        </p:nvSpPr>
        <p:spPr>
          <a:xfrm>
            <a:off x="571462" y="3143248"/>
            <a:ext cx="11049077" cy="1000132"/>
          </a:xfrm>
        </p:spPr>
        <p:style>
          <a:lnRef idx="2">
            <a:schemeClr val="dk1"/>
          </a:lnRef>
          <a:fillRef idx="1">
            <a:schemeClr val="lt1"/>
          </a:fillRef>
          <a:effectRef idx="0">
            <a:schemeClr val="dk1"/>
          </a:effectRef>
          <a:fontRef idx="minor">
            <a:schemeClr val="dk1"/>
          </a:fontRef>
        </p:style>
        <p:txBody>
          <a:bodyPr>
            <a:normAutofit/>
          </a:bodyPr>
          <a:lstStyle/>
          <a:p>
            <a:r>
              <a:rPr lang="id-ID" sz="4000" dirty="0"/>
              <a:t>Obat-obatan yang mempengaruhi tidur</a:t>
            </a: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My Pictures\otak (7).jpg"/>
          <p:cNvPicPr>
            <a:picLocks noChangeAspect="1" noChangeArrowheads="1"/>
          </p:cNvPicPr>
          <p:nvPr/>
        </p:nvPicPr>
        <p:blipFill>
          <a:blip r:embed="rId3" cstate="print">
            <a:lum bright="70000" contrast="-70000"/>
          </a:blip>
          <a:srcRect/>
          <a:stretch>
            <a:fillRect/>
          </a:stretch>
        </p:blipFill>
        <p:spPr bwMode="auto">
          <a:xfrm>
            <a:off x="3887755" y="0"/>
            <a:ext cx="10288045" cy="9555460"/>
          </a:xfrm>
          <a:prstGeom prst="rect">
            <a:avLst/>
          </a:prstGeom>
          <a:ln>
            <a:noFill/>
          </a:ln>
          <a:effectLst>
            <a:softEdge rad="112500"/>
          </a:effectLst>
        </p:spPr>
      </p:pic>
      <p:sp>
        <p:nvSpPr>
          <p:cNvPr id="2" name="Title 1"/>
          <p:cNvSpPr>
            <a:spLocks noGrp="1"/>
          </p:cNvSpPr>
          <p:nvPr>
            <p:ph type="title"/>
          </p:nvPr>
        </p:nvSpPr>
        <p:spPr>
          <a:xfrm>
            <a:off x="335360" y="260648"/>
            <a:ext cx="10972800" cy="1143000"/>
          </a:xfrm>
        </p:spPr>
        <p:txBody>
          <a:bodyPr>
            <a:normAutofit fontScale="90000"/>
          </a:bodyPr>
          <a:lstStyle/>
          <a:p>
            <a:pPr algn="l"/>
            <a:r>
              <a:rPr lang="id-ID" sz="7300" dirty="0">
                <a:latin typeface="+mn-lt"/>
              </a:rPr>
              <a:t>Obat Hipnotik</a:t>
            </a:r>
            <a:br>
              <a:rPr lang="id-ID" dirty="0">
                <a:latin typeface="+mn-lt"/>
              </a:rPr>
            </a:br>
            <a:r>
              <a:rPr lang="id-ID" dirty="0">
                <a:latin typeface="+mn-lt"/>
              </a:rPr>
              <a:t>obat yang meningkatkan tidur</a:t>
            </a:r>
          </a:p>
        </p:txBody>
      </p:sp>
      <p:sp>
        <p:nvSpPr>
          <p:cNvPr id="3" name="Content Placeholder 2"/>
          <p:cNvSpPr>
            <a:spLocks noGrp="1"/>
          </p:cNvSpPr>
          <p:nvPr>
            <p:ph idx="1"/>
          </p:nvPr>
        </p:nvSpPr>
        <p:spPr>
          <a:xfrm>
            <a:off x="431371" y="1916832"/>
            <a:ext cx="11329259" cy="4824536"/>
          </a:xfrm>
        </p:spPr>
        <p:txBody>
          <a:bodyPr>
            <a:normAutofit/>
          </a:bodyPr>
          <a:lstStyle/>
          <a:p>
            <a:pPr marL="0" indent="0">
              <a:buNone/>
            </a:pPr>
            <a:r>
              <a:rPr lang="id-ID" b="1" i="1" dirty="0"/>
              <a:t>Benzodiasepines</a:t>
            </a:r>
          </a:p>
          <a:p>
            <a:pPr marL="0" indent="0">
              <a:buNone/>
            </a:pPr>
            <a:r>
              <a:rPr lang="id-ID" dirty="0"/>
              <a:t>Indikasi untuk menangani kecemasan.</a:t>
            </a:r>
          </a:p>
          <a:p>
            <a:pPr marL="0" indent="0">
              <a:buNone/>
            </a:pPr>
            <a:r>
              <a:rPr lang="id-ID" b="1" dirty="0"/>
              <a:t>Efek jangka pendek :</a:t>
            </a:r>
          </a:p>
          <a:p>
            <a:r>
              <a:rPr lang="id-ID" dirty="0"/>
              <a:t>Meningkatkan rasa kantuk</a:t>
            </a:r>
          </a:p>
          <a:p>
            <a:r>
              <a:rPr lang="id-ID" dirty="0"/>
              <a:t>Mengurangi waktu tidur</a:t>
            </a:r>
          </a:p>
          <a:p>
            <a:r>
              <a:rPr lang="id-ID" dirty="0"/>
              <a:t>Meningkatkan waktu tidur total </a:t>
            </a:r>
          </a:p>
          <a:p>
            <a:pPr marL="0" indent="0">
              <a:buNone/>
            </a:pPr>
            <a:r>
              <a:rPr lang="id-ID" b="1" dirty="0"/>
              <a:t>Empat komplikasi yang terkait penggunaan kronis :</a:t>
            </a:r>
          </a:p>
          <a:p>
            <a:r>
              <a:rPr lang="id-ID" dirty="0"/>
              <a:t>Toleransi berkembang terhadap efek </a:t>
            </a:r>
            <a:r>
              <a:rPr lang="id-ID" i="1" dirty="0"/>
              <a:t>Benzodiasepines </a:t>
            </a:r>
          </a:p>
          <a:p>
            <a:r>
              <a:rPr lang="id-ID" dirty="0"/>
              <a:t>Penghentian menyebabkan insomnia</a:t>
            </a:r>
          </a:p>
          <a:p>
            <a:r>
              <a:rPr lang="id-ID" dirty="0"/>
              <a:t>Bersifat adiktif</a:t>
            </a:r>
          </a:p>
          <a:p>
            <a:r>
              <a:rPr lang="id-ID" dirty="0"/>
              <a:t>Mendistorsi pola tidur normal</a:t>
            </a:r>
          </a:p>
        </p:txBody>
      </p:sp>
      <p:sp>
        <p:nvSpPr>
          <p:cNvPr id="5" name="Rectangle 4"/>
          <p:cNvSpPr>
            <a:spLocks noChangeArrowheads="1"/>
          </p:cNvSpPr>
          <p:nvPr/>
        </p:nvSpPr>
        <p:spPr bwMode="auto">
          <a:xfrm>
            <a:off x="5047667" y="6049110"/>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27746681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My Pictures\otak (7).jpg"/>
          <p:cNvPicPr>
            <a:picLocks noChangeAspect="1" noChangeArrowheads="1"/>
          </p:cNvPicPr>
          <p:nvPr/>
        </p:nvPicPr>
        <p:blipFill>
          <a:blip r:embed="rId3" cstate="print">
            <a:lum bright="70000" contrast="-70000"/>
          </a:blip>
          <a:srcRect/>
          <a:stretch>
            <a:fillRect/>
          </a:stretch>
        </p:blipFill>
        <p:spPr bwMode="auto">
          <a:xfrm>
            <a:off x="3887755" y="0"/>
            <a:ext cx="10288045" cy="9555460"/>
          </a:xfrm>
          <a:prstGeom prst="rect">
            <a:avLst/>
          </a:prstGeom>
          <a:ln>
            <a:noFill/>
          </a:ln>
          <a:effectLst>
            <a:softEdge rad="112500"/>
          </a:effectLst>
        </p:spPr>
      </p:pic>
      <p:sp>
        <p:nvSpPr>
          <p:cNvPr id="2" name="Title 1"/>
          <p:cNvSpPr>
            <a:spLocks noGrp="1"/>
          </p:cNvSpPr>
          <p:nvPr>
            <p:ph type="title"/>
          </p:nvPr>
        </p:nvSpPr>
        <p:spPr>
          <a:xfrm>
            <a:off x="335360" y="260648"/>
            <a:ext cx="10972800" cy="1143000"/>
          </a:xfrm>
        </p:spPr>
        <p:txBody>
          <a:bodyPr>
            <a:normAutofit fontScale="90000"/>
          </a:bodyPr>
          <a:lstStyle/>
          <a:p>
            <a:pPr algn="l"/>
            <a:r>
              <a:rPr lang="id-ID" sz="7300" dirty="0">
                <a:latin typeface="+mn-lt"/>
              </a:rPr>
              <a:t>Obat AntiHipnotik</a:t>
            </a:r>
            <a:br>
              <a:rPr lang="id-ID" dirty="0">
                <a:latin typeface="+mn-lt"/>
              </a:rPr>
            </a:br>
            <a:r>
              <a:rPr lang="id-ID" dirty="0">
                <a:latin typeface="+mn-lt"/>
              </a:rPr>
              <a:t>obat yang mengurangi tidur</a:t>
            </a:r>
          </a:p>
        </p:txBody>
      </p:sp>
      <p:sp>
        <p:nvSpPr>
          <p:cNvPr id="3" name="Content Placeholder 2"/>
          <p:cNvSpPr>
            <a:spLocks noGrp="1"/>
          </p:cNvSpPr>
          <p:nvPr>
            <p:ph idx="1"/>
          </p:nvPr>
        </p:nvSpPr>
        <p:spPr>
          <a:xfrm>
            <a:off x="431371" y="1916832"/>
            <a:ext cx="11329259" cy="4824536"/>
          </a:xfrm>
        </p:spPr>
        <p:txBody>
          <a:bodyPr>
            <a:normAutofit/>
          </a:bodyPr>
          <a:lstStyle/>
          <a:p>
            <a:pPr marL="0" indent="0">
              <a:buNone/>
            </a:pPr>
            <a:r>
              <a:rPr lang="id-ID" b="1" i="1" dirty="0"/>
              <a:t>Stimulan </a:t>
            </a:r>
            <a:r>
              <a:rPr lang="id-ID" b="1" dirty="0"/>
              <a:t>&amp; Anti Depresan</a:t>
            </a:r>
          </a:p>
          <a:p>
            <a:pPr marL="0" indent="0">
              <a:buNone/>
            </a:pPr>
            <a:r>
              <a:rPr lang="id-ID" dirty="0"/>
              <a:t>Indikasi untuk meningkatkan aktivitas katekolamin dengan meningkatkan pelepasannya atau dengan memblokir reuptakenya dari sinapsis.</a:t>
            </a:r>
          </a:p>
          <a:p>
            <a:pPr marL="0" indent="0">
              <a:buNone/>
            </a:pPr>
            <a:r>
              <a:rPr lang="id-ID" b="1" dirty="0"/>
              <a:t>Efek jangka pendek :</a:t>
            </a:r>
          </a:p>
          <a:p>
            <a:pPr lvl="0" indent="19050">
              <a:buNone/>
            </a:pPr>
            <a:r>
              <a:rPr lang="id-ID" dirty="0"/>
              <a:t>Dapat menekan tidur REM secara total, bahkan dengan dosis yang hanya memiliki efek kecil pada waktu tidur secara total.</a:t>
            </a: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27746681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72331" cy="1143000"/>
          </a:xfrm>
          <a:solidFill>
            <a:srgbClr val="969696">
              <a:alpha val="50196"/>
            </a:srgbClr>
          </a:solidFill>
        </p:spPr>
        <p:txBody>
          <a:bodyPr>
            <a:normAutofit/>
          </a:bodyPr>
          <a:lstStyle/>
          <a:p>
            <a:pPr algn="r"/>
            <a:r>
              <a:rPr lang="id-ID" sz="5400" dirty="0">
                <a:solidFill>
                  <a:schemeClr val="tx1">
                    <a:lumMod val="95000"/>
                    <a:lumOff val="5000"/>
                  </a:schemeClr>
                </a:solidFill>
                <a:latin typeface="Braeside Outline" pitchFamily="2" charset="0"/>
              </a:rPr>
              <a:t>MELATONIN	</a:t>
            </a:r>
          </a:p>
        </p:txBody>
      </p:sp>
      <p:sp>
        <p:nvSpPr>
          <p:cNvPr id="3" name="Content Placeholder 2"/>
          <p:cNvSpPr>
            <a:spLocks noGrp="1"/>
          </p:cNvSpPr>
          <p:nvPr>
            <p:ph idx="1"/>
          </p:nvPr>
        </p:nvSpPr>
        <p:spPr>
          <a:xfrm>
            <a:off x="431371" y="1412776"/>
            <a:ext cx="10465163" cy="4302240"/>
          </a:xfrm>
        </p:spPr>
        <p:txBody>
          <a:bodyPr>
            <a:noAutofit/>
          </a:bodyPr>
          <a:lstStyle/>
          <a:p>
            <a:r>
              <a:rPr lang="id-ID" sz="2000" dirty="0">
                <a:solidFill>
                  <a:schemeClr val="tx1">
                    <a:lumMod val="95000"/>
                    <a:lumOff val="5000"/>
                  </a:schemeClr>
                </a:solidFill>
              </a:rPr>
              <a:t>Melatonin adalah hormon yang disekresikan oleh kelenjar pineal di otak. Hormon ini membantu mengatur hormon-hormon lain dan mempertahankan ritme sirkadian tubuh.</a:t>
            </a:r>
          </a:p>
          <a:p>
            <a:r>
              <a:rPr lang="id-ID" sz="2000" dirty="0">
                <a:solidFill>
                  <a:schemeClr val="tx1">
                    <a:lumMod val="95000"/>
                    <a:lumOff val="5000"/>
                  </a:schemeClr>
                </a:solidFill>
              </a:rPr>
              <a:t>Ketika gelap, tubuh menghasilkan lebih banyak melatonin, ketika terang produksi melatonin menurun. Terkena cahaya terang di malam hari atau cahaya terlalu sedikit di siang hari bisa mengganggu siklus normal melatonin.</a:t>
            </a:r>
          </a:p>
          <a:p>
            <a:r>
              <a:rPr lang="id-ID" sz="2000" dirty="0">
                <a:solidFill>
                  <a:schemeClr val="tx1">
                    <a:lumMod val="95000"/>
                    <a:lumOff val="5000"/>
                  </a:schemeClr>
                </a:solidFill>
              </a:rPr>
              <a:t>Melatonin juga membantu mengontrol waktu dan pelepasan hormon reproduksi wanita.  Membantu menentukan kapan seorang wanita mulai mengalami menstruasi, frekuensi dan durasi siklus menstruasi, dan ketika seorang wanita berhenti menstruasi (menopause).</a:t>
            </a:r>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03" y="2246811"/>
            <a:ext cx="10972800" cy="2259875"/>
          </a:xfrm>
        </p:spPr>
        <p:style>
          <a:lnRef idx="1">
            <a:schemeClr val="accent1"/>
          </a:lnRef>
          <a:fillRef idx="3">
            <a:schemeClr val="accent1"/>
          </a:fillRef>
          <a:effectRef idx="2">
            <a:schemeClr val="accent1"/>
          </a:effectRef>
          <a:fontRef idx="minor">
            <a:schemeClr val="lt1"/>
          </a:fontRef>
        </p:style>
        <p:txBody>
          <a:bodyPr>
            <a:noAutofit/>
          </a:bodyPr>
          <a:lstStyle/>
          <a:p>
            <a:r>
              <a:rPr lang="id-ID" sz="9600" dirty="0"/>
              <a:t>Gangguan tidur</a:t>
            </a: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1971675"/>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id-ID" sz="4400" dirty="0">
                <a:solidFill>
                  <a:schemeClr val="accent2">
                    <a:lumMod val="40000"/>
                    <a:lumOff val="60000"/>
                  </a:schemeClr>
                </a:solidFill>
                <a:effectLst>
                  <a:outerShdw blurRad="38100" dist="38100" dir="2700000" algn="tl">
                    <a:srgbClr val="000000">
                      <a:alpha val="43137"/>
                    </a:srgbClr>
                  </a:outerShdw>
                </a:effectLst>
              </a:rPr>
              <a:t>INSOMNIA</a:t>
            </a:r>
            <a:r>
              <a:rPr lang="id-ID" dirty="0">
                <a:effectLst>
                  <a:outerShdw blurRad="38100" dist="38100" dir="2700000" algn="tl">
                    <a:srgbClr val="000000">
                      <a:alpha val="43137"/>
                    </a:srgbClr>
                  </a:outerShdw>
                </a:effectLst>
              </a:rPr>
              <a:t> ketidakmampuan memenuhi kebutuhan tidur, baik itu secara kualitas maupun kuantitas. Penyebab paling sering oleh perasaan gundah atau gelisah.</a:t>
            </a:r>
          </a:p>
        </p:txBody>
      </p:sp>
      <p:sp>
        <p:nvSpPr>
          <p:cNvPr id="6" name="Content Placeholder 5"/>
          <p:cNvSpPr>
            <a:spLocks noGrp="1"/>
          </p:cNvSpPr>
          <p:nvPr>
            <p:ph sz="half" idx="2"/>
          </p:nvPr>
        </p:nvSpPr>
        <p:spPr>
          <a:xfrm>
            <a:off x="6197600" y="1600201"/>
            <a:ext cx="5384800" cy="4043378"/>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10000"/>
          </a:bodyPr>
          <a:lstStyle/>
          <a:p>
            <a:r>
              <a:rPr lang="id-ID" sz="4000" dirty="0">
                <a:solidFill>
                  <a:schemeClr val="accent5"/>
                </a:solidFill>
                <a:effectLst>
                  <a:outerShdw blurRad="38100" dist="38100" dir="2700000" algn="tl">
                    <a:srgbClr val="000000">
                      <a:alpha val="43137"/>
                    </a:srgbClr>
                  </a:outerShdw>
                </a:effectLst>
              </a:rPr>
              <a:t>HIPERSOMNIA</a:t>
            </a:r>
            <a:r>
              <a:rPr lang="id-ID" sz="4000" dirty="0">
                <a:solidFill>
                  <a:schemeClr val="tx1">
                    <a:lumMod val="95000"/>
                    <a:lumOff val="5000"/>
                  </a:schemeClr>
                </a:solidFill>
                <a:effectLst>
                  <a:outerShdw blurRad="38100" dist="38100" dir="2700000" algn="tl">
                    <a:srgbClr val="000000">
                      <a:alpha val="43137"/>
                    </a:srgbClr>
                  </a:outerShdw>
                </a:effectLst>
              </a:rPr>
              <a:t> </a:t>
            </a:r>
            <a:r>
              <a:rPr lang="id-ID" dirty="0">
                <a:solidFill>
                  <a:schemeClr val="tx1">
                    <a:lumMod val="95000"/>
                    <a:lumOff val="5000"/>
                  </a:schemeClr>
                </a:solidFill>
                <a:effectLst>
                  <a:outerShdw blurRad="38100" dist="38100" dir="2700000" algn="tl">
                    <a:srgbClr val="000000">
                      <a:alpha val="43137"/>
                    </a:srgbClr>
                  </a:outerShdw>
                </a:effectLst>
              </a:rPr>
              <a:t>kebalikan dari insomnia, yaitu tidur yang berkelebihan terutama pada siang hari. Gangguan ini dapat disebabkan oleh kondisi tertentu, seperti kerusakan system saraf, gangguan pada hati atau ginjal, atau karena gangguan</a:t>
            </a:r>
          </a:p>
          <a:p>
            <a:pPr>
              <a:buNone/>
            </a:pPr>
            <a:r>
              <a:rPr lang="id-ID" dirty="0">
                <a:solidFill>
                  <a:schemeClr val="tx1">
                    <a:lumMod val="95000"/>
                    <a:lumOff val="5000"/>
                  </a:schemeClr>
                </a:solidFill>
                <a:effectLst>
                  <a:outerShdw blurRad="38100" dist="38100" dir="2700000" algn="tl">
                    <a:srgbClr val="000000">
                      <a:alpha val="43137"/>
                    </a:srgbClr>
                  </a:outerShdw>
                </a:effectLst>
              </a:rPr>
              <a:t>	metabolisme (hipertiroidisme).</a:t>
            </a:r>
          </a:p>
          <a:p>
            <a:pPr>
              <a:buNone/>
            </a:pPr>
            <a:r>
              <a:rPr lang="id-ID" dirty="0">
                <a:solidFill>
                  <a:schemeClr val="tx1">
                    <a:lumMod val="95000"/>
                    <a:lumOff val="5000"/>
                  </a:schemeClr>
                </a:solidFill>
                <a:effectLst>
                  <a:outerShdw blurRad="38100" dist="38100" dir="2700000" algn="tl">
                    <a:srgbClr val="000000">
                      <a:alpha val="43137"/>
                    </a:srgbClr>
                  </a:outerShdw>
                </a:effectLst>
              </a:rPr>
              <a:t>	Pada kondisi tertentu,</a:t>
            </a:r>
          </a:p>
          <a:p>
            <a:pPr>
              <a:buNone/>
            </a:pPr>
            <a:r>
              <a:rPr lang="id-ID" dirty="0">
                <a:solidFill>
                  <a:schemeClr val="tx1">
                    <a:lumMod val="95000"/>
                    <a:lumOff val="5000"/>
                  </a:schemeClr>
                </a:solidFill>
                <a:effectLst>
                  <a:outerShdw blurRad="38100" dist="38100" dir="2700000" algn="tl">
                    <a:srgbClr val="000000">
                      <a:alpha val="43137"/>
                    </a:srgbClr>
                  </a:outerShdw>
                </a:effectLst>
              </a:rPr>
              <a:t>	hipersomnia dapat digunakan</a:t>
            </a:r>
          </a:p>
          <a:p>
            <a:pPr>
              <a:buNone/>
            </a:pPr>
            <a:r>
              <a:rPr lang="id-ID" dirty="0">
                <a:solidFill>
                  <a:schemeClr val="tx1">
                    <a:lumMod val="95000"/>
                    <a:lumOff val="5000"/>
                  </a:schemeClr>
                </a:solidFill>
                <a:effectLst>
                  <a:outerShdw blurRad="38100" dist="38100" dir="2700000" algn="tl">
                    <a:srgbClr val="000000">
                      <a:alpha val="43137"/>
                    </a:srgbClr>
                  </a:outerShdw>
                </a:effectLst>
              </a:rPr>
              <a:t>	sebagai mekanisme koping</a:t>
            </a:r>
          </a:p>
          <a:p>
            <a:pPr>
              <a:buNone/>
            </a:pPr>
            <a:r>
              <a:rPr lang="id-ID" dirty="0">
                <a:solidFill>
                  <a:schemeClr val="tx1">
                    <a:lumMod val="95000"/>
                    <a:lumOff val="5000"/>
                  </a:schemeClr>
                </a:solidFill>
                <a:effectLst>
                  <a:outerShdw blurRad="38100" dist="38100" dir="2700000" algn="tl">
                    <a:srgbClr val="000000">
                      <a:alpha val="43137"/>
                    </a:srgbClr>
                  </a:outerShdw>
                </a:effectLst>
              </a:rPr>
              <a:t>	untuk menghindari tanggung jawab siang hari.</a:t>
            </a:r>
          </a:p>
          <a:p>
            <a:endParaRPr lang="id-ID" dirty="0">
              <a:solidFill>
                <a:schemeClr val="tx1">
                  <a:lumMod val="95000"/>
                  <a:lumOff val="5000"/>
                </a:schemeClr>
              </a:solidFill>
            </a:endParaRP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2911" y="1410790"/>
            <a:ext cx="10058400" cy="3540034"/>
          </a:xfrm>
          <a:ln/>
        </p:spPr>
        <p:style>
          <a:lnRef idx="1">
            <a:schemeClr val="accent1"/>
          </a:lnRef>
          <a:fillRef idx="3">
            <a:schemeClr val="accent1"/>
          </a:fillRef>
          <a:effectRef idx="2">
            <a:schemeClr val="accent1"/>
          </a:effectRef>
          <a:fontRef idx="minor">
            <a:schemeClr val="lt1"/>
          </a:fontRef>
        </p:style>
        <p:txBody>
          <a:bodyPr>
            <a:normAutofit/>
          </a:bodyPr>
          <a:lstStyle/>
          <a:p>
            <a:r>
              <a:rPr lang="id-ID" sz="3200" dirty="0"/>
              <a:t>Kebanyakan orang tidur selama lebih dari 175.000 perjam selama hidup</a:t>
            </a:r>
          </a:p>
          <a:p>
            <a:pPr marL="0" indent="0">
              <a:buNone/>
            </a:pPr>
            <a:endParaRPr lang="id-ID" sz="3200" dirty="0"/>
          </a:p>
          <a:p>
            <a:r>
              <a:rPr lang="id-ID" sz="3200" dirty="0"/>
              <a:t>Pikirkan bagaimana kehidupan anda akan berubah, bila anda tidur 5 jam dan bukan 8 jam permalam.</a:t>
            </a:r>
          </a:p>
          <a:p>
            <a:endParaRPr lang="id-ID" sz="3200" dirty="0"/>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Autofit/>
          </a:bodyPr>
          <a:lstStyle/>
          <a:p>
            <a:r>
              <a:rPr lang="id-ID" sz="8000" dirty="0">
                <a:solidFill>
                  <a:schemeClr val="bg1"/>
                </a:solidFill>
                <a:effectLst>
                  <a:outerShdw blurRad="38100" dist="38100" dir="2700000" algn="tl">
                    <a:srgbClr val="000000">
                      <a:alpha val="43137"/>
                    </a:srgbClr>
                  </a:outerShdw>
                </a:effectLst>
              </a:rPr>
              <a:t>Apnea tidur</a:t>
            </a:r>
            <a:endParaRPr lang="id-ID" sz="8000" dirty="0">
              <a:solidFill>
                <a:schemeClr val="bg1"/>
              </a:solidFill>
            </a:endParaRPr>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id-ID" sz="2400" dirty="0"/>
              <a:t>Yakni terganggunya pernapasan karena dinding tenggorokan yang rileks dan menyempit ketika kita sedang tidur. Saat tidur, otot-otot tenggorokan menjadi rileks dan lemas. Biasanya pelemasan otot tenggorokan ini tidak berpengaruh pada kebanyakan orang, tapi bagi penderita apnea tidur, otot menjadi terlalu lemas hingga menyebabkan penyempitan atau bahkan menutup saluran udara.</a:t>
            </a:r>
          </a:p>
          <a:p>
            <a:r>
              <a:rPr lang="id-ID" sz="2400" dirty="0"/>
              <a:t>Terjadi pada malam hari, disebabkan diagnosis Imsomnia. Siang hari sering merasa mengantuk. Sering terbangun dimalam hari</a:t>
            </a:r>
          </a:p>
          <a:p>
            <a:endParaRPr lang="id-ID" sz="2400" dirty="0"/>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d-ID" sz="4600" b="1" dirty="0"/>
              <a:t>Narkolepsi</a:t>
            </a:r>
            <a:r>
              <a:rPr lang="id-ID" dirty="0"/>
              <a:t> dalam bahasa awam, bisa dikatakan sebagai serangan tidur, di mana penderitanya amat sulit mempertahankan keadaan sadar. Hampir sepanjang waktu ia mengantuk. Rasa kantuk biasanya hilang setelah tidur selama 15 menit, tetapi dalam waktu singkat kantuk sudah menyerang kembali. Sebaliknya di malam hari, banyak penderita narkolepsi yang mengeluh tidak dapat tidur.</a:t>
            </a:r>
          </a:p>
        </p:txBody>
      </p:sp>
      <p:sp>
        <p:nvSpPr>
          <p:cNvPr id="6" name="Content Placeholder 5"/>
          <p:cNvSpPr>
            <a:spLocks noGrp="1"/>
          </p:cNvSpPr>
          <p:nvPr>
            <p:ph sz="half" idx="2"/>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d-ID" sz="6200" dirty="0"/>
              <a:t>Katapleksi</a:t>
            </a:r>
            <a:r>
              <a:rPr lang="id-ID" dirty="0"/>
              <a:t> berarti tidak dapat bergerak (</a:t>
            </a:r>
            <a:r>
              <a:rPr lang="id-ID" b="1" dirty="0"/>
              <a:t>imobilisasi</a:t>
            </a:r>
            <a:r>
              <a:rPr lang="id-ID" dirty="0"/>
              <a:t>) atau paralisis yang bersifat sementara. Katapleksi memperlihatkan serangan paroksismal dimana terdapat kehilangan tonus otot tanpa disertai penurunan kesadaran. Katapleksi biasanya berhubungan dengan </a:t>
            </a:r>
            <a:r>
              <a:rPr lang="id-ID" i="1" dirty="0"/>
              <a:t>narcoleptic attacks (paroxyms of sleep).</a:t>
            </a:r>
            <a:endParaRPr lang="id-ID" dirty="0"/>
          </a:p>
        </p:txBody>
      </p:sp>
      <p:sp>
        <p:nvSpPr>
          <p:cNvPr id="8"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id-ID" dirty="0"/>
              <a:t>Efek kurang tidur dalam jangka panjang</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id-ID" dirty="0"/>
              <a:t>Gangguan sistem saraf pusat.</a:t>
            </a:r>
          </a:p>
          <a:p>
            <a:r>
              <a:rPr lang="id-ID" dirty="0"/>
              <a:t>Gangguan konsentrasi dan gangguan fungsi kognitif secara keseluruhan.</a:t>
            </a:r>
          </a:p>
          <a:p>
            <a:r>
              <a:rPr lang="id-ID" dirty="0"/>
              <a:t>Mengalami Efek tidur mikro, penyebab umum kecelakaan.</a:t>
            </a:r>
          </a:p>
          <a:p>
            <a:r>
              <a:rPr lang="id-ID" dirty="0"/>
              <a:t>Menurunkan system kekebalan tubuh.</a:t>
            </a:r>
          </a:p>
          <a:p>
            <a:r>
              <a:rPr lang="id-ID" dirty="0"/>
              <a:t>Meningkatkan gangguan Sistem pernapasan.</a:t>
            </a:r>
          </a:p>
          <a:p>
            <a:r>
              <a:rPr lang="id-ID" dirty="0"/>
              <a:t>Kenaikan berat badan.</a:t>
            </a:r>
          </a:p>
          <a:p>
            <a:r>
              <a:rPr lang="id-ID" dirty="0"/>
              <a:t>Menyebabkan masalah pada Sistem kardiovaskular (peredaran darah tidak stabil, jantung berdebar lebih kencang)</a:t>
            </a: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2464" y="214290"/>
            <a:ext cx="10363200" cy="1071570"/>
          </a:xfrm>
        </p:spPr>
        <p:style>
          <a:lnRef idx="1">
            <a:schemeClr val="accent1"/>
          </a:lnRef>
          <a:fillRef idx="2">
            <a:schemeClr val="accent1"/>
          </a:fillRef>
          <a:effectRef idx="1">
            <a:schemeClr val="accent1"/>
          </a:effectRef>
          <a:fontRef idx="minor">
            <a:schemeClr val="dk1"/>
          </a:fontRef>
        </p:style>
        <p:txBody>
          <a:bodyPr>
            <a:noAutofit/>
          </a:bodyPr>
          <a:lstStyle/>
          <a:p>
            <a:r>
              <a:rPr lang="id-ID" sz="9600" dirty="0"/>
              <a:t>Mimpi</a:t>
            </a:r>
          </a:p>
        </p:txBody>
      </p:sp>
      <p:sp>
        <p:nvSpPr>
          <p:cNvPr id="5" name="Subtitle 4"/>
          <p:cNvSpPr>
            <a:spLocks noGrp="1"/>
          </p:cNvSpPr>
          <p:nvPr>
            <p:ph type="subTitle" idx="1"/>
          </p:nvPr>
        </p:nvSpPr>
        <p:spPr>
          <a:xfrm>
            <a:off x="761963" y="1412776"/>
            <a:ext cx="10668075" cy="5088058"/>
          </a:xfrm>
        </p:spPr>
        <p:style>
          <a:lnRef idx="2">
            <a:schemeClr val="dk1"/>
          </a:lnRef>
          <a:fillRef idx="1">
            <a:schemeClr val="lt1"/>
          </a:fillRef>
          <a:effectRef idx="0">
            <a:schemeClr val="dk1"/>
          </a:effectRef>
          <a:fontRef idx="minor">
            <a:schemeClr val="dk1"/>
          </a:fontRef>
        </p:style>
        <p:txBody>
          <a:bodyPr>
            <a:noAutofit/>
          </a:bodyPr>
          <a:lstStyle/>
          <a:p>
            <a:r>
              <a:rPr lang="id-ID" sz="2400" b="1" dirty="0">
                <a:solidFill>
                  <a:schemeClr val="tx1">
                    <a:lumMod val="95000"/>
                    <a:lumOff val="5000"/>
                  </a:schemeClr>
                </a:solidFill>
              </a:rPr>
              <a:t>Mimpi</a:t>
            </a:r>
            <a:r>
              <a:rPr lang="id-ID" sz="2400" dirty="0">
                <a:solidFill>
                  <a:schemeClr val="tx1">
                    <a:lumMod val="95000"/>
                    <a:lumOff val="5000"/>
                  </a:schemeClr>
                </a:solidFill>
              </a:rPr>
              <a:t> adalah pengalaman bawah sadar yang melibatkan penglihatan, pendengaran, pikiran, perasaan, atau indra lainnya dalam tidur,</a:t>
            </a:r>
            <a:r>
              <a:rPr lang="id-ID" sz="2400" baseline="30000" dirty="0">
                <a:solidFill>
                  <a:schemeClr val="tx1">
                    <a:lumMod val="95000"/>
                    <a:lumOff val="5000"/>
                  </a:schemeClr>
                </a:solidFill>
              </a:rPr>
              <a:t> </a:t>
            </a:r>
            <a:r>
              <a:rPr lang="id-ID" sz="2400" dirty="0">
                <a:solidFill>
                  <a:schemeClr val="tx1">
                    <a:lumMod val="95000"/>
                    <a:lumOff val="5000"/>
                  </a:schemeClr>
                </a:solidFill>
              </a:rPr>
              <a:t>terutama saat tidur yang disertai gerakan mata yang cepat (</a:t>
            </a:r>
            <a:r>
              <a:rPr lang="id-ID" sz="2400" i="1" dirty="0">
                <a:solidFill>
                  <a:schemeClr val="tx1">
                    <a:lumMod val="95000"/>
                    <a:lumOff val="5000"/>
                  </a:schemeClr>
                </a:solidFill>
              </a:rPr>
              <a:t>rapid eye movement/REM sleep</a:t>
            </a:r>
            <a:r>
              <a:rPr lang="id-ID" sz="2400" dirty="0">
                <a:solidFill>
                  <a:schemeClr val="tx1">
                    <a:lumMod val="95000"/>
                    <a:lumOff val="5000"/>
                  </a:schemeClr>
                </a:solidFill>
              </a:rPr>
              <a:t>).</a:t>
            </a:r>
          </a:p>
          <a:p>
            <a:r>
              <a:rPr lang="id-ID" sz="2400" dirty="0">
                <a:solidFill>
                  <a:schemeClr val="tx1">
                    <a:lumMod val="95000"/>
                    <a:lumOff val="5000"/>
                  </a:schemeClr>
                </a:solidFill>
              </a:rPr>
              <a:t>Kejadian dalam mimpi biasanya mustahil terjadi dalam dunia nyata, dan di luar kuasa pemimpi. </a:t>
            </a:r>
          </a:p>
          <a:p>
            <a:r>
              <a:rPr lang="id-ID" sz="2400" dirty="0">
                <a:solidFill>
                  <a:schemeClr val="tx1">
                    <a:lumMod val="95000"/>
                    <a:lumOff val="5000"/>
                  </a:schemeClr>
                </a:solidFill>
              </a:rPr>
              <a:t>Pengecualiannya adalah dalam mimpi yang disebut </a:t>
            </a:r>
            <a:r>
              <a:rPr lang="id-ID" sz="2400" i="1" dirty="0">
                <a:solidFill>
                  <a:schemeClr val="tx1">
                    <a:lumMod val="95000"/>
                    <a:lumOff val="5000"/>
                  </a:schemeClr>
                </a:solidFill>
              </a:rPr>
              <a:t>lucid dreaming</a:t>
            </a:r>
            <a:r>
              <a:rPr lang="id-ID" sz="2400" dirty="0">
                <a:solidFill>
                  <a:schemeClr val="tx1">
                    <a:lumMod val="95000"/>
                    <a:lumOff val="5000"/>
                  </a:schemeClr>
                </a:solidFill>
              </a:rPr>
              <a:t>. Dalam mimpi demikian, pemimpi menyadari bahwa dia sedang bermimpi saat mimpi tersebut masih berlangsung, dan kadang-kadang mampu mengubah lingkungan dalam mimpinya serta mengendalikan beberapa aspek dalam mimpi tersebut.</a:t>
            </a:r>
          </a:p>
          <a:p>
            <a:endParaRPr lang="id-ID" sz="2400" dirty="0">
              <a:solidFill>
                <a:schemeClr val="tx1">
                  <a:lumMod val="95000"/>
                  <a:lumOff val="5000"/>
                </a:schemeClr>
              </a:solidFill>
            </a:endParaRPr>
          </a:p>
        </p:txBody>
      </p:sp>
      <p:sp>
        <p:nvSpPr>
          <p:cNvPr id="7"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p:cTn id="13" dur="500" fill="hold"/>
                                        <p:tgtEl>
                                          <p:spTgt spid="5">
                                            <p:bg/>
                                          </p:spTgt>
                                        </p:tgtEl>
                                        <p:attrNameLst>
                                          <p:attrName>ppt_w</p:attrName>
                                        </p:attrNameLst>
                                      </p:cBhvr>
                                      <p:tavLst>
                                        <p:tav tm="0">
                                          <p:val>
                                            <p:fltVal val="0"/>
                                          </p:val>
                                        </p:tav>
                                        <p:tav tm="100000">
                                          <p:val>
                                            <p:strVal val="#ppt_w"/>
                                          </p:val>
                                        </p:tav>
                                      </p:tavLst>
                                    </p:anim>
                                    <p:anim calcmode="lin" valueType="num">
                                      <p:cBhvr>
                                        <p:cTn id="14" dur="500" fill="hold"/>
                                        <p:tgtEl>
                                          <p:spTgt spid="5">
                                            <p:bg/>
                                          </p:spTgt>
                                        </p:tgtEl>
                                        <p:attrNameLst>
                                          <p:attrName>ppt_h</p:attrName>
                                        </p:attrNameLst>
                                      </p:cBhvr>
                                      <p:tavLst>
                                        <p:tav tm="0">
                                          <p:val>
                                            <p:fltVal val="0"/>
                                          </p:val>
                                        </p:tav>
                                        <p:tav tm="100000">
                                          <p:val>
                                            <p:strVal val="#ppt_h"/>
                                          </p:val>
                                        </p:tav>
                                      </p:tavLst>
                                    </p:anim>
                                    <p:animEffect transition="in" filter="fade">
                                      <p:cBhvr>
                                        <p:cTn id="15" dur="5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p:cTn id="3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712" y="1214423"/>
            <a:ext cx="10753195"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id-ID" sz="2400" b="1" dirty="0">
              <a:latin typeface="Times New Roman" pitchFamily="18" charset="0"/>
              <a:cs typeface="Times New Roman" pitchFamily="18" charset="0"/>
            </a:endParaRPr>
          </a:p>
          <a:p>
            <a:r>
              <a:rPr lang="id-ID" sz="2400" dirty="0">
                <a:latin typeface="Times New Roman" pitchFamily="18" charset="0"/>
                <a:cs typeface="Times New Roman" pitchFamily="18" charset="0"/>
              </a:rPr>
              <a:t>Bila seorang dibangunkan pada tidur REM biasanya mengatakan dia dalam mimpi dan dia dapat mengingat dengan jelas apa mimpinya. Mimpi dapat dipengaruhi oleh kejadian disekitar orang tersebut tidur. </a:t>
            </a:r>
          </a:p>
          <a:p>
            <a:r>
              <a:rPr lang="id-ID" sz="2400" dirty="0">
                <a:latin typeface="Times New Roman" pitchFamily="18" charset="0"/>
                <a:cs typeface="Times New Roman" pitchFamily="18" charset="0"/>
              </a:rPr>
              <a:t>Misalnya seorang dalam tidur REM, dipunggungnya ditempeli air es, dia akan bercerita bermimpi sedang menolong orang yang tenggelam dalam air.</a:t>
            </a:r>
          </a:p>
          <a:p>
            <a:r>
              <a:rPr lang="id-ID" sz="2400" dirty="0">
                <a:latin typeface="Times New Roman" pitchFamily="18" charset="0"/>
                <a:cs typeface="Times New Roman" pitchFamily="18" charset="0"/>
              </a:rPr>
              <a:t>Menurut riset tentang tidur yang dilaporkan oleh Piere Maquet dalam majalah Science 2 Nov 2001, temyata tidur berperanan dalam proses belajar dan mengingat. Dan oleh Jerome M. Siegel dalam terbitan yang sama menyatakan bahwa tidur REM (waktu mimpi terjadi) merupakan waktu untuk konsolidasi ingatan.</a:t>
            </a:r>
          </a:p>
        </p:txBody>
      </p:sp>
      <p:sp>
        <p:nvSpPr>
          <p:cNvPr id="3" name="Title 2"/>
          <p:cNvSpPr>
            <a:spLocks noGrp="1"/>
          </p:cNvSpPr>
          <p:nvPr>
            <p:ph type="title"/>
          </p:nvPr>
        </p:nvSpPr>
        <p:spPr/>
        <p:txBody>
          <a:bodyPr>
            <a:normAutofit/>
          </a:bodyPr>
          <a:lstStyle/>
          <a:p>
            <a:r>
              <a:rPr lang="id-ID" b="1" dirty="0">
                <a:latin typeface="Times New Roman" pitchFamily="18" charset="0"/>
                <a:cs typeface="Times New Roman" pitchFamily="18" charset="0"/>
              </a:rPr>
              <a:t>Mengapa Kita Mimpi?</a:t>
            </a:r>
            <a:br>
              <a:rPr lang="id-ID" b="1" dirty="0">
                <a:latin typeface="Times New Roman" pitchFamily="18" charset="0"/>
                <a:cs typeface="Times New Roman" pitchFamily="18" charset="0"/>
              </a:rPr>
            </a:br>
            <a:endParaRPr lang="id-ID" dirty="0"/>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2246957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2728" y="357166"/>
            <a:ext cx="6381795"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4000" b="1" dirty="0" err="1"/>
              <a:t>Macam</a:t>
            </a:r>
            <a:r>
              <a:rPr lang="en-US" sz="4000" b="1" dirty="0"/>
              <a:t> – </a:t>
            </a:r>
            <a:r>
              <a:rPr lang="en-US" sz="4000" b="1" dirty="0" err="1"/>
              <a:t>macam</a:t>
            </a:r>
            <a:r>
              <a:rPr lang="en-US" sz="4000" b="1" dirty="0"/>
              <a:t> </a:t>
            </a:r>
            <a:r>
              <a:rPr lang="en-US" sz="4000" b="1" dirty="0" err="1"/>
              <a:t>Mimp</a:t>
            </a:r>
            <a:r>
              <a:rPr lang="id-ID" sz="4000" b="1" dirty="0"/>
              <a:t>i</a:t>
            </a:r>
            <a:br>
              <a:rPr lang="id-ID" sz="4000" b="1" dirty="0"/>
            </a:br>
            <a:endParaRPr lang="id-ID" sz="4000" dirty="0"/>
          </a:p>
        </p:txBody>
      </p:sp>
      <p:sp>
        <p:nvSpPr>
          <p:cNvPr id="5" name="TextBox 4"/>
          <p:cNvSpPr txBox="1"/>
          <p:nvPr/>
        </p:nvSpPr>
        <p:spPr>
          <a:xfrm>
            <a:off x="0" y="1225689"/>
            <a:ext cx="11168743" cy="5632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342900" indent="-342900">
              <a:buFont typeface="+mj-lt"/>
              <a:buAutoNum type="arabicPeriod"/>
            </a:pPr>
            <a:endParaRPr lang="id-ID" sz="2400" dirty="0">
              <a:solidFill>
                <a:schemeClr val="bg1"/>
              </a:solidFill>
              <a:latin typeface="Times New Roman" pitchFamily="18" charset="0"/>
              <a:cs typeface="Times New Roman" pitchFamily="18" charset="0"/>
            </a:endParaRPr>
          </a:p>
          <a:p>
            <a:pPr marL="342900" indent="-342900">
              <a:buFont typeface="+mj-lt"/>
              <a:buAutoNum type="arabicPeriod"/>
            </a:pPr>
            <a:r>
              <a:rPr lang="en-US" sz="2400" b="1" i="1" dirty="0" err="1">
                <a:solidFill>
                  <a:schemeClr val="bg1"/>
                </a:solidFill>
                <a:latin typeface="Times New Roman" pitchFamily="18" charset="0"/>
                <a:cs typeface="Times New Roman" pitchFamily="18" charset="0"/>
              </a:rPr>
              <a:t>Mimpi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sebagai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Keinginan-keinginan</a:t>
            </a:r>
            <a:r>
              <a:rPr lang="en-US" sz="2400" b="1" i="1" dirty="0">
                <a:solidFill>
                  <a:schemeClr val="bg1"/>
                </a:solidFill>
                <a:latin typeface="Times New Roman" pitchFamily="18" charset="0"/>
                <a:cs typeface="Times New Roman" pitchFamily="18" charset="0"/>
              </a:rPr>
              <a:t> yang </a:t>
            </a:r>
            <a:r>
              <a:rPr lang="en-US" sz="2400" b="1" i="1" dirty="0" err="1">
                <a:solidFill>
                  <a:schemeClr val="bg1"/>
                </a:solidFill>
                <a:latin typeface="Times New Roman" pitchFamily="18" charset="0"/>
                <a:cs typeface="Times New Roman" pitchFamily="18" charset="0"/>
              </a:rPr>
              <a:t>Tidak</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Disadari</a:t>
            </a:r>
            <a:br>
              <a:rPr lang="en-US" sz="2400" dirty="0">
                <a:solidFill>
                  <a:schemeClr val="bg1"/>
                </a:solidFill>
                <a:latin typeface="Times New Roman" pitchFamily="18" charset="0"/>
                <a:cs typeface="Times New Roman" pitchFamily="18" charset="0"/>
              </a:rPr>
            </a:br>
            <a:r>
              <a:rPr lang="en-US" sz="2400" dirty="0" err="1">
                <a:solidFill>
                  <a:schemeClr val="bg1"/>
                </a:solidFill>
                <a:latin typeface="Times New Roman" pitchFamily="18" charset="0"/>
                <a:cs typeface="Times New Roman" pitchFamily="18" charset="0"/>
              </a:rPr>
              <a:t>Menurut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teori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psikoanalisis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mengenai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memungkinkan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seseorang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memenuhi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keinginan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hasrat</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terlarang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atau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tidak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realistis</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dipaksakan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masuk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bagian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ketidaksadaran</a:t>
            </a:r>
            <a:r>
              <a:rPr lang="en-US" sz="2400" dirty="0">
                <a:solidFill>
                  <a:schemeClr val="bg1"/>
                </a:solidFill>
                <a:latin typeface="Times New Roman" pitchFamily="18" charset="0"/>
                <a:cs typeface="Times New Roman" pitchFamily="18" charset="0"/>
              </a:rPr>
              <a:t> di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pikiran</a:t>
            </a:r>
            <a:r>
              <a:rPr lang="en-US" sz="2400" dirty="0">
                <a:solidFill>
                  <a:schemeClr val="bg1"/>
                </a:solidFill>
                <a:latin typeface="Times New Roman" pitchFamily="18" charset="0"/>
                <a:cs typeface="Times New Roman" pitchFamily="18" charset="0"/>
              </a:rPr>
              <a:t>.</a:t>
            </a:r>
            <a:endParaRPr lang="id-ID" sz="2400" dirty="0">
              <a:solidFill>
                <a:schemeClr val="bg1"/>
              </a:solidFill>
              <a:latin typeface="Times New Roman" pitchFamily="18" charset="0"/>
              <a:cs typeface="Times New Roman" pitchFamily="18" charset="0"/>
            </a:endParaRPr>
          </a:p>
          <a:p>
            <a:pPr marL="342900" indent="-342900"/>
            <a:endParaRPr lang="id-ID"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Menurut</a:t>
            </a:r>
            <a:r>
              <a:rPr lang="en-US" sz="2400" dirty="0">
                <a:solidFill>
                  <a:schemeClr val="bg1"/>
                </a:solidFill>
                <a:latin typeface="Times New Roman" pitchFamily="18" charset="0"/>
                <a:cs typeface="Times New Roman" pitchFamily="18" charset="0"/>
              </a:rPr>
              <a:t> Sigmund Freud,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dapat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mengekspresikan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semua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hasrat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keinginan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terpendam</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sering</a:t>
            </a:r>
            <a:r>
              <a:rPr lang="en-US" sz="2400" dirty="0">
                <a:solidFill>
                  <a:schemeClr val="bg1"/>
                </a:solidFill>
                <a:latin typeface="Times New Roman" pitchFamily="18" charset="0"/>
                <a:cs typeface="Times New Roman" pitchFamily="18" charset="0"/>
              </a:rPr>
              <a:t> kali </a:t>
            </a:r>
            <a:r>
              <a:rPr lang="en-US" sz="2400" dirty="0" err="1">
                <a:solidFill>
                  <a:schemeClr val="bg1"/>
                </a:solidFill>
                <a:latin typeface="Times New Roman" pitchFamily="18" charset="0"/>
                <a:cs typeface="Times New Roman" pitchFamily="18" charset="0"/>
              </a:rPr>
              <a:t>merupakan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sesuatu</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terkait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dengan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seksualitas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kekerasan.Dalam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segala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pikiran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objek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tampil</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bentuk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simbolis</a:t>
            </a:r>
            <a:r>
              <a:rPr lang="en-US" sz="2400" dirty="0">
                <a:solidFill>
                  <a:schemeClr val="bg1"/>
                </a:solidFill>
                <a:latin typeface="Times New Roman" pitchFamily="18" charset="0"/>
                <a:cs typeface="Times New Roman" pitchFamily="18" charset="0"/>
              </a:rPr>
              <a:t>. </a:t>
            </a:r>
            <a:endParaRPr lang="id-ID"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Freud </a:t>
            </a:r>
            <a:r>
              <a:rPr lang="en-US" sz="2400" dirty="0" err="1">
                <a:solidFill>
                  <a:schemeClr val="bg1"/>
                </a:solidFill>
                <a:latin typeface="Times New Roman" pitchFamily="18" charset="0"/>
                <a:cs typeface="Times New Roman" pitchFamily="18" charset="0"/>
              </a:rPr>
              <a:t>berpendapat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untuk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memahami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maka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harus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bis</a:t>
            </a:r>
            <a:r>
              <a:rPr lang="id-ID" sz="2400" dirty="0">
                <a:solidFill>
                  <a:schemeClr val="bg1"/>
                </a:solidFill>
                <a:latin typeface="Times New Roman" pitchFamily="18" charset="0"/>
                <a:cs typeface="Times New Roman" pitchFamily="18" charset="0"/>
              </a:rPr>
              <a:t>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membedakan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antara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isi</a:t>
            </a:r>
            <a:r>
              <a:rPr lang="en-US" sz="2400" dirty="0">
                <a:solidFill>
                  <a:schemeClr val="bg1"/>
                </a:solidFill>
                <a:latin typeface="Times New Roman" pitchFamily="18" charset="0"/>
                <a:cs typeface="Times New Roman" pitchFamily="18" charset="0"/>
              </a:rPr>
              <a:t> manifest, </a:t>
            </a:r>
            <a:r>
              <a:rPr lang="en-US" sz="2400" dirty="0" err="1">
                <a:solidFill>
                  <a:schemeClr val="bg1"/>
                </a:solidFill>
                <a:latin typeface="Times New Roman" pitchFamily="18" charset="0"/>
                <a:cs typeface="Times New Roman" pitchFamily="18" charset="0"/>
              </a:rPr>
              <a:t>yaitu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aspek-aspek</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dialami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secara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sadarselama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waktu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tidur</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mungkin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dapat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diingat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ketika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terbangun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laten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yaitu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harapan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pikiran-pikiran</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tidak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disadari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diekspresikan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bentuk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simbolis</a:t>
            </a:r>
            <a:r>
              <a:rPr lang="en-US" sz="2400" dirty="0">
                <a:solidFill>
                  <a:schemeClr val="bg1"/>
                </a:solidFill>
                <a:latin typeface="Times New Roman" pitchFamily="18" charset="0"/>
                <a:cs typeface="Times New Roman" pitchFamily="18" charset="0"/>
              </a:rPr>
              <a:t>.</a:t>
            </a:r>
            <a:endParaRPr lang="id-ID" sz="2400" dirty="0">
              <a:solidFill>
                <a:schemeClr val="bg1"/>
              </a:solidFill>
              <a:latin typeface="Times New Roman" pitchFamily="18" charset="0"/>
              <a:cs typeface="Times New Roman" pitchFamily="18" charset="0"/>
            </a:endParaRPr>
          </a:p>
          <a:p>
            <a:pPr marL="342900" lvl="0" indent="-342900">
              <a:buFont typeface="+mj-lt"/>
              <a:buAutoNum type="arabicPeriod"/>
            </a:pPr>
            <a:endParaRPr lang="id-ID" sz="2400" dirty="0">
              <a:solidFill>
                <a:schemeClr val="bg1"/>
              </a:solidFill>
              <a:latin typeface="Times New Roman" pitchFamily="18" charset="0"/>
              <a:cs typeface="Times New Roman" pitchFamily="18" charset="0"/>
            </a:endParaRPr>
          </a:p>
          <a:p>
            <a:pPr marL="342900" indent="-342900">
              <a:buFont typeface="+mj-lt"/>
              <a:buAutoNum type="arabicPeriod"/>
            </a:pPr>
            <a:endParaRPr lang="id-ID" sz="2400" dirty="0">
              <a:solidFill>
                <a:schemeClr val="bg1"/>
              </a:solidFill>
              <a:latin typeface="Times New Roman" pitchFamily="18" charset="0"/>
              <a:cs typeface="Times New Roman" pitchFamily="18" charset="0"/>
            </a:endParaRPr>
          </a:p>
        </p:txBody>
      </p:sp>
      <p:sp>
        <p:nvSpPr>
          <p:cNvPr id="13314" name="AutoShape 2" descr="Hasil gambar untuk mimpi"/>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693"/>
            <a:ext cx="11247120" cy="60016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342900" indent="-342900"/>
            <a:r>
              <a:rPr lang="id-ID" sz="2400" b="1" i="1"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a:t>
            </a:r>
            <a:r>
              <a:rPr lang="id-ID" sz="2400"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Mimpi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sebagai</a:t>
            </a:r>
            <a:r>
              <a:rPr lang="en-US" sz="2400" b="1" i="1" dirty="0">
                <a:solidFill>
                  <a:schemeClr val="bg1"/>
                </a:solidFill>
                <a:latin typeface="Times New Roman" pitchFamily="18" charset="0"/>
                <a:cs typeface="Times New Roman" pitchFamily="18" charset="0"/>
              </a:rPr>
              <a:t> Usaha </a:t>
            </a:r>
            <a:r>
              <a:rPr lang="en-US" sz="2400" b="1" i="1" dirty="0" err="1">
                <a:solidFill>
                  <a:schemeClr val="bg1"/>
                </a:solidFill>
                <a:latin typeface="Times New Roman" pitchFamily="18" charset="0"/>
                <a:cs typeface="Times New Roman" pitchFamily="18" charset="0"/>
              </a:rPr>
              <a:t>Mengatasi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Masalah</a:t>
            </a:r>
            <a:r>
              <a:rPr lang="en-US" sz="2400" dirty="0">
                <a:solidFill>
                  <a:schemeClr val="bg1"/>
                </a:solidFill>
                <a:latin typeface="Times New Roman" pitchFamily="18" charset="0"/>
                <a:cs typeface="Times New Roman" pitchFamily="18" charset="0"/>
              </a:rPr>
              <a:t>. </a:t>
            </a:r>
            <a:endParaRPr lang="id-ID" sz="2400" dirty="0">
              <a:solidFill>
                <a:schemeClr val="bg1"/>
              </a:solidFill>
              <a:latin typeface="Times New Roman" pitchFamily="18" charset="0"/>
              <a:cs typeface="Times New Roman" pitchFamily="18" charset="0"/>
            </a:endParaRPr>
          </a:p>
          <a:p>
            <a:pPr marL="342900" indent="-342900"/>
            <a:r>
              <a:rPr lang="id-ID"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pendekatan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berfokus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masalah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terhadap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berpendapat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bahwa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menyatakan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tema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utama</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menjadi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kepedulian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bahkan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dapat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membantu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mengatasi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masalah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menghadapi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isu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emosional</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terutama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krisis</a:t>
            </a:r>
            <a:r>
              <a:rPr lang="en-US" sz="2400" dirty="0">
                <a:solidFill>
                  <a:schemeClr val="bg1"/>
                </a:solidFill>
                <a:latin typeface="Times New Roman" pitchFamily="18" charset="0"/>
                <a:cs typeface="Times New Roman" pitchFamily="18" charset="0"/>
              </a:rPr>
              <a:t>.</a:t>
            </a:r>
            <a:endParaRPr lang="id-ID" sz="2400" dirty="0">
              <a:solidFill>
                <a:schemeClr val="bg1"/>
              </a:solidFill>
              <a:latin typeface="Times New Roman" pitchFamily="18" charset="0"/>
              <a:cs typeface="Times New Roman" pitchFamily="18" charset="0"/>
            </a:endParaRPr>
          </a:p>
          <a:p>
            <a:pPr marL="342900" indent="-342900"/>
            <a:endParaRPr lang="id-ID" sz="2400" dirty="0">
              <a:solidFill>
                <a:schemeClr val="bg1"/>
              </a:solidFill>
              <a:latin typeface="Times New Roman" pitchFamily="18" charset="0"/>
              <a:cs typeface="Times New Roman" pitchFamily="18" charset="0"/>
            </a:endParaRPr>
          </a:p>
          <a:p>
            <a:pPr marL="342900" lvl="0" indent="-342900"/>
            <a:r>
              <a:rPr lang="id-ID" sz="2400" b="1" i="1" dirty="0">
                <a:solidFill>
                  <a:schemeClr val="bg1"/>
                </a:solidFill>
                <a:latin typeface="Times New Roman" pitchFamily="18" charset="0"/>
                <a:cs typeface="Times New Roman" pitchFamily="18" charset="0"/>
              </a:rPr>
              <a:t>3</a:t>
            </a:r>
            <a:r>
              <a:rPr lang="en-US" sz="2400" dirty="0">
                <a:solidFill>
                  <a:schemeClr val="bg1"/>
                </a:solidFill>
                <a:latin typeface="Times New Roman" pitchFamily="18" charset="0"/>
                <a:cs typeface="Times New Roman" pitchFamily="18" charset="0"/>
              </a:rPr>
              <a:t> . </a:t>
            </a:r>
            <a:r>
              <a:rPr lang="id-ID" sz="2400"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Mimpi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sebagai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Proses</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Berpikir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pendekatan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kognitif</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secara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sederhana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merupakan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modifikasi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aktivitas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kognitif</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terjadi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terbangun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mimpi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dibangun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simulasi</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masuk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akal</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dunia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nyata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menggunakan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jenis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ingatan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pengetahuan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metafora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anggapan-anggapan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mengenai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dunia</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sama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seperti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ketika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tidak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tertidur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Menurut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pandangan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otak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melakukan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aktivitas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atau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kerja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sejenis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dengan</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dilakukan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terjaga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Itulah</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menyebabkan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bahwa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beberapa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bagian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korteks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serebral</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terlibat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dalam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proses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persepsi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kognisi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sangat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aktif</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bermimpi</a:t>
            </a:r>
            <a:r>
              <a:rPr lang="en-US" sz="2400" dirty="0">
                <a:solidFill>
                  <a:schemeClr val="bg1"/>
                </a:solidFill>
                <a:latin typeface="Times New Roman" pitchFamily="18" charset="0"/>
                <a:cs typeface="Times New Roman" pitchFamily="18" charset="0"/>
              </a:rPr>
              <a:t>.</a:t>
            </a:r>
            <a:endParaRPr lang="id-ID" sz="2400" dirty="0">
              <a:solidFill>
                <a:schemeClr val="bg1"/>
              </a:solidFill>
              <a:latin typeface="Times New Roman" pitchFamily="18" charset="0"/>
              <a:cs typeface="Times New Roman" pitchFamily="18" charset="0"/>
            </a:endParaRPr>
          </a:p>
          <a:p>
            <a:pPr marL="342900" indent="-342900"/>
            <a:endParaRPr lang="id-ID" sz="2400" dirty="0">
              <a:solidFill>
                <a:schemeClr val="bg1"/>
              </a:solidFill>
              <a:latin typeface="Times New Roman" pitchFamily="18" charset="0"/>
              <a:cs typeface="Times New Roman" pitchFamily="18" charset="0"/>
            </a:endParaRPr>
          </a:p>
          <a:p>
            <a:endParaRPr lang="id-ID" sz="2400" dirty="0">
              <a:solidFill>
                <a:schemeClr val="bg1"/>
              </a:solidFill>
              <a:latin typeface="Times New Roman" pitchFamily="18" charset="0"/>
              <a:cs typeface="Times New Roman" pitchFamily="18" charset="0"/>
            </a:endParaRPr>
          </a:p>
          <a:p>
            <a:endParaRPr lang="id-ID" sz="2400"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9816"/>
            <a:ext cx="11260183" cy="41549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US" sz="2400" b="1" dirty="0">
                <a:latin typeface="Times New Roman" pitchFamily="18" charset="0"/>
                <a:cs typeface="Times New Roman" pitchFamily="18" charset="0"/>
              </a:rPr>
              <a:t>4.</a:t>
            </a: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Mimpi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sebagai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Interpretasi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dari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Aktivitas</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Otak</a:t>
            </a:r>
            <a:r>
              <a:rPr lang="en-US" sz="2400" dirty="0">
                <a:latin typeface="Times New Roman" pitchFamily="18" charset="0"/>
                <a:cs typeface="Times New Roman" pitchFamily="18" charset="0"/>
              </a:rPr>
              <a:t>. </a:t>
            </a:r>
            <a:endParaRPr lang="id-ID" sz="2400" dirty="0">
              <a:latin typeface="Times New Roman" pitchFamily="18" charset="0"/>
              <a:cs typeface="Times New Roman" pitchFamily="18" charset="0"/>
            </a:endParaRPr>
          </a:p>
          <a:p>
            <a:pPr algn="just"/>
            <a:endParaRPr lang="id-ID"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teori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aktivasi-sintesis</a:t>
            </a:r>
            <a:r>
              <a:rPr lang="en-US" sz="2400" dirty="0">
                <a:latin typeface="Times New Roman" pitchFamily="18" charset="0"/>
                <a:cs typeface="Times New Roman" pitchFamily="18" charset="0"/>
              </a:rPr>
              <a:t> (activation-synthesis theory) yang </a:t>
            </a:r>
            <a:r>
              <a:rPr lang="en-US" sz="2400" dirty="0" err="1">
                <a:latin typeface="Times New Roman" pitchFamily="18" charset="0"/>
                <a:cs typeface="Times New Roman" pitchFamily="18" charset="0"/>
              </a:rPr>
              <a:t>didasarkan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penelitian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fisiologis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mimpi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merupakan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hasil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neuron-neuron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bawah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otak</a:t>
            </a:r>
            <a:r>
              <a:rPr lang="en-US" sz="2400" dirty="0">
                <a:latin typeface="Times New Roman" pitchFamily="18" charset="0"/>
                <a:cs typeface="Times New Roman" pitchFamily="18" charset="0"/>
              </a:rPr>
              <a:t> (pons) yang </a:t>
            </a:r>
            <a:r>
              <a:rPr lang="en-US" sz="2400" dirty="0" err="1">
                <a:latin typeface="Times New Roman" pitchFamily="18" charset="0"/>
                <a:cs typeface="Times New Roman" pitchFamily="18" charset="0"/>
              </a:rPr>
              <a:t>bekerja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secara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spontan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selama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tidur</a:t>
            </a:r>
            <a:r>
              <a:rPr lang="en-US" sz="2400" dirty="0">
                <a:latin typeface="Times New Roman" pitchFamily="18" charset="0"/>
                <a:cs typeface="Times New Roman" pitchFamily="18" charset="0"/>
              </a:rPr>
              <a:t> REM. </a:t>
            </a:r>
            <a:endParaRPr lang="id-ID" sz="2400" dirty="0">
              <a:latin typeface="Times New Roman" pitchFamily="18" charset="0"/>
              <a:cs typeface="Times New Roman" pitchFamily="18" charset="0"/>
            </a:endParaRPr>
          </a:p>
          <a:p>
            <a:pPr algn="just"/>
            <a:endParaRPr lang="id-ID"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Saraf-saraf</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mengatur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gerakan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wajah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keseimbangan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juga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psotur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tubuh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mereka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mengirimkan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pesan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sensorik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maupun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motorik</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bertanggung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jawab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pemrosesan</a:t>
            </a:r>
            <a:r>
              <a:rPr lang="en-US" sz="2400" dirty="0">
                <a:latin typeface="Times New Roman" pitchFamily="18" charset="0"/>
                <a:cs typeface="Times New Roman" pitchFamily="18" charset="0"/>
              </a:rPr>
              <a:t> visual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perilaku</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disengaja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selama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terjaga</a:t>
            </a:r>
            <a:r>
              <a:rPr lang="en-US" sz="2400" dirty="0">
                <a:latin typeface="Times New Roman" pitchFamily="18" charset="0"/>
                <a:cs typeface="Times New Roman" pitchFamily="18" charset="0"/>
              </a:rPr>
              <a:t>.</a:t>
            </a:r>
            <a:endParaRPr lang="id-ID" sz="2400" dirty="0">
              <a:latin typeface="Times New Roman" pitchFamily="18" charset="0"/>
              <a:cs typeface="Times New Roman" pitchFamily="18" charset="0"/>
            </a:endParaRPr>
          </a:p>
          <a:p>
            <a:pPr algn="just"/>
            <a:r>
              <a:rPr lang="id-ID" sz="2400" dirty="0">
                <a:latin typeface="Times New Roman" pitchFamily="18" charset="0"/>
                <a:cs typeface="Times New Roman" pitchFamily="18" charset="0"/>
              </a:rPr>
              <a:t> </a:t>
            </a:r>
          </a:p>
          <a:p>
            <a:endParaRPr lang="id-ID" sz="2400" dirty="0">
              <a:latin typeface="Times New Roman" pitchFamily="18" charset="0"/>
              <a:cs typeface="Times New Roman" pitchFamily="18" charset="0"/>
            </a:endParaRPr>
          </a:p>
        </p:txBody>
      </p:sp>
      <p:sp>
        <p:nvSpPr>
          <p:cNvPr id="3"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61" y="357167"/>
            <a:ext cx="1114432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sz="3200" b="1" dirty="0">
                <a:solidFill>
                  <a:srgbClr val="FFFF00"/>
                </a:solidFill>
                <a:latin typeface="Times New Roman" pitchFamily="18" charset="0"/>
                <a:cs typeface="Times New Roman" pitchFamily="18" charset="0"/>
              </a:rPr>
              <a:t>Menguji Kepercayaan-Keperyaan yang Lazim tentang Mimpi</a:t>
            </a:r>
            <a:br>
              <a:rPr lang="id-ID" sz="3200" b="1" dirty="0">
                <a:solidFill>
                  <a:srgbClr val="FFFF00"/>
                </a:solidFill>
                <a:latin typeface="Times New Roman" pitchFamily="18" charset="0"/>
                <a:cs typeface="Times New Roman" pitchFamily="18" charset="0"/>
              </a:rPr>
            </a:br>
            <a:endParaRPr lang="id-ID" sz="3200" dirty="0">
              <a:solidFill>
                <a:srgbClr val="FFFF00"/>
              </a:solidFill>
            </a:endParaRPr>
          </a:p>
        </p:txBody>
      </p:sp>
      <p:sp>
        <p:nvSpPr>
          <p:cNvPr id="3" name="TextBox 2"/>
          <p:cNvSpPr txBox="1"/>
          <p:nvPr/>
        </p:nvSpPr>
        <p:spPr>
          <a:xfrm>
            <a:off x="509914" y="1162987"/>
            <a:ext cx="1152533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id-ID" sz="2000" dirty="0">
                <a:solidFill>
                  <a:schemeClr val="bg1"/>
                </a:solidFill>
                <a:latin typeface="Times New Roman" pitchFamily="18" charset="0"/>
                <a:cs typeface="Times New Roman" pitchFamily="18" charset="0"/>
              </a:rPr>
              <a:t>        korelasi yang tinggi antara tidur REM dan ingatan tentang mimpi memberikan kesempatan untuk menguji beberapa kepercayaan yang lazim tentang mimpi.berikut ini adalah lima kepercayaan yang pertama kali diuji.</a:t>
            </a:r>
            <a:endParaRPr lang="id-ID" sz="2000" dirty="0">
              <a:solidFill>
                <a:schemeClr val="bg1"/>
              </a:solidFill>
            </a:endParaRPr>
          </a:p>
        </p:txBody>
      </p:sp>
      <p:sp>
        <p:nvSpPr>
          <p:cNvPr id="4" name="TextBox 3"/>
          <p:cNvSpPr txBox="1"/>
          <p:nvPr/>
        </p:nvSpPr>
        <p:spPr>
          <a:xfrm>
            <a:off x="380960" y="2285993"/>
            <a:ext cx="11430080" cy="43088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indent="354013"/>
            <a:endParaRPr lang="id-ID" b="1" dirty="0">
              <a:solidFill>
                <a:schemeClr val="bg1"/>
              </a:solidFill>
              <a:latin typeface="Times New Roman" pitchFamily="18" charset="0"/>
              <a:cs typeface="Times New Roman" pitchFamily="18" charset="0"/>
            </a:endParaRPr>
          </a:p>
          <a:p>
            <a:pPr marL="457200" indent="-457200">
              <a:buFont typeface="+mj-lt"/>
              <a:buAutoNum type="arabicPeriod"/>
            </a:pPr>
            <a:r>
              <a:rPr lang="id-ID" sz="2000" b="1" dirty="0">
                <a:solidFill>
                  <a:schemeClr val="bg1"/>
                </a:solidFill>
                <a:latin typeface="Times New Roman" pitchFamily="18" charset="0"/>
                <a:cs typeface="Times New Roman" pitchFamily="18" charset="0"/>
              </a:rPr>
              <a:t>Banyak orang percaya bahwa stimuli eksternal dapat masuk ke dalam mimpi. </a:t>
            </a:r>
          </a:p>
          <a:p>
            <a:pPr marL="457200" indent="-457200"/>
            <a:endParaRPr lang="id-ID" sz="2000" b="1" dirty="0">
              <a:solidFill>
                <a:schemeClr val="bg1"/>
              </a:solidFill>
              <a:latin typeface="Times New Roman" pitchFamily="18" charset="0"/>
              <a:cs typeface="Times New Roman" pitchFamily="18" charset="0"/>
            </a:endParaRPr>
          </a:p>
          <a:p>
            <a:r>
              <a:rPr lang="id-ID" sz="2000" b="1" dirty="0">
                <a:solidFill>
                  <a:schemeClr val="bg1"/>
                </a:solidFill>
                <a:latin typeface="Times New Roman" pitchFamily="18" charset="0"/>
                <a:cs typeface="Times New Roman" pitchFamily="18" charset="0"/>
              </a:rPr>
              <a:t>Dement dan wol-pert (1958) memercikkan air kepada subjek-subjek yang sedang tidur REM selama beberapa menit,dan beberapa detik setelah percikan itu setiap subjek dibangunkan. Di 14 dari 33 kasus, air itu dimasukkan ke dalam laporan mimpi.</a:t>
            </a:r>
          </a:p>
          <a:p>
            <a:br>
              <a:rPr lang="id-ID" sz="2000" b="1" dirty="0">
                <a:solidFill>
                  <a:schemeClr val="bg1"/>
                </a:solidFill>
                <a:latin typeface="Times New Roman" pitchFamily="18" charset="0"/>
                <a:cs typeface="Times New Roman" pitchFamily="18" charset="0"/>
              </a:rPr>
            </a:br>
            <a:r>
              <a:rPr lang="id-ID" sz="2000" b="1" dirty="0">
                <a:solidFill>
                  <a:schemeClr val="bg1"/>
                </a:solidFill>
                <a:latin typeface="Times New Roman" pitchFamily="18" charset="0"/>
                <a:cs typeface="Times New Roman" pitchFamily="18" charset="0"/>
              </a:rPr>
              <a:t>Contohnya : saya sedang berjalan di belakang pemain utama perempuannya ketika ia tiba-tiba jatuh pingsan dan air terperik ketubuhnya.saya menabraknya dan air itu memercik ke tubuhnya.saya menabraknya dan air itu memerciki punggung dan kepala saya. Atabnya ternyata bocor....saya mendongakkan kepala dan ada sebuah lubang di atap. Saya menarik tubuhnya kesamping panggung dan mulai menarik tirai panggung. Setelah itu saya bangun.</a:t>
            </a:r>
            <a:br>
              <a:rPr lang="id-ID" b="1" dirty="0">
                <a:solidFill>
                  <a:schemeClr val="bg1"/>
                </a:solidFill>
                <a:latin typeface="Times New Roman" pitchFamily="18" charset="0"/>
                <a:cs typeface="Times New Roman" pitchFamily="18" charset="0"/>
              </a:rPr>
            </a:br>
            <a:endParaRPr lang="id-ID" b="1" dirty="0">
              <a:solidFill>
                <a:schemeClr val="bg1"/>
              </a:solidFill>
            </a:endParaRPr>
          </a:p>
          <a:p>
            <a:endParaRPr lang="id-ID" b="1" dirty="0">
              <a:solidFill>
                <a:schemeClr val="bg1"/>
              </a:solidFill>
            </a:endParaRPr>
          </a:p>
        </p:txBody>
      </p:sp>
      <p:sp>
        <p:nvSpPr>
          <p:cNvPr id="6" name="Rectangle 4"/>
          <p:cNvSpPr>
            <a:spLocks noChangeArrowheads="1"/>
          </p:cNvSpPr>
          <p:nvPr/>
        </p:nvSpPr>
        <p:spPr bwMode="auto">
          <a:xfrm>
            <a:off x="3057118" y="6550025"/>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11" y="928670"/>
            <a:ext cx="11334829" cy="38164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54013" indent="-265113" algn="just"/>
            <a:r>
              <a:rPr lang="id-ID" sz="2200" dirty="0">
                <a:solidFill>
                  <a:schemeClr val="bg1"/>
                </a:solidFill>
                <a:latin typeface="Times New Roman" pitchFamily="18" charset="0"/>
                <a:cs typeface="Times New Roman" pitchFamily="18" charset="0"/>
              </a:rPr>
              <a:t>2.	Sebagian orang percaya bahwa mimpi hanya berlangsung sangat sebentar,tetapi hanya berlangsung sebentar,tetapi penelitian menunjukan bahwa mimpi berjalan sesuai “waktu riil”. Dalam sebuah studi (Detmen &amp; kleitmen 1957),para subjek dibangunkan 5 atau 15 menit setelah di mulainya sebuah episode REM dan diminta memutuskan berdasarkan durasi kejadian – kejadian dalam mimpinya apakah mereka bermimpi selama 5 atau 15 menit. Jawaban yang benar sebanyak 92 dari 111 kasus.</a:t>
            </a:r>
            <a:endParaRPr lang="id-ID" sz="2200" dirty="0">
              <a:solidFill>
                <a:schemeClr val="bg1"/>
              </a:solidFill>
            </a:endParaRPr>
          </a:p>
          <a:p>
            <a:pPr marL="530225" indent="-441325" algn="just"/>
            <a:endParaRPr lang="id-ID" sz="2200" dirty="0">
              <a:solidFill>
                <a:schemeClr val="bg1"/>
              </a:solidFill>
              <a:latin typeface="Times New Roman" pitchFamily="18" charset="0"/>
              <a:cs typeface="Times New Roman" pitchFamily="18" charset="0"/>
            </a:endParaRPr>
          </a:p>
          <a:p>
            <a:pPr marL="354013" indent="-265113"/>
            <a:r>
              <a:rPr lang="id-ID" sz="2200" dirty="0">
                <a:solidFill>
                  <a:schemeClr val="bg1"/>
                </a:solidFill>
                <a:latin typeface="Times New Roman" pitchFamily="18" charset="0"/>
                <a:cs typeface="Times New Roman" pitchFamily="18" charset="0"/>
              </a:rPr>
              <a:t>3. Sebagian orang mengatakan bahwa mereka tidak pernah mimpi. Akan tetapi, orang ini tidur REM sebanyak para pemimpin normal. Selain itu,mereka melaporkan mimpi bila mereka dibandingkan selama episode REM (Goodenough et aaal.1959), meskipun frekuensinya lebih kecil dibanding para pemimpin normal.</a:t>
            </a:r>
            <a:endParaRPr lang="id-ID" sz="2200" dirty="0">
              <a:solidFill>
                <a:schemeClr val="bg1"/>
              </a:solidFill>
            </a:endParaRPr>
          </a:p>
        </p:txBody>
      </p:sp>
      <p:sp>
        <p:nvSpPr>
          <p:cNvPr id="3"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d-ID" dirty="0"/>
              <a:t>TIDUR</a:t>
            </a:r>
          </a:p>
        </p:txBody>
      </p:sp>
      <p:sp>
        <p:nvSpPr>
          <p:cNvPr id="3" name="Content Placeholder 2"/>
          <p:cNvSpPr>
            <a:spLocks noGrp="1"/>
          </p:cNvSpPr>
          <p:nvPr>
            <p:ph idx="1"/>
          </p:nvPr>
        </p:nvSpPr>
        <p:spPr/>
        <p:txBody>
          <a:bodyPr>
            <a:normAutofit/>
          </a:bodyPr>
          <a:lstStyle/>
          <a:p>
            <a:r>
              <a:rPr lang="id-ID" sz="3200" b="1" dirty="0"/>
              <a:t>D</a:t>
            </a:r>
            <a:r>
              <a:rPr lang="en-US" sz="3200" dirty="0" err="1"/>
              <a:t>idefenisikan</a:t>
            </a:r>
            <a:r>
              <a:rPr lang="en-US" sz="3200" dirty="0"/>
              <a:t> </a:t>
            </a:r>
            <a:r>
              <a:rPr lang="en-US" sz="3200" dirty="0" err="1"/>
              <a:t>sebagai</a:t>
            </a:r>
            <a:r>
              <a:rPr lang="en-US" sz="3200" dirty="0"/>
              <a:t> </a:t>
            </a:r>
            <a:r>
              <a:rPr lang="en-US" sz="3200" dirty="0" err="1"/>
              <a:t>suatu</a:t>
            </a:r>
            <a:r>
              <a:rPr lang="en-US" sz="3200" dirty="0"/>
              <a:t> </a:t>
            </a:r>
            <a:r>
              <a:rPr lang="en-US" sz="3200" dirty="0" err="1"/>
              <a:t>keadaan</a:t>
            </a:r>
            <a:r>
              <a:rPr lang="en-US" sz="3200" dirty="0"/>
              <a:t> </a:t>
            </a:r>
            <a:r>
              <a:rPr lang="en-US" sz="3200" dirty="0" err="1"/>
              <a:t>bawah</a:t>
            </a:r>
            <a:r>
              <a:rPr lang="en-US" sz="3200" dirty="0"/>
              <a:t> </a:t>
            </a:r>
            <a:r>
              <a:rPr lang="en-US" sz="3200" dirty="0" err="1"/>
              <a:t>sadar</a:t>
            </a:r>
            <a:r>
              <a:rPr lang="en-US" sz="3200" dirty="0"/>
              <a:t> </a:t>
            </a:r>
            <a:r>
              <a:rPr lang="en-US" sz="3200" dirty="0" err="1"/>
              <a:t>dimana</a:t>
            </a:r>
            <a:r>
              <a:rPr lang="en-US" sz="3200" dirty="0"/>
              <a:t> </a:t>
            </a:r>
            <a:r>
              <a:rPr lang="en-US" sz="3200" dirty="0" err="1"/>
              <a:t>seseorang</a:t>
            </a:r>
            <a:r>
              <a:rPr lang="en-US" sz="3200" dirty="0"/>
              <a:t> </a:t>
            </a:r>
            <a:r>
              <a:rPr lang="en-US" sz="3200" dirty="0" err="1"/>
              <a:t>masih</a:t>
            </a:r>
            <a:r>
              <a:rPr lang="en-US" sz="3200" dirty="0"/>
              <a:t> </a:t>
            </a:r>
            <a:r>
              <a:rPr lang="en-US" sz="3200" dirty="0" err="1"/>
              <a:t>dapat</a:t>
            </a:r>
            <a:r>
              <a:rPr lang="en-US" sz="3200" dirty="0"/>
              <a:t> </a:t>
            </a:r>
            <a:r>
              <a:rPr lang="en-US" sz="3200" dirty="0" err="1"/>
              <a:t>dibangunkan</a:t>
            </a:r>
            <a:r>
              <a:rPr lang="en-US" sz="3200" dirty="0"/>
              <a:t> </a:t>
            </a:r>
            <a:r>
              <a:rPr lang="en-US" sz="3200" dirty="0" err="1"/>
              <a:t>dengan</a:t>
            </a:r>
            <a:r>
              <a:rPr lang="en-US" sz="3200" dirty="0"/>
              <a:t> </a:t>
            </a:r>
            <a:r>
              <a:rPr lang="en-US" sz="3200" dirty="0" err="1"/>
              <a:t>pemberian</a:t>
            </a:r>
            <a:r>
              <a:rPr lang="en-US" sz="3200" dirty="0"/>
              <a:t> </a:t>
            </a:r>
            <a:r>
              <a:rPr lang="en-US" sz="3200" dirty="0" err="1"/>
              <a:t>rangsang</a:t>
            </a:r>
            <a:r>
              <a:rPr lang="en-US" sz="3200" dirty="0"/>
              <a:t> </a:t>
            </a:r>
            <a:r>
              <a:rPr lang="en-US" sz="3200" dirty="0" err="1"/>
              <a:t>sensorik</a:t>
            </a:r>
            <a:r>
              <a:rPr lang="en-US" sz="3200" dirty="0"/>
              <a:t> </a:t>
            </a:r>
            <a:r>
              <a:rPr lang="en-US" sz="3200" dirty="0" err="1"/>
              <a:t>atau</a:t>
            </a:r>
            <a:r>
              <a:rPr lang="en-US" sz="3200" dirty="0"/>
              <a:t> </a:t>
            </a:r>
            <a:r>
              <a:rPr lang="en-US" sz="3200" dirty="0" err="1"/>
              <a:t>dengan</a:t>
            </a:r>
            <a:r>
              <a:rPr lang="en-US" sz="3200" dirty="0"/>
              <a:t> </a:t>
            </a:r>
            <a:r>
              <a:rPr lang="en-US" sz="3200" dirty="0" err="1"/>
              <a:t>rangsang</a:t>
            </a:r>
            <a:r>
              <a:rPr lang="en-US" sz="3200" dirty="0"/>
              <a:t> </a:t>
            </a:r>
            <a:r>
              <a:rPr lang="en-US" sz="3200" dirty="0" err="1"/>
              <a:t>lainnya</a:t>
            </a:r>
            <a:r>
              <a:rPr lang="id-ID" sz="3200" dirty="0"/>
              <a:t>.</a:t>
            </a:r>
          </a:p>
          <a:p>
            <a:endParaRPr lang="id-ID" sz="3200" dirty="0"/>
          </a:p>
          <a:p>
            <a:endParaRPr lang="id-ID" sz="3200" dirty="0"/>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09" y="357168"/>
            <a:ext cx="11525331" cy="51706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54013" indent="-265113"/>
            <a:r>
              <a:rPr lang="id-ID" sz="2200" dirty="0">
                <a:latin typeface="Times New Roman" pitchFamily="18" charset="0"/>
                <a:cs typeface="Times New Roman" pitchFamily="18" charset="0"/>
              </a:rPr>
              <a:t>4.	 Ereksi  penis biasanya diasumsikan sebagai indikasi mimpi dengan kandungan seksual. Akan tetapi,ereksi tidak lebih komplet selama mimpi dengan kangdungan seksual dibanding selama mimpi tanpa kandungan seksual ( Karacan et al., 1966) . Bahkan,bayi-bayi mengalami ereksi penis terkait REM .</a:t>
            </a:r>
          </a:p>
          <a:p>
            <a:pPr marL="354013" indent="-265113"/>
            <a:endParaRPr lang="id-ID" sz="2200" dirty="0">
              <a:latin typeface="Times New Roman" pitchFamily="18" charset="0"/>
              <a:cs typeface="Times New Roman" pitchFamily="18" charset="0"/>
            </a:endParaRPr>
          </a:p>
          <a:p>
            <a:pPr marL="354013" indent="-265113"/>
            <a:r>
              <a:rPr lang="id-ID" sz="2200" dirty="0">
                <a:latin typeface="Times New Roman" pitchFamily="18" charset="0"/>
                <a:cs typeface="Times New Roman" pitchFamily="18" charset="0"/>
              </a:rPr>
              <a:t>5.  Kebanyakan orang percaya bahwa </a:t>
            </a:r>
            <a:r>
              <a:rPr lang="id-ID" sz="2200" i="1" dirty="0">
                <a:latin typeface="Times New Roman" pitchFamily="18" charset="0"/>
                <a:cs typeface="Times New Roman" pitchFamily="18" charset="0"/>
              </a:rPr>
              <a:t>sleeptalking </a:t>
            </a:r>
            <a:r>
              <a:rPr lang="id-ID" sz="2200" dirty="0">
                <a:latin typeface="Times New Roman" pitchFamily="18" charset="0"/>
                <a:cs typeface="Times New Roman" pitchFamily="18" charset="0"/>
              </a:rPr>
              <a:t>(somnilaquy,berbicara dalam tidur) dalam sleepwalking (sombabulism,berjalan dalam tidur) hanya terjadi selama bermimpi. Hal itu tidak benar ( lihat Dyken,Yamada,&amp; Lin-Dyken,2001). Berjalan dalam  tidur  biasanya terjadi selama tidur tahap 3 atau 4,dan tidak pernah terjadi selama bermimpi ,sementara otot-otot batang tubuh cenderung sama  sekali relaks. Berbicara dalam tidur tidak memilik hunbungan  khusus dengan tidur REM- hal itu dapat terjadi ditahap manapun  tetapi  sering terjadi selama transisi keadaan bangun</a:t>
            </a:r>
          </a:p>
          <a:p>
            <a:pPr marL="530225" indent="-441325"/>
            <a:endParaRPr lang="id-ID" sz="2200" dirty="0">
              <a:latin typeface="Times New Roman" pitchFamily="18" charset="0"/>
              <a:cs typeface="Times New Roman" pitchFamily="18" charset="0"/>
            </a:endParaRPr>
          </a:p>
          <a:p>
            <a:endParaRPr lang="id-ID" sz="2200" dirty="0">
              <a:latin typeface="Times New Roman" pitchFamily="18" charset="0"/>
              <a:cs typeface="Times New Roman" pitchFamily="18" charset="0"/>
            </a:endParaRPr>
          </a:p>
          <a:p>
            <a:endParaRPr lang="id-ID" sz="2200" dirty="0">
              <a:latin typeface="Times New Roman" pitchFamily="18" charset="0"/>
              <a:cs typeface="Times New Roman" pitchFamily="18" charset="0"/>
            </a:endParaRPr>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60" y="285729"/>
            <a:ext cx="6381795" cy="80021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d-ID" sz="2800" b="1" dirty="0">
                <a:solidFill>
                  <a:schemeClr val="tx2">
                    <a:lumMod val="60000"/>
                    <a:lumOff val="40000"/>
                  </a:schemeClr>
                </a:solidFill>
                <a:latin typeface="Times New Roman" pitchFamily="18" charset="0"/>
                <a:cs typeface="Times New Roman" pitchFamily="18" charset="0"/>
              </a:rPr>
              <a:t>Interpretasi Mimpi</a:t>
            </a:r>
          </a:p>
          <a:p>
            <a:endParaRPr lang="id-ID" b="1" dirty="0">
              <a:solidFill>
                <a:schemeClr val="tx2">
                  <a:lumMod val="60000"/>
                  <a:lumOff val="40000"/>
                </a:schemeClr>
              </a:solidFill>
            </a:endParaRPr>
          </a:p>
        </p:txBody>
      </p:sp>
      <p:sp>
        <p:nvSpPr>
          <p:cNvPr id="3" name="TextBox 2"/>
          <p:cNvSpPr txBox="1"/>
          <p:nvPr/>
        </p:nvSpPr>
        <p:spPr>
          <a:xfrm>
            <a:off x="380960" y="928671"/>
            <a:ext cx="11430080" cy="40934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id-ID" sz="2000" b="1" dirty="0">
                <a:solidFill>
                  <a:schemeClr val="bg1"/>
                </a:solidFill>
                <a:latin typeface="Times New Roman" pitchFamily="18" charset="0"/>
                <a:cs typeface="Times New Roman" pitchFamily="18" charset="0"/>
              </a:rPr>
              <a:t>Freud percaya bahwa mimpi dipicu oleh keinginan yang tidak dapat diterima,seringkali bersifat seksual, yang ditekan. Ia mengatakan bahwa karena mimpi mempretasikan keinginan - keinginan yang tidak dapat diterima,maka mimpi yang kita alami (mimpi manifes) semata-mata merupakan versi terelubung dari impian – impian riiil(mimpi laten). Sebuah sensor tak sadar menutupi dan mengurangi informasi dari impian nyata sehingga dapat terus memikulnya. Oleh karena itu, freud menyimpulkan bahwa salah satu kunci untu memahami dan menangani masalah psikologis mereka adalah dengan memaparkan makna mimpi laten  melalui interpretasi mimpi-mimpi manifesnya. </a:t>
            </a:r>
          </a:p>
          <a:p>
            <a:endParaRPr lang="id-ID" sz="2000" b="1" dirty="0">
              <a:solidFill>
                <a:schemeClr val="bg1"/>
              </a:solidFill>
              <a:latin typeface="Times New Roman" pitchFamily="18" charset="0"/>
              <a:cs typeface="Times New Roman" pitchFamily="18" charset="0"/>
            </a:endParaRPr>
          </a:p>
          <a:p>
            <a:r>
              <a:rPr lang="id-ID" sz="2000" b="1" dirty="0">
                <a:solidFill>
                  <a:schemeClr val="bg1"/>
                </a:solidFill>
                <a:latin typeface="Times New Roman" pitchFamily="18" charset="0"/>
                <a:cs typeface="Times New Roman" pitchFamily="18" charset="0"/>
              </a:rPr>
              <a:t>Teori mimpi freud telah menjadi dasar bagi banyak cerita menarik, akibatnya teori itu masih terus disebarluaskan ke publik secara umum melalui media hiburan dan komunikasi, seolah-olah hal itu nyata. Banyak yang menerima gagasan bahwa mimpi terdorong kepermukaan dari bawah-sadar yang bermasalah dan bahwa mereka mempretasikan pikiran dan keinginan yang ditekan.</a:t>
            </a:r>
          </a:p>
          <a:p>
            <a:endParaRPr lang="id-ID" sz="2000" b="1" dirty="0">
              <a:solidFill>
                <a:schemeClr val="bg1"/>
              </a:solidFill>
            </a:endParaRPr>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61" y="1214422"/>
            <a:ext cx="11144328" cy="44935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id-ID" sz="2200" dirty="0">
                <a:latin typeface="Times New Roman" pitchFamily="18" charset="0"/>
                <a:cs typeface="Times New Roman" pitchFamily="18" charset="0"/>
              </a:rPr>
              <a:t>Modern untuk teori mimpi freudian adalah activition-synthesis theory (teori sintesis aktivasi) teori ini berdasarkan observasi bahwa, selama tidur REM, banyak sirkuit batang-otak yang menjadi aktif dan  korteks serebral dengan sinyal-sinyal neural. </a:t>
            </a:r>
          </a:p>
          <a:p>
            <a:endParaRPr lang="id-ID" sz="2200" dirty="0">
              <a:latin typeface="Times New Roman" pitchFamily="18" charset="0"/>
              <a:cs typeface="Times New Roman" pitchFamily="18" charset="0"/>
            </a:endParaRPr>
          </a:p>
          <a:p>
            <a:r>
              <a:rPr lang="id-ID" sz="2200" dirty="0">
                <a:latin typeface="Times New Roman" pitchFamily="18" charset="0"/>
                <a:cs typeface="Times New Roman" pitchFamily="18" charset="0"/>
              </a:rPr>
              <a:t>Esensi activition-synthesis theory adalah informasi yang dipasok ke korteks selama tidur REM kebanyakan acak dan bahwa mimpi yang dihasilkan adalah upaya korteks untuk memahami sinyal acak itu. teori sintesi aktivasi tidak menyangkal bahwa mimpi memiliki makna, tetepi teori ini berbeda dengan teori freudian dalam hal letak makna itu ditempatkan. </a:t>
            </a:r>
          </a:p>
          <a:p>
            <a:endParaRPr lang="id-ID" sz="2200" dirty="0">
              <a:latin typeface="Times New Roman" pitchFamily="18" charset="0"/>
              <a:cs typeface="Times New Roman" pitchFamily="18" charset="0"/>
            </a:endParaRPr>
          </a:p>
          <a:p>
            <a:r>
              <a:rPr lang="id-ID" sz="2200" dirty="0">
                <a:latin typeface="Times New Roman" pitchFamily="18" charset="0"/>
                <a:cs typeface="Times New Roman" pitchFamily="18" charset="0"/>
              </a:rPr>
              <a:t>Para pemimpi Hobson mengungkapkan dirinya sendiri melalui apa yang mereka tambahkan pada sinyal-sinyal acak batang-otak yang campur aduk untuk menciptakan sebuah cerita yang koheren . </a:t>
            </a:r>
          </a:p>
          <a:p>
            <a:endParaRPr lang="id-ID" sz="2200" dirty="0"/>
          </a:p>
        </p:txBody>
      </p:sp>
      <p:sp>
        <p:nvSpPr>
          <p:cNvPr id="3"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142965" y="357167"/>
            <a:ext cx="10363200" cy="714380"/>
          </a:xfrm>
        </p:spPr>
        <p:txBody>
          <a:bodyPr>
            <a:normAutofit fontScale="90000"/>
          </a:bodyPr>
          <a:lstStyle/>
          <a:p>
            <a:r>
              <a:rPr lang="id-ID" dirty="0"/>
              <a:t>Ritme sirkadian</a:t>
            </a:r>
          </a:p>
        </p:txBody>
      </p:sp>
      <p:sp>
        <p:nvSpPr>
          <p:cNvPr id="3" name="Subtitle 2"/>
          <p:cNvSpPr>
            <a:spLocks noGrp="1"/>
          </p:cNvSpPr>
          <p:nvPr>
            <p:ph type="subTitle" idx="1"/>
          </p:nvPr>
        </p:nvSpPr>
        <p:spPr>
          <a:xfrm>
            <a:off x="1142967" y="1142984"/>
            <a:ext cx="10287072" cy="5257816"/>
          </a:xfrm>
        </p:spPr>
        <p:txBody>
          <a:bodyPr>
            <a:normAutofit/>
          </a:bodyPr>
          <a:lstStyle/>
          <a:p>
            <a:pPr algn="l"/>
            <a:endParaRPr lang="id-ID" sz="2800" dirty="0">
              <a:solidFill>
                <a:schemeClr val="tx1"/>
              </a:solidFill>
            </a:endParaRPr>
          </a:p>
          <a:p>
            <a:pPr algn="l"/>
            <a:r>
              <a:rPr lang="id-ID" sz="2800" dirty="0">
                <a:solidFill>
                  <a:schemeClr val="tx1"/>
                </a:solidFill>
              </a:rPr>
              <a:t>           Ritme sirkadian adalah proses biologis yang menunjukkan osilasi endogen dan berulang setiap sekitar 24 jam.</a:t>
            </a:r>
          </a:p>
          <a:p>
            <a:pPr algn="l"/>
            <a:endParaRPr lang="id-ID" sz="2800" dirty="0">
              <a:solidFill>
                <a:schemeClr val="tx1"/>
              </a:solidFill>
            </a:endParaRPr>
          </a:p>
          <a:p>
            <a:pPr algn="l"/>
            <a:endParaRPr lang="id-ID" sz="2800" dirty="0">
              <a:solidFill>
                <a:schemeClr val="tx1"/>
              </a:solidFill>
            </a:endParaRPr>
          </a:p>
          <a:p>
            <a:pPr algn="l"/>
            <a:endParaRPr lang="id-ID" sz="2800" dirty="0">
              <a:solidFill>
                <a:schemeClr val="tx1"/>
              </a:solidFill>
            </a:endParaRPr>
          </a:p>
          <a:p>
            <a:pPr algn="l"/>
            <a:endParaRPr lang="id-ID" sz="2800" dirty="0">
              <a:solidFill>
                <a:schemeClr val="tx1"/>
              </a:solidFill>
            </a:endParaRPr>
          </a:p>
          <a:p>
            <a:pPr algn="l"/>
            <a:endParaRPr lang="id-ID" sz="2800" dirty="0">
              <a:solidFill>
                <a:schemeClr val="tx1"/>
              </a:solidFill>
            </a:endParaRPr>
          </a:p>
        </p:txBody>
      </p:sp>
      <p:pic>
        <p:nvPicPr>
          <p:cNvPr id="4" name="Picture 3" descr="400px-Biological_clock_human.PNG"/>
          <p:cNvPicPr>
            <a:picLocks noChangeAspect="1"/>
          </p:cNvPicPr>
          <p:nvPr/>
        </p:nvPicPr>
        <p:blipFill>
          <a:blip r:embed="rId3"/>
          <a:stretch>
            <a:fillRect/>
          </a:stretch>
        </p:blipFill>
        <p:spPr>
          <a:xfrm>
            <a:off x="527382" y="2714620"/>
            <a:ext cx="10849205" cy="3810724"/>
          </a:xfrm>
          <a:prstGeom prst="rect">
            <a:avLst/>
          </a:prstGeom>
        </p:spPr>
      </p:pic>
      <p:sp>
        <p:nvSpPr>
          <p:cNvPr id="6" name="Rectangle 4"/>
          <p:cNvSpPr>
            <a:spLocks noChangeArrowheads="1"/>
          </p:cNvSpPr>
          <p:nvPr/>
        </p:nvSpPr>
        <p:spPr bwMode="auto">
          <a:xfrm>
            <a:off x="261666" y="6365692"/>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659" y="1037191"/>
            <a:ext cx="10058400" cy="405079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d-ID" sz="3200" dirty="0"/>
              <a:t>Istilah sirkadian berasal dari bahasa Latin </a:t>
            </a:r>
            <a:r>
              <a:rPr lang="id-ID" sz="3200" i="1" dirty="0"/>
              <a:t>circa</a:t>
            </a:r>
            <a:r>
              <a:rPr lang="id-ID" sz="3200" dirty="0"/>
              <a:t>, yang berarti "sekitar" (atau "kira-kira"), dan</a:t>
            </a:r>
            <a:r>
              <a:rPr lang="id-ID" sz="3200" i="1" dirty="0"/>
              <a:t>diem</a:t>
            </a:r>
            <a:r>
              <a:rPr lang="id-ID" sz="3200" dirty="0"/>
              <a:t> atau </a:t>
            </a:r>
            <a:r>
              <a:rPr lang="id-ID" sz="3200" i="1" dirty="0"/>
              <a:t>dies</a:t>
            </a:r>
            <a:r>
              <a:rPr lang="id-ID" sz="3200" dirty="0"/>
              <a:t>, yang berarti "hari".</a:t>
            </a:r>
          </a:p>
          <a:p>
            <a:endParaRPr lang="id-ID" sz="3200" dirty="0"/>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4251715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123406" y="-1"/>
            <a:ext cx="10516106" cy="1410789"/>
          </a:xfrm>
        </p:spPr>
        <p:txBody>
          <a:bodyPr>
            <a:noAutofit/>
          </a:bodyPr>
          <a:lstStyle/>
          <a:p>
            <a:br>
              <a:rPr lang="id-ID" sz="3200" dirty="0"/>
            </a:br>
            <a:r>
              <a:rPr lang="id-ID" sz="3200" dirty="0"/>
              <a:t>Empat kriteria umum irama biologis untuk dapat di katakan sirkadian</a:t>
            </a:r>
          </a:p>
        </p:txBody>
      </p:sp>
      <p:sp>
        <p:nvSpPr>
          <p:cNvPr id="3" name="Content Placeholder 2"/>
          <p:cNvSpPr>
            <a:spLocks noGrp="1"/>
          </p:cNvSpPr>
          <p:nvPr>
            <p:ph idx="1"/>
          </p:nvPr>
        </p:nvSpPr>
        <p:spPr>
          <a:xfrm>
            <a:off x="1201783" y="1000108"/>
            <a:ext cx="10342478" cy="5072098"/>
          </a:xfrm>
        </p:spPr>
        <p:txBody>
          <a:bodyPr>
            <a:noAutofit/>
          </a:bodyPr>
          <a:lstStyle/>
          <a:p>
            <a:pPr lvl="0"/>
            <a:endParaRPr lang="id-ID" b="1" dirty="0">
              <a:latin typeface="Times New Roman" pitchFamily="18" charset="0"/>
              <a:cs typeface="Times New Roman" pitchFamily="18" charset="0"/>
            </a:endParaRPr>
          </a:p>
          <a:p>
            <a:pPr lvl="0"/>
            <a:r>
              <a:rPr lang="id-ID" b="1" dirty="0">
                <a:latin typeface="Times New Roman" pitchFamily="18" charset="0"/>
                <a:cs typeface="Times New Roman" pitchFamily="18" charset="0"/>
              </a:rPr>
              <a:t>Ritme tersebut berulang satu kali sehari (suatu ritme memliliki periode 24 jam).</a:t>
            </a:r>
            <a:r>
              <a:rPr lang="id-ID" dirty="0">
                <a:latin typeface="Times New Roman" pitchFamily="18" charset="0"/>
                <a:cs typeface="Times New Roman" pitchFamily="18" charset="0"/>
              </a:rPr>
              <a:t> Agar dapat melacak waktu dalam sehari, jam harus berada di titik yang sama pada waktu yang sama setiap hari, misalnya berulang setiap 24 jam.</a:t>
            </a:r>
            <a:endParaRPr lang="id-ID" b="1" dirty="0">
              <a:latin typeface="Times New Roman" pitchFamily="18" charset="0"/>
              <a:cs typeface="Times New Roman" pitchFamily="18" charset="0"/>
            </a:endParaRPr>
          </a:p>
          <a:p>
            <a:pPr lvl="0"/>
            <a:r>
              <a:rPr lang="id-ID" b="1" dirty="0">
                <a:latin typeface="Times New Roman" pitchFamily="18" charset="0"/>
                <a:cs typeface="Times New Roman" pitchFamily="18" charset="0"/>
              </a:rPr>
              <a:t>Ritme tersebut bertahan tanpa adanya isyarat eksternal (endogen).</a:t>
            </a:r>
            <a:r>
              <a:rPr lang="id-ID" dirty="0">
                <a:latin typeface="Times New Roman" pitchFamily="18" charset="0"/>
                <a:cs typeface="Times New Roman" pitchFamily="18" charset="0"/>
              </a:rPr>
              <a:t> Ritme tersebut tetap dalam kondisi konstan dengan jangka waktu sekitar 24 jam. Alasan dari kriteria ini adalah untuk membedakan ritme sirkadian dari tanggapan sederhana ke isyarat eksternal sehari-hari.</a:t>
            </a:r>
            <a:endParaRPr lang="id-ID" b="1" dirty="0">
              <a:latin typeface="Times New Roman" pitchFamily="18" charset="0"/>
              <a:cs typeface="Times New Roman" pitchFamily="18" charset="0"/>
            </a:endParaRPr>
          </a:p>
          <a:p>
            <a:pPr lvl="0"/>
            <a:r>
              <a:rPr lang="id-ID" b="1" dirty="0">
                <a:latin typeface="Times New Roman" pitchFamily="18" charset="0"/>
                <a:cs typeface="Times New Roman" pitchFamily="18" charset="0"/>
              </a:rPr>
              <a:t>Ritme tersebut dapat disesuaikan agar sesuai dengan waktu setempat (entrainable).</a:t>
            </a:r>
            <a:r>
              <a:rPr lang="id-ID" dirty="0">
                <a:latin typeface="Times New Roman" pitchFamily="18" charset="0"/>
                <a:cs typeface="Times New Roman" pitchFamily="18" charset="0"/>
              </a:rPr>
              <a:t> Ritme tersebut dapat direset dengan pemaparan terhadap rangsangan eksternal (seperti cahaya dan panas), sebuah proses yang disebut </a:t>
            </a:r>
            <a:r>
              <a:rPr lang="id-ID" i="1" dirty="0">
                <a:latin typeface="Times New Roman" pitchFamily="18" charset="0"/>
                <a:cs typeface="Times New Roman" pitchFamily="18" charset="0"/>
              </a:rPr>
              <a:t>entrainment</a:t>
            </a:r>
            <a:endParaRPr lang="id-ID" b="1" dirty="0">
              <a:latin typeface="Times New Roman" pitchFamily="18" charset="0"/>
              <a:cs typeface="Times New Roman" pitchFamily="18" charset="0"/>
            </a:endParaRPr>
          </a:p>
          <a:p>
            <a:pPr lvl="0"/>
            <a:r>
              <a:rPr lang="id-ID" b="1" dirty="0">
                <a:latin typeface="Times New Roman" pitchFamily="18" charset="0"/>
                <a:cs typeface="Times New Roman" pitchFamily="18" charset="0"/>
              </a:rPr>
              <a:t>Ritme tersebut mempertahankan periodisitas sirkadian pada rentang suhu fisiologis, ritme tersebut menunjukkan kompensasi suhu.</a:t>
            </a:r>
            <a:r>
              <a:rPr lang="id-ID" dirty="0">
                <a:latin typeface="Times New Roman" pitchFamily="18" charset="0"/>
                <a:cs typeface="Times New Roman" pitchFamily="18" charset="0"/>
              </a:rPr>
              <a:t> Beberapa organisme hidup dalam berbagai suhu, dan perbedaan energi panas akan mempengaruhi </a:t>
            </a:r>
            <a:r>
              <a:rPr lang="id-ID" dirty="0">
                <a:latin typeface="Times New Roman" pitchFamily="18" charset="0"/>
                <a:cs typeface="Times New Roman" pitchFamily="18" charset="0"/>
                <a:hlinkClick r:id="rId3" tooltip="Kinetika kimia"/>
              </a:rPr>
              <a:t>kinetika</a:t>
            </a:r>
            <a:r>
              <a:rPr lang="id-ID" dirty="0">
                <a:latin typeface="Times New Roman" pitchFamily="18" charset="0"/>
                <a:cs typeface="Times New Roman" pitchFamily="18" charset="0"/>
              </a:rPr>
              <a:t> dari semua proses molekul dalam sel. Guna melacak waktu, jam sirkadian pada organisme harus mempertahankan periodisitas sekitar 24 jam meskipun kinetiknya berubah, suatu hal yang dikenal sebagai kompensasi suhu. </a:t>
            </a:r>
          </a:p>
          <a:p>
            <a:endParaRPr lang="id-ID" dirty="0">
              <a:latin typeface="Times New Roman" pitchFamily="18" charset="0"/>
              <a:cs typeface="Times New Roman" pitchFamily="18" charset="0"/>
            </a:endParaRPr>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2594"/>
          </a:xfrm>
        </p:spPr>
        <p:txBody>
          <a:bodyPr>
            <a:noAutofit/>
          </a:bodyPr>
          <a:lstStyle/>
          <a:p>
            <a:r>
              <a:rPr lang="id-ID" sz="3600" dirty="0"/>
              <a:t>Siklus Tidur-Bangun Sirkadian Free-Running</a:t>
            </a:r>
          </a:p>
        </p:txBody>
      </p:sp>
      <p:sp>
        <p:nvSpPr>
          <p:cNvPr id="3" name="Content Placeholder 2"/>
          <p:cNvSpPr>
            <a:spLocks noGrp="1"/>
          </p:cNvSpPr>
          <p:nvPr>
            <p:ph idx="1"/>
          </p:nvPr>
        </p:nvSpPr>
        <p:spPr>
          <a:xfrm>
            <a:off x="5333995" y="1000108"/>
            <a:ext cx="6248405" cy="5643602"/>
          </a:xfrm>
        </p:spPr>
        <p:style>
          <a:lnRef idx="3">
            <a:schemeClr val="lt1"/>
          </a:lnRef>
          <a:fillRef idx="1">
            <a:schemeClr val="accent3"/>
          </a:fillRef>
          <a:effectRef idx="1">
            <a:schemeClr val="accent3"/>
          </a:effectRef>
          <a:fontRef idx="minor">
            <a:schemeClr val="lt1"/>
          </a:fontRef>
        </p:style>
        <p:txBody>
          <a:bodyPr>
            <a:normAutofit/>
          </a:bodyPr>
          <a:lstStyle/>
          <a:p>
            <a:r>
              <a:rPr lang="id-ID" sz="2800" dirty="0">
                <a:solidFill>
                  <a:schemeClr val="tx1"/>
                </a:solidFill>
              </a:rPr>
              <a:t>Ritme sirkadian di lingkungan konstan di sebut </a:t>
            </a:r>
            <a:r>
              <a:rPr lang="id-ID" sz="2800" i="1" dirty="0">
                <a:solidFill>
                  <a:schemeClr val="tx1"/>
                </a:solidFill>
              </a:rPr>
              <a:t>free-running rythms, </a:t>
            </a:r>
            <a:r>
              <a:rPr lang="id-ID" sz="2800" dirty="0">
                <a:solidFill>
                  <a:schemeClr val="tx1"/>
                </a:solidFill>
              </a:rPr>
              <a:t>dan durasinya disebut free-run-ning period,yang durasinya relatif konstan antara 24-25 jam pada kebanyakan orang.</a:t>
            </a:r>
          </a:p>
          <a:p>
            <a:r>
              <a:rPr lang="id-ID" sz="2800" dirty="0">
                <a:solidFill>
                  <a:schemeClr val="tx1"/>
                </a:solidFill>
              </a:rPr>
              <a:t> Gangguan ini ketika tidur lambat setiap hari</a:t>
            </a:r>
          </a:p>
          <a:p>
            <a:endParaRPr lang="id-ID" sz="2800" dirty="0">
              <a:solidFill>
                <a:schemeClr val="tx1"/>
              </a:solidFill>
            </a:endParaRPr>
          </a:p>
          <a:p>
            <a:r>
              <a:rPr lang="id-ID" sz="2800" dirty="0">
                <a:solidFill>
                  <a:schemeClr val="tx1"/>
                </a:solidFill>
              </a:rPr>
              <a:t> </a:t>
            </a:r>
            <a:r>
              <a:rPr lang="id-ID" sz="2800" b="1" dirty="0">
                <a:solidFill>
                  <a:schemeClr val="tx1"/>
                </a:solidFill>
              </a:rPr>
              <a:t>contoh Free running circadian</a:t>
            </a:r>
          </a:p>
        </p:txBody>
      </p:sp>
      <p:pic>
        <p:nvPicPr>
          <p:cNvPr id="4" name="Picture 3" descr="index.jpg"/>
          <p:cNvPicPr>
            <a:picLocks noChangeAspect="1"/>
          </p:cNvPicPr>
          <p:nvPr/>
        </p:nvPicPr>
        <p:blipFill>
          <a:blip r:embed="rId2"/>
          <a:stretch>
            <a:fillRect/>
          </a:stretch>
        </p:blipFill>
        <p:spPr>
          <a:xfrm>
            <a:off x="1047715" y="980728"/>
            <a:ext cx="4286280" cy="5688632"/>
          </a:xfrm>
          <a:prstGeom prst="rect">
            <a:avLst/>
          </a:prstGeom>
        </p:spPr>
      </p:pic>
      <p:sp>
        <p:nvSpPr>
          <p:cNvPr id="5" name="Rectangle 4"/>
          <p:cNvSpPr>
            <a:spLocks noChangeArrowheads="1"/>
          </p:cNvSpPr>
          <p:nvPr/>
        </p:nvSpPr>
        <p:spPr bwMode="auto">
          <a:xfrm>
            <a:off x="5134112" y="6300378"/>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6908"/>
          </a:xfrm>
        </p:spPr>
        <p:txBody>
          <a:bodyPr>
            <a:normAutofit fontScale="90000"/>
          </a:bodyPr>
          <a:lstStyle/>
          <a:p>
            <a:r>
              <a:rPr lang="id-ID" dirty="0"/>
              <a:t>Jet lag</a:t>
            </a:r>
          </a:p>
        </p:txBody>
      </p:sp>
      <p:sp>
        <p:nvSpPr>
          <p:cNvPr id="7" name="Content Placeholder 6"/>
          <p:cNvSpPr>
            <a:spLocks noGrp="1"/>
          </p:cNvSpPr>
          <p:nvPr>
            <p:ph idx="1"/>
          </p:nvPr>
        </p:nvSpPr>
        <p:spPr>
          <a:xfrm>
            <a:off x="7239008" y="1600201"/>
            <a:ext cx="4343392" cy="4525963"/>
          </a:xfrm>
        </p:spPr>
        <p:style>
          <a:lnRef idx="3">
            <a:schemeClr val="lt1"/>
          </a:lnRef>
          <a:fillRef idx="1">
            <a:schemeClr val="accent4"/>
          </a:fillRef>
          <a:effectRef idx="1">
            <a:schemeClr val="accent4"/>
          </a:effectRef>
          <a:fontRef idx="minor">
            <a:schemeClr val="lt1"/>
          </a:fontRef>
        </p:style>
        <p:txBody>
          <a:bodyPr>
            <a:normAutofit/>
          </a:bodyPr>
          <a:lstStyle/>
          <a:p>
            <a:r>
              <a:rPr lang="id-ID" sz="2400" dirty="0"/>
              <a:t>Jet lag adalah perasaan kelelahan dan kebingungan (confusion) setelah perjalanan udara (pesawat terbang) yang panjang, sebagai akibat dari ketidakmampuan tubuh dalam menyesuaikan diri dengan zona waktu yang baru.</a:t>
            </a:r>
            <a:br>
              <a:rPr lang="id-ID" sz="2400" dirty="0"/>
            </a:br>
            <a:endParaRPr lang="id-ID" sz="2400" dirty="0"/>
          </a:p>
          <a:p>
            <a:endParaRPr lang="id-ID" sz="2400" b="1" dirty="0"/>
          </a:p>
        </p:txBody>
      </p:sp>
      <p:pic>
        <p:nvPicPr>
          <p:cNvPr id="8" name="Picture 7" descr="F1.large.jpg"/>
          <p:cNvPicPr>
            <a:picLocks noChangeAspect="1"/>
          </p:cNvPicPr>
          <p:nvPr/>
        </p:nvPicPr>
        <p:blipFill>
          <a:blip r:embed="rId2"/>
          <a:stretch>
            <a:fillRect/>
          </a:stretch>
        </p:blipFill>
        <p:spPr>
          <a:xfrm>
            <a:off x="1142965" y="1571612"/>
            <a:ext cx="5429288" cy="4214842"/>
          </a:xfrm>
          <a:prstGeom prst="rect">
            <a:avLst/>
          </a:prstGeom>
        </p:spPr>
      </p:pic>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057773"/>
          </a:xfrm>
        </p:spPr>
        <p:style>
          <a:lnRef idx="1">
            <a:schemeClr val="accent1"/>
          </a:lnRef>
          <a:fillRef idx="3">
            <a:schemeClr val="accent1"/>
          </a:fillRef>
          <a:effectRef idx="2">
            <a:schemeClr val="accent1"/>
          </a:effectRef>
          <a:fontRef idx="minor">
            <a:schemeClr val="lt1"/>
          </a:fontRef>
        </p:style>
        <p:txBody>
          <a:bodyPr>
            <a:noAutofit/>
          </a:bodyPr>
          <a:lstStyle/>
          <a:p>
            <a:r>
              <a:rPr lang="id-ID" sz="3600" dirty="0"/>
              <a:t>Gejala gejala tanda orang yang mengalami jet lag</a:t>
            </a:r>
          </a:p>
        </p:txBody>
      </p:sp>
      <p:sp>
        <p:nvSpPr>
          <p:cNvPr id="3" name="Content Placeholder 2"/>
          <p:cNvSpPr>
            <a:spLocks noGrp="1"/>
          </p:cNvSpPr>
          <p:nvPr>
            <p:ph idx="1"/>
          </p:nvPr>
        </p:nvSpPr>
        <p:spPr>
          <a:xfrm>
            <a:off x="1226602" y="1716459"/>
            <a:ext cx="10058400" cy="4050792"/>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d-ID" sz="2400" dirty="0"/>
              <a:t>Selain kelelahan dan insomnia, penderita jet lag mungkin mengalami sejumlah gejala fisik dan emosional seperti kecemasan, sembelit, diare, kebingungan, dehidrasi, sakit kepala, lekas marah, mual, berkeringat, gangguan koordinasi, pusing, dan bahkan kehilangan memori.</a:t>
            </a:r>
            <a:br>
              <a:rPr lang="id-ID" sz="2400" dirty="0"/>
            </a:br>
            <a:endParaRPr lang="id-ID" sz="2400" dirty="0"/>
          </a:p>
          <a:p>
            <a:endParaRPr lang="id-ID" sz="2400" dirty="0"/>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05983" cy="5658591"/>
          </a:xfrm>
          <a:ln/>
        </p:spPr>
        <p:style>
          <a:lnRef idx="1">
            <a:schemeClr val="accent1"/>
          </a:lnRef>
          <a:fillRef idx="3">
            <a:schemeClr val="accent1"/>
          </a:fillRef>
          <a:effectRef idx="2">
            <a:schemeClr val="accent1"/>
          </a:effectRef>
          <a:fontRef idx="minor">
            <a:schemeClr val="lt1"/>
          </a:fontRef>
        </p:style>
        <p:txBody>
          <a:bodyPr>
            <a:normAutofit/>
          </a:bodyPr>
          <a:lstStyle/>
          <a:p>
            <a:pPr algn="ctr"/>
            <a:r>
              <a:rPr lang="id-ID" sz="8000" dirty="0"/>
              <a:t>THANK YOU FOR ATTENTION</a:t>
            </a:r>
          </a:p>
        </p:txBody>
      </p:sp>
      <p:sp>
        <p:nvSpPr>
          <p:cNvPr id="3"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extLst>
      <p:ext uri="{BB962C8B-B14F-4D97-AF65-F5344CB8AC3E}">
        <p14:creationId xmlns:p14="http://schemas.microsoft.com/office/powerpoint/2010/main" val="45196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id-ID" dirty="0"/>
              <a:t>Macam-macam tidur</a:t>
            </a:r>
          </a:p>
        </p:txBody>
      </p:sp>
      <p:sp>
        <p:nvSpPr>
          <p:cNvPr id="4"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endParaRPr lang="id-ID" sz="2400" dirty="0">
              <a:ln>
                <a:solidFill>
                  <a:schemeClr val="bg1">
                    <a:lumMod val="65000"/>
                  </a:schemeClr>
                </a:solidFill>
              </a:ln>
              <a:ea typeface="Tahoma" pitchFamily="34" charset="0"/>
              <a:cs typeface="Tahoma" pitchFamily="34" charset="0"/>
            </a:endParaRPr>
          </a:p>
          <a:p>
            <a:endParaRPr lang="id-ID" sz="2400" dirty="0"/>
          </a:p>
        </p:txBody>
      </p:sp>
      <p:sp>
        <p:nvSpPr>
          <p:cNvPr id="5" name="Content Placeholder 3"/>
          <p:cNvSpPr txBox="1">
            <a:spLocks/>
          </p:cNvSpPr>
          <p:nvPr/>
        </p:nvSpPr>
        <p:spPr>
          <a:xfrm>
            <a:off x="5852161" y="2715835"/>
            <a:ext cx="4428854" cy="34498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Char char="§"/>
              <a:tabLst/>
              <a:defRPr/>
            </a:pPr>
            <a:r>
              <a:rPr kumimoji="0" lang="id-ID" sz="2400" b="0" i="0" u="none" strike="noStrike" kern="1200" cap="none" spc="0" normalizeH="0" baseline="0" noProof="0" dirty="0">
                <a:ln>
                  <a:noFill/>
                </a:ln>
                <a:solidFill>
                  <a:schemeClr val="dk1"/>
                </a:solidFill>
                <a:effectLst/>
                <a:uLnTx/>
                <a:uFillTx/>
                <a:latin typeface="+mn-lt"/>
                <a:ea typeface="+mn-ea"/>
                <a:cs typeface="+mn-cs"/>
              </a:rPr>
              <a:t> Rapid Eye Movement (REM)</a:t>
            </a:r>
          </a:p>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tabLst/>
              <a:defRPr/>
            </a:pPr>
            <a:r>
              <a:rPr kumimoji="0" lang="id-ID" sz="2400" b="0" i="0" u="none" strike="noStrike" kern="1200" cap="none" spc="0" normalizeH="0" baseline="0" noProof="0" dirty="0">
                <a:ln>
                  <a:noFill/>
                </a:ln>
                <a:solidFill>
                  <a:schemeClr val="dk1"/>
                </a:solidFill>
                <a:effectLst/>
                <a:uLnTx/>
                <a:uFillTx/>
                <a:latin typeface="+mn-lt"/>
                <a:ea typeface="+mn-ea"/>
                <a:cs typeface="+mn-cs"/>
              </a:rPr>
              <a:t>	Periode tidur yang ditandai dengan pergerakan mata, hilangnya kekuatan otot dan mimpi yang tampak nyata. REM disebut juga aktivitas otak yang tinggi dalam tubuh yang lumpuh atau paradoks.</a:t>
            </a:r>
            <a:endParaRPr kumimoji="0" lang="id-ID" sz="2400" b="0" i="0" u="none" strike="noStrike" kern="1200" cap="none" spc="0" normalizeH="0" baseline="0" noProof="0" dirty="0">
              <a:ln>
                <a:solidFill>
                  <a:schemeClr val="bg1">
                    <a:lumMod val="65000"/>
                  </a:schemeClr>
                </a:solidFill>
              </a:ln>
              <a:solidFill>
                <a:schemeClr val="dk1"/>
              </a:solidFill>
              <a:effectLst/>
              <a:uLnTx/>
              <a:uFillTx/>
              <a:latin typeface="+mn-lt"/>
              <a:ea typeface="Tahoma" pitchFamily="34" charset="0"/>
              <a:cs typeface="Tahoma" pitchFamily="34" charset="0"/>
            </a:endParaRPr>
          </a:p>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Char char="§"/>
              <a:tabLst/>
              <a:defRPr/>
            </a:pPr>
            <a:endParaRPr kumimoji="0" lang="id-ID"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Content Placeholder 2"/>
          <p:cNvSpPr txBox="1">
            <a:spLocks/>
          </p:cNvSpPr>
          <p:nvPr/>
        </p:nvSpPr>
        <p:spPr>
          <a:xfrm>
            <a:off x="1089493" y="2127207"/>
            <a:ext cx="4038600" cy="2840039"/>
          </a:xfrm>
          <a:prstGeom prst="rect">
            <a:avLst/>
          </a:prstGeom>
          <a:solidFill>
            <a:schemeClr val="accent2"/>
          </a:solidFill>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92500"/>
          </a:bodyPr>
          <a:lstStyle/>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Char char="§"/>
              <a:tabLst/>
              <a:defRPr/>
            </a:pPr>
            <a:r>
              <a:rPr kumimoji="0" lang="id-ID" sz="2400" b="0" i="0" u="none" strike="noStrike" kern="1200" cap="none" spc="0" normalizeH="0" baseline="0" noProof="0" dirty="0">
                <a:ln>
                  <a:noFill/>
                </a:ln>
                <a:solidFill>
                  <a:schemeClr val="dk1"/>
                </a:solidFill>
                <a:effectLst/>
                <a:uLnTx/>
                <a:uFillTx/>
                <a:latin typeface="+mn-lt"/>
                <a:ea typeface="+mn-ea"/>
                <a:cs typeface="+mn-cs"/>
              </a:rPr>
              <a:t>Non rapid Eye Movement (NREM)</a:t>
            </a:r>
            <a:endParaRPr kumimoji="0" lang="id-ID" sz="2400" b="0" i="0" u="none" strike="noStrike" kern="1200" cap="none" spc="0" normalizeH="0" baseline="0" noProof="0" dirty="0">
              <a:ln>
                <a:solidFill>
                  <a:schemeClr val="bg1">
                    <a:lumMod val="65000"/>
                  </a:schemeClr>
                </a:solidFill>
              </a:ln>
              <a:solidFill>
                <a:schemeClr val="dk1"/>
              </a:solidFill>
              <a:effectLst/>
              <a:uLnTx/>
              <a:uFillTx/>
              <a:latin typeface="+mn-lt"/>
              <a:ea typeface="Tahoma" pitchFamily="34" charset="0"/>
              <a:cs typeface="Tahoma" pitchFamily="34" charset="0"/>
            </a:endParaRPr>
          </a:p>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tabLst/>
              <a:defRPr/>
            </a:pPr>
            <a:r>
              <a:rPr kumimoji="0" lang="id-ID" sz="2400" b="0" i="0" u="none" strike="noStrike" kern="1200" cap="none" spc="0" normalizeH="0" baseline="0" noProof="0" dirty="0">
                <a:ln>
                  <a:noFill/>
                </a:ln>
                <a:solidFill>
                  <a:schemeClr val="dk1"/>
                </a:solidFill>
                <a:effectLst/>
                <a:uLnTx/>
                <a:uFillTx/>
                <a:latin typeface="+mn-lt"/>
                <a:ea typeface="+mn-ea"/>
                <a:cs typeface="+mn-cs"/>
              </a:rPr>
              <a:t>	Tahap tidur yang tenang. Yang ditandai dengan denyut jantung dan frekuensi pernapasan yang stabil dan lambat serta tekanan darah yang rendah.</a:t>
            </a:r>
            <a:endParaRPr kumimoji="0" lang="id-ID" sz="2400" b="0" i="0" u="none" strike="noStrike" kern="1200" cap="none" spc="0" normalizeH="0" baseline="0" noProof="0" dirty="0">
              <a:ln>
                <a:solidFill>
                  <a:schemeClr val="bg1">
                    <a:lumMod val="65000"/>
                  </a:schemeClr>
                </a:solidFill>
              </a:ln>
              <a:solidFill>
                <a:schemeClr val="dk1"/>
              </a:solidFill>
              <a:effectLst/>
              <a:uLnTx/>
              <a:uFillTx/>
              <a:latin typeface="+mn-lt"/>
              <a:ea typeface="Tahoma" pitchFamily="34" charset="0"/>
              <a:cs typeface="Tahoma" pitchFamily="34" charset="0"/>
            </a:endParaRPr>
          </a:p>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Char char="§"/>
              <a:tabLst/>
              <a:defRPr/>
            </a:pPr>
            <a:endParaRPr kumimoji="0" lang="id-ID"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60" y="214290"/>
            <a:ext cx="11430080" cy="1500198"/>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id-ID" sz="3600" dirty="0"/>
              <a:t>Tipe NREM dibagi dalam 4 stadium yaitu:</a:t>
            </a:r>
          </a:p>
        </p:txBody>
      </p:sp>
      <p:sp>
        <p:nvSpPr>
          <p:cNvPr id="3" name="Content Placeholder 2"/>
          <p:cNvSpPr>
            <a:spLocks noGrp="1"/>
          </p:cNvSpPr>
          <p:nvPr>
            <p:ph sz="half" idx="1"/>
          </p:nvPr>
        </p:nvSpPr>
        <p:spPr>
          <a:xfrm>
            <a:off x="285710" y="1785927"/>
            <a:ext cx="5619789" cy="4697427"/>
          </a:xfrm>
        </p:spPr>
        <p:style>
          <a:lnRef idx="3">
            <a:schemeClr val="lt1"/>
          </a:lnRef>
          <a:fillRef idx="1">
            <a:schemeClr val="accent2"/>
          </a:fillRef>
          <a:effectRef idx="1">
            <a:schemeClr val="accent2"/>
          </a:effectRef>
          <a:fontRef idx="minor">
            <a:schemeClr val="lt1"/>
          </a:fontRef>
        </p:style>
        <p:txBody>
          <a:bodyPr>
            <a:normAutofit/>
          </a:bodyPr>
          <a:lstStyle/>
          <a:p>
            <a:pPr marL="514350" indent="-514350"/>
            <a:r>
              <a:rPr lang="id-ID" dirty="0"/>
              <a:t>Tidur stadium Satu</a:t>
            </a:r>
          </a:p>
          <a:p>
            <a:pPr marL="514350" indent="-514350">
              <a:buNone/>
            </a:pPr>
            <a:r>
              <a:rPr lang="id-ID" dirty="0"/>
              <a:t>	Fase ini merupakan antara fase terjaga dan fase awal tidur. Fase ini didapatkan kelopak mata tertutup, tonus otot berkurang dan tampak gerakan bola mata kekanan dan kekiri. Fase ini hanya berlangsung 3-5 menit dan mudah sekali dibangunkan. Gambaran EEG biasanya terdiri dari gelombang campuran alfa, betha dan kadang gelombang theta dengan amplitudo yang rendah. </a:t>
            </a:r>
          </a:p>
        </p:txBody>
      </p:sp>
      <p:sp>
        <p:nvSpPr>
          <p:cNvPr id="4" name="Content Placeholder 3"/>
          <p:cNvSpPr>
            <a:spLocks noGrp="1"/>
          </p:cNvSpPr>
          <p:nvPr>
            <p:ph sz="half" idx="2"/>
          </p:nvPr>
        </p:nvSpPr>
        <p:spPr>
          <a:xfrm>
            <a:off x="6096000" y="1785926"/>
            <a:ext cx="5765803" cy="2928958"/>
          </a:xfrm>
        </p:spPr>
        <p:style>
          <a:lnRef idx="3">
            <a:schemeClr val="lt1"/>
          </a:lnRef>
          <a:fillRef idx="1">
            <a:schemeClr val="accent3"/>
          </a:fillRef>
          <a:effectRef idx="1">
            <a:schemeClr val="accent3"/>
          </a:effectRef>
          <a:fontRef idx="minor">
            <a:schemeClr val="lt1"/>
          </a:fontRef>
        </p:style>
        <p:txBody>
          <a:bodyPr>
            <a:normAutofit/>
          </a:bodyPr>
          <a:lstStyle/>
          <a:p>
            <a:r>
              <a:rPr lang="id-ID" dirty="0"/>
              <a:t>Tidur stadium dua</a:t>
            </a:r>
          </a:p>
          <a:p>
            <a:pPr>
              <a:buNone/>
            </a:pPr>
            <a:r>
              <a:rPr lang="id-ID" dirty="0"/>
              <a:t>	Pada fase ini didapatkan bola mata berhenti bergerak, tonus otot masih berkurang, tidur lebih dalam dari pada fase pertama. Gambaran EEG terdiri dari gelombang theta simetris. Terlihat adanya gelombang sleep spindle, gelombang verteks dan komplek K </a:t>
            </a:r>
          </a:p>
        </p:txBody>
      </p:sp>
      <p:sp>
        <p:nvSpPr>
          <p:cNvPr id="6"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9902" y="893560"/>
            <a:ext cx="10627217" cy="199333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id-ID" sz="2400" dirty="0"/>
              <a:t>Tidur stadium tiga</a:t>
            </a:r>
          </a:p>
          <a:p>
            <a:pPr>
              <a:buNone/>
            </a:pPr>
            <a:r>
              <a:rPr lang="id-ID" sz="2400" dirty="0"/>
              <a:t>	Fase ini tidur lebih dalam dari fase sebelumnya. Gambaran EEG terdapat lebih banyak gelombang delta simetris antara 25%-50% serta tampak gelombang slee[ spindle. </a:t>
            </a:r>
          </a:p>
        </p:txBody>
      </p:sp>
      <p:sp>
        <p:nvSpPr>
          <p:cNvPr id="4" name="Content Placeholder 3"/>
          <p:cNvSpPr>
            <a:spLocks noGrp="1"/>
          </p:cNvSpPr>
          <p:nvPr>
            <p:ph sz="half" idx="2"/>
          </p:nvPr>
        </p:nvSpPr>
        <p:spPr>
          <a:xfrm>
            <a:off x="603504" y="3056709"/>
            <a:ext cx="10643616" cy="195942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id-ID" sz="2400" dirty="0"/>
              <a:t>Tidur stadium empat</a:t>
            </a:r>
          </a:p>
          <a:p>
            <a:pPr>
              <a:buNone/>
            </a:pPr>
            <a:r>
              <a:rPr lang="id-ID" sz="2400" dirty="0"/>
              <a:t>	Merupakan tidur yang dalam serta sukar dibangunkan. Gambaran EEG didominasi oleh gelombang delta sampai 50% tampak gelombang sleep spindle. </a:t>
            </a:r>
          </a:p>
        </p:txBody>
      </p:sp>
      <p:sp>
        <p:nvSpPr>
          <p:cNvPr id="6"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4400" dirty="0" err="1">
                <a:latin typeface="+mn-lt"/>
                <a:cs typeface="Times New Roman" pitchFamily="18" charset="0"/>
              </a:rPr>
              <a:t>Dua</a:t>
            </a:r>
            <a:r>
              <a:rPr lang="en-US" sz="4400" dirty="0">
                <a:latin typeface="+mn-lt"/>
                <a:cs typeface="Times New Roman" pitchFamily="18" charset="0"/>
              </a:rPr>
              <a:t> </a:t>
            </a:r>
            <a:r>
              <a:rPr lang="en-US" sz="4400" dirty="0" err="1">
                <a:latin typeface="+mn-lt"/>
                <a:cs typeface="Times New Roman" pitchFamily="18" charset="0"/>
              </a:rPr>
              <a:t>macam</a:t>
            </a:r>
            <a:r>
              <a:rPr lang="en-US" sz="4400" dirty="0">
                <a:latin typeface="+mn-lt"/>
                <a:cs typeface="Times New Roman" pitchFamily="18" charset="0"/>
              </a:rPr>
              <a:t> </a:t>
            </a:r>
            <a:r>
              <a:rPr lang="en-US" sz="4400" dirty="0" err="1">
                <a:latin typeface="+mn-lt"/>
                <a:cs typeface="Times New Roman" pitchFamily="18" charset="0"/>
              </a:rPr>
              <a:t>teori</a:t>
            </a:r>
            <a:r>
              <a:rPr lang="en-US" sz="4400" dirty="0">
                <a:latin typeface="+mn-lt"/>
                <a:cs typeface="Times New Roman" pitchFamily="18" charset="0"/>
              </a:rPr>
              <a:t> yang </a:t>
            </a:r>
            <a:r>
              <a:rPr lang="en-US" sz="4400" dirty="0" err="1">
                <a:latin typeface="+mn-lt"/>
                <a:cs typeface="Times New Roman" pitchFamily="18" charset="0"/>
              </a:rPr>
              <a:t>berkaitan</a:t>
            </a:r>
            <a:r>
              <a:rPr lang="en-US" sz="4400" dirty="0">
                <a:latin typeface="+mn-lt"/>
                <a:cs typeface="Times New Roman" pitchFamily="18" charset="0"/>
              </a:rPr>
              <a:t> </a:t>
            </a:r>
            <a:r>
              <a:rPr lang="en-US" sz="4400" dirty="0" err="1">
                <a:latin typeface="+mn-lt"/>
                <a:cs typeface="Times New Roman" pitchFamily="18" charset="0"/>
              </a:rPr>
              <a:t>dengan</a:t>
            </a:r>
            <a:r>
              <a:rPr lang="en-US" sz="4400" dirty="0">
                <a:latin typeface="+mn-lt"/>
                <a:cs typeface="Times New Roman" pitchFamily="18" charset="0"/>
              </a:rPr>
              <a:t> </a:t>
            </a:r>
            <a:r>
              <a:rPr lang="en-US" sz="4400" dirty="0" err="1">
                <a:latin typeface="+mn-lt"/>
                <a:cs typeface="Times New Roman" pitchFamily="18" charset="0"/>
              </a:rPr>
              <a:t>tidur</a:t>
            </a:r>
            <a:r>
              <a:rPr lang="en-US" sz="4400" dirty="0">
                <a:latin typeface="+mn-lt"/>
                <a:cs typeface="Times New Roman" pitchFamily="18" charset="0"/>
              </a:rPr>
              <a:t> :</a:t>
            </a:r>
            <a:endParaRPr lang="id-ID" sz="4400" dirty="0">
              <a:latin typeface="+mn-lt"/>
            </a:endParaRPr>
          </a:p>
        </p:txBody>
      </p:sp>
      <p:sp>
        <p:nvSpPr>
          <p:cNvPr id="3" name="Content Placeholder 2"/>
          <p:cNvSpPr>
            <a:spLocks noGrp="1"/>
          </p:cNvSpPr>
          <p:nvPr>
            <p:ph sz="half" idx="1"/>
          </p:nvPr>
        </p:nvSpPr>
        <p:spPr/>
        <p:txBody>
          <a:bodyPr>
            <a:normAutofit/>
          </a:bodyPr>
          <a:lstStyle/>
          <a:p>
            <a:pPr>
              <a:buNone/>
              <a:defRPr/>
            </a:pPr>
            <a:r>
              <a:rPr lang="id-ID" sz="2400" i="1" dirty="0">
                <a:latin typeface="+mj-lt"/>
                <a:cs typeface="Times New Roman" pitchFamily="18" charset="0"/>
              </a:rPr>
              <a:t>1.  </a:t>
            </a:r>
            <a:r>
              <a:rPr lang="en-US" sz="2400" i="1" dirty="0">
                <a:latin typeface="+mj-lt"/>
                <a:cs typeface="Times New Roman" pitchFamily="18" charset="0"/>
              </a:rPr>
              <a:t>Recuperation theories of </a:t>
            </a:r>
            <a:r>
              <a:rPr lang="id-ID" sz="2400" i="1" dirty="0">
                <a:latin typeface="+mj-lt"/>
                <a:cs typeface="Times New Roman" pitchFamily="18" charset="0"/>
              </a:rPr>
              <a:t> </a:t>
            </a:r>
            <a:r>
              <a:rPr lang="en-US" sz="2400" i="1" dirty="0">
                <a:latin typeface="+mj-lt"/>
                <a:cs typeface="Times New Roman" pitchFamily="18" charset="0"/>
              </a:rPr>
              <a:t>sleep</a:t>
            </a:r>
            <a:r>
              <a:rPr lang="en-US" sz="2400" dirty="0">
                <a:latin typeface="+mj-lt"/>
                <a:cs typeface="Times New Roman" pitchFamily="18" charset="0"/>
              </a:rPr>
              <a:t> ( </a:t>
            </a:r>
            <a:r>
              <a:rPr lang="en-US" sz="2400" dirty="0" err="1">
                <a:latin typeface="+mj-lt"/>
                <a:cs typeface="Times New Roman" pitchFamily="18" charset="0"/>
              </a:rPr>
              <a:t>teori-teori</a:t>
            </a:r>
            <a:r>
              <a:rPr lang="en-US" sz="2400" dirty="0">
                <a:latin typeface="+mj-lt"/>
                <a:cs typeface="Times New Roman" pitchFamily="18" charset="0"/>
              </a:rPr>
              <a:t> </a:t>
            </a:r>
            <a:r>
              <a:rPr lang="en-US" sz="2400" dirty="0" err="1">
                <a:latin typeface="+mj-lt"/>
                <a:cs typeface="Times New Roman" pitchFamily="18" charset="0"/>
              </a:rPr>
              <a:t>rekuperasi</a:t>
            </a:r>
            <a:r>
              <a:rPr lang="en-US" sz="2400" dirty="0">
                <a:latin typeface="+mj-lt"/>
                <a:cs typeface="Times New Roman" pitchFamily="18" charset="0"/>
              </a:rPr>
              <a:t> </a:t>
            </a:r>
            <a:r>
              <a:rPr lang="en-US" sz="2400" dirty="0" err="1">
                <a:latin typeface="+mj-lt"/>
                <a:cs typeface="Times New Roman" pitchFamily="18" charset="0"/>
              </a:rPr>
              <a:t>tentang</a:t>
            </a:r>
            <a:r>
              <a:rPr lang="en-US" sz="2400" dirty="0">
                <a:latin typeface="+mj-lt"/>
                <a:cs typeface="Times New Roman" pitchFamily="18" charset="0"/>
              </a:rPr>
              <a:t> </a:t>
            </a:r>
            <a:r>
              <a:rPr lang="en-US" sz="2400" dirty="0" err="1">
                <a:latin typeface="+mj-lt"/>
                <a:cs typeface="Times New Roman" pitchFamily="18" charset="0"/>
              </a:rPr>
              <a:t>tidur</a:t>
            </a:r>
            <a:r>
              <a:rPr lang="en-US" sz="2400" dirty="0">
                <a:latin typeface="+mj-lt"/>
                <a:cs typeface="Times New Roman" pitchFamily="18" charset="0"/>
              </a:rPr>
              <a:t>)</a:t>
            </a:r>
            <a:r>
              <a:rPr lang="en-US" sz="2400" b="1" dirty="0">
                <a:latin typeface="+mj-lt"/>
                <a:cs typeface="Times New Roman" pitchFamily="18" charset="0"/>
              </a:rPr>
              <a:t> </a:t>
            </a:r>
            <a:r>
              <a:rPr lang="en-US" sz="2400" dirty="0" err="1">
                <a:latin typeface="+mj-lt"/>
                <a:cs typeface="Times New Roman" pitchFamily="18" charset="0"/>
              </a:rPr>
              <a:t>adalah</a:t>
            </a:r>
            <a:r>
              <a:rPr lang="en-US" sz="2400" dirty="0">
                <a:latin typeface="+mj-lt"/>
                <a:cs typeface="Times New Roman" pitchFamily="18" charset="0"/>
              </a:rPr>
              <a:t> </a:t>
            </a:r>
            <a:r>
              <a:rPr lang="en-US" sz="2400" dirty="0" err="1">
                <a:latin typeface="+mj-lt"/>
                <a:cs typeface="Times New Roman" pitchFamily="18" charset="0"/>
              </a:rPr>
              <a:t>bahwa</a:t>
            </a:r>
            <a:r>
              <a:rPr lang="en-US" sz="2400" dirty="0">
                <a:latin typeface="+mj-lt"/>
                <a:cs typeface="Times New Roman" pitchFamily="18" charset="0"/>
              </a:rPr>
              <a:t> </a:t>
            </a:r>
            <a:r>
              <a:rPr lang="en-US" sz="2400" dirty="0" err="1">
                <a:latin typeface="+mj-lt"/>
                <a:cs typeface="Times New Roman" pitchFamily="18" charset="0"/>
              </a:rPr>
              <a:t>bangun</a:t>
            </a:r>
            <a:r>
              <a:rPr lang="id-ID" sz="2400" dirty="0">
                <a:latin typeface="+mj-lt"/>
                <a:cs typeface="Times New Roman" pitchFamily="18" charset="0"/>
              </a:rPr>
              <a:t> </a:t>
            </a:r>
            <a:r>
              <a:rPr lang="en-US" sz="2400" dirty="0" err="1">
                <a:latin typeface="+mj-lt"/>
                <a:cs typeface="Times New Roman" pitchFamily="18" charset="0"/>
              </a:rPr>
              <a:t>mendisrupsi</a:t>
            </a:r>
            <a:r>
              <a:rPr lang="en-US" sz="2400" dirty="0">
                <a:latin typeface="+mj-lt"/>
                <a:cs typeface="Times New Roman" pitchFamily="18" charset="0"/>
              </a:rPr>
              <a:t> </a:t>
            </a:r>
            <a:r>
              <a:rPr lang="en-US" sz="2400" dirty="0" err="1">
                <a:latin typeface="+mj-lt"/>
                <a:cs typeface="Times New Roman" pitchFamily="18" charset="0"/>
              </a:rPr>
              <a:t>stabilitas</a:t>
            </a:r>
            <a:r>
              <a:rPr lang="en-US" sz="2400" dirty="0">
                <a:latin typeface="+mj-lt"/>
                <a:cs typeface="Times New Roman" pitchFamily="18" charset="0"/>
              </a:rPr>
              <a:t> </a:t>
            </a:r>
            <a:r>
              <a:rPr lang="en-US" sz="2400" dirty="0" err="1">
                <a:latin typeface="+mj-lt"/>
                <a:cs typeface="Times New Roman" pitchFamily="18" charset="0"/>
              </a:rPr>
              <a:t>fisiologis</a:t>
            </a:r>
            <a:r>
              <a:rPr lang="en-US" sz="2400" dirty="0">
                <a:latin typeface="+mj-lt"/>
                <a:cs typeface="Times New Roman" pitchFamily="18" charset="0"/>
              </a:rPr>
              <a:t> internal </a:t>
            </a:r>
            <a:r>
              <a:rPr lang="en-US" sz="2400" dirty="0" err="1">
                <a:latin typeface="+mj-lt"/>
                <a:cs typeface="Times New Roman" pitchFamily="18" charset="0"/>
              </a:rPr>
              <a:t>tubuh</a:t>
            </a:r>
            <a:r>
              <a:rPr lang="en-US" sz="2400" dirty="0">
                <a:latin typeface="+mj-lt"/>
                <a:cs typeface="Times New Roman" pitchFamily="18" charset="0"/>
              </a:rPr>
              <a:t> </a:t>
            </a:r>
            <a:r>
              <a:rPr lang="en-US" sz="2400" dirty="0" err="1">
                <a:latin typeface="+mj-lt"/>
                <a:cs typeface="Times New Roman" pitchFamily="18" charset="0"/>
              </a:rPr>
              <a:t>dengan</a:t>
            </a:r>
            <a:r>
              <a:rPr lang="en-US" sz="2400" dirty="0">
                <a:latin typeface="+mj-lt"/>
                <a:cs typeface="Times New Roman" pitchFamily="18" charset="0"/>
              </a:rPr>
              <a:t> </a:t>
            </a:r>
            <a:r>
              <a:rPr lang="en-US" sz="2400" dirty="0" err="1">
                <a:latin typeface="+mj-lt"/>
                <a:cs typeface="Times New Roman" pitchFamily="18" charset="0"/>
              </a:rPr>
              <a:t>cara</a:t>
            </a:r>
            <a:r>
              <a:rPr lang="en-US" sz="2400" dirty="0">
                <a:latin typeface="+mj-lt"/>
                <a:cs typeface="Times New Roman" pitchFamily="18" charset="0"/>
              </a:rPr>
              <a:t> </a:t>
            </a:r>
            <a:r>
              <a:rPr lang="en-US" sz="2400" dirty="0" err="1">
                <a:latin typeface="+mj-lt"/>
                <a:cs typeface="Times New Roman" pitchFamily="18" charset="0"/>
              </a:rPr>
              <a:t>tertentu</a:t>
            </a:r>
            <a:r>
              <a:rPr lang="en-US" sz="2400" dirty="0">
                <a:latin typeface="+mj-lt"/>
                <a:cs typeface="Times New Roman" pitchFamily="18" charset="0"/>
              </a:rPr>
              <a:t> </a:t>
            </a:r>
            <a:r>
              <a:rPr lang="en-US" sz="2400" dirty="0" err="1">
                <a:latin typeface="+mj-lt"/>
                <a:cs typeface="Times New Roman" pitchFamily="18" charset="0"/>
              </a:rPr>
              <a:t>dan</a:t>
            </a:r>
            <a:r>
              <a:rPr lang="en-US" sz="2400" dirty="0">
                <a:latin typeface="+mj-lt"/>
                <a:cs typeface="Times New Roman" pitchFamily="18" charset="0"/>
              </a:rPr>
              <a:t> </a:t>
            </a:r>
            <a:r>
              <a:rPr lang="en-US" sz="2400" dirty="0" err="1">
                <a:latin typeface="+mj-lt"/>
                <a:cs typeface="Times New Roman" pitchFamily="18" charset="0"/>
              </a:rPr>
              <a:t>tidur</a:t>
            </a:r>
            <a:r>
              <a:rPr lang="en-US" sz="2400" dirty="0">
                <a:latin typeface="+mj-lt"/>
                <a:cs typeface="Times New Roman" pitchFamily="18" charset="0"/>
              </a:rPr>
              <a:t> </a:t>
            </a:r>
            <a:r>
              <a:rPr lang="en-US" sz="2400" dirty="0" err="1">
                <a:latin typeface="+mj-lt"/>
                <a:cs typeface="Times New Roman" pitchFamily="18" charset="0"/>
              </a:rPr>
              <a:t>dibutuhkan</a:t>
            </a:r>
            <a:r>
              <a:rPr lang="en-US" sz="2400" dirty="0">
                <a:latin typeface="+mj-lt"/>
                <a:cs typeface="Times New Roman" pitchFamily="18" charset="0"/>
              </a:rPr>
              <a:t> </a:t>
            </a:r>
            <a:r>
              <a:rPr lang="en-US" sz="2400" dirty="0" err="1">
                <a:latin typeface="+mj-lt"/>
                <a:cs typeface="Times New Roman" pitchFamily="18" charset="0"/>
              </a:rPr>
              <a:t>untuk</a:t>
            </a:r>
            <a:r>
              <a:rPr lang="en-US" sz="2400" dirty="0">
                <a:latin typeface="+mj-lt"/>
                <a:cs typeface="Times New Roman" pitchFamily="18" charset="0"/>
              </a:rPr>
              <a:t> </a:t>
            </a:r>
            <a:r>
              <a:rPr lang="en-US" sz="2400" dirty="0" err="1">
                <a:latin typeface="+mj-lt"/>
                <a:cs typeface="Times New Roman" pitchFamily="18" charset="0"/>
              </a:rPr>
              <a:t>memulihkannya</a:t>
            </a:r>
            <a:r>
              <a:rPr lang="en-US" sz="2400" dirty="0">
                <a:latin typeface="+mj-lt"/>
                <a:cs typeface="Times New Roman" pitchFamily="18" charset="0"/>
              </a:rPr>
              <a:t>.</a:t>
            </a:r>
          </a:p>
          <a:p>
            <a:endParaRPr lang="id-ID" sz="2400" dirty="0">
              <a:latin typeface="+mj-lt"/>
            </a:endParaRPr>
          </a:p>
        </p:txBody>
      </p:sp>
      <p:sp>
        <p:nvSpPr>
          <p:cNvPr id="4" name="Content Placeholder 3"/>
          <p:cNvSpPr>
            <a:spLocks noGrp="1"/>
          </p:cNvSpPr>
          <p:nvPr>
            <p:ph sz="half" idx="2"/>
          </p:nvPr>
        </p:nvSpPr>
        <p:spPr/>
        <p:txBody>
          <a:bodyPr>
            <a:normAutofit/>
          </a:bodyPr>
          <a:lstStyle/>
          <a:p>
            <a:pPr>
              <a:buNone/>
            </a:pPr>
            <a:r>
              <a:rPr lang="id-ID" i="1" dirty="0">
                <a:cs typeface="Times New Roman" pitchFamily="18" charset="0"/>
              </a:rPr>
              <a:t>2. </a:t>
            </a:r>
            <a:r>
              <a:rPr lang="en-US" i="1" dirty="0">
                <a:cs typeface="Times New Roman" pitchFamily="18" charset="0"/>
              </a:rPr>
              <a:t>Circadian theories of sleep </a:t>
            </a:r>
            <a:r>
              <a:rPr lang="en-US" dirty="0">
                <a:cs typeface="Times New Roman" pitchFamily="18" charset="0"/>
              </a:rPr>
              <a:t>(</a:t>
            </a:r>
            <a:r>
              <a:rPr lang="en-US" dirty="0" err="1">
                <a:cs typeface="Times New Roman" pitchFamily="18" charset="0"/>
              </a:rPr>
              <a:t>teori-teori</a:t>
            </a:r>
            <a:r>
              <a:rPr lang="en-US" dirty="0">
                <a:cs typeface="Times New Roman" pitchFamily="18" charset="0"/>
              </a:rPr>
              <a:t> </a:t>
            </a:r>
            <a:r>
              <a:rPr lang="en-US" dirty="0" err="1">
                <a:cs typeface="Times New Roman" pitchFamily="18" charset="0"/>
              </a:rPr>
              <a:t>sirkadian</a:t>
            </a:r>
            <a:r>
              <a:rPr lang="en-US" dirty="0">
                <a:cs typeface="Times New Roman" pitchFamily="18" charset="0"/>
              </a:rPr>
              <a:t> </a:t>
            </a:r>
            <a:r>
              <a:rPr lang="en-US" dirty="0" err="1">
                <a:cs typeface="Times New Roman" pitchFamily="18" charset="0"/>
              </a:rPr>
              <a:t>tentang</a:t>
            </a:r>
            <a:r>
              <a:rPr lang="en-US" dirty="0">
                <a:cs typeface="Times New Roman" pitchFamily="18" charset="0"/>
              </a:rPr>
              <a:t> </a:t>
            </a:r>
            <a:r>
              <a:rPr lang="en-US" dirty="0" err="1">
                <a:cs typeface="Times New Roman" pitchFamily="18" charset="0"/>
              </a:rPr>
              <a:t>tidur</a:t>
            </a:r>
            <a:r>
              <a:rPr lang="en-US" dirty="0">
                <a:cs typeface="Times New Roman" pitchFamily="18" charset="0"/>
              </a:rPr>
              <a:t>) </a:t>
            </a:r>
            <a:r>
              <a:rPr lang="en-US" dirty="0" err="1">
                <a:cs typeface="Times New Roman" pitchFamily="18" charset="0"/>
              </a:rPr>
              <a:t>adalah</a:t>
            </a:r>
            <a:r>
              <a:rPr lang="en-US" dirty="0">
                <a:cs typeface="Times New Roman" pitchFamily="18" charset="0"/>
              </a:rPr>
              <a:t> </a:t>
            </a:r>
            <a:r>
              <a:rPr lang="en-US" dirty="0" err="1">
                <a:cs typeface="Times New Roman" pitchFamily="18" charset="0"/>
              </a:rPr>
              <a:t>tidur</a:t>
            </a:r>
            <a:r>
              <a:rPr lang="en-US" dirty="0">
                <a:cs typeface="Times New Roman" pitchFamily="18" charset="0"/>
              </a:rPr>
              <a:t> </a:t>
            </a:r>
            <a:r>
              <a:rPr lang="en-US" dirty="0" err="1">
                <a:cs typeface="Times New Roman" pitchFamily="18" charset="0"/>
              </a:rPr>
              <a:t>bukan</a:t>
            </a:r>
            <a:r>
              <a:rPr lang="en-US" dirty="0">
                <a:cs typeface="Times New Roman" pitchFamily="18" charset="0"/>
              </a:rPr>
              <a:t> </a:t>
            </a:r>
            <a:r>
              <a:rPr lang="en-US" dirty="0" err="1">
                <a:cs typeface="Times New Roman" pitchFamily="18" charset="0"/>
              </a:rPr>
              <a:t>reaksi</a:t>
            </a:r>
            <a:r>
              <a:rPr lang="en-US" dirty="0">
                <a:cs typeface="Times New Roman" pitchFamily="18" charset="0"/>
              </a:rPr>
              <a:t> </a:t>
            </a:r>
            <a:r>
              <a:rPr lang="en-US" dirty="0" err="1">
                <a:cs typeface="Times New Roman" pitchFamily="18" charset="0"/>
              </a:rPr>
              <a:t>terhadap</a:t>
            </a:r>
            <a:r>
              <a:rPr lang="en-US" dirty="0">
                <a:cs typeface="Times New Roman" pitchFamily="18" charset="0"/>
              </a:rPr>
              <a:t> </a:t>
            </a:r>
            <a:r>
              <a:rPr lang="en-US" dirty="0" err="1">
                <a:cs typeface="Times New Roman" pitchFamily="18" charset="0"/>
              </a:rPr>
              <a:t>efek-efek</a:t>
            </a:r>
            <a:r>
              <a:rPr lang="en-US" dirty="0">
                <a:cs typeface="Times New Roman" pitchFamily="18" charset="0"/>
              </a:rPr>
              <a:t> </a:t>
            </a:r>
            <a:r>
              <a:rPr lang="en-US" dirty="0" err="1">
                <a:cs typeface="Times New Roman" pitchFamily="18" charset="0"/>
              </a:rPr>
              <a:t>disruptif</a:t>
            </a:r>
            <a:r>
              <a:rPr lang="en-US" dirty="0">
                <a:cs typeface="Times New Roman" pitchFamily="18" charset="0"/>
              </a:rPr>
              <a:t> </a:t>
            </a:r>
            <a:r>
              <a:rPr lang="en-US" dirty="0" err="1">
                <a:cs typeface="Times New Roman" pitchFamily="18" charset="0"/>
              </a:rPr>
              <a:t>bangun</a:t>
            </a:r>
            <a:r>
              <a:rPr lang="en-US" dirty="0">
                <a:cs typeface="Times New Roman" pitchFamily="18" charset="0"/>
              </a:rPr>
              <a:t>, </a:t>
            </a:r>
            <a:r>
              <a:rPr lang="en-US" dirty="0" err="1">
                <a:cs typeface="Times New Roman" pitchFamily="18" charset="0"/>
              </a:rPr>
              <a:t>tetapi</a:t>
            </a:r>
            <a:r>
              <a:rPr lang="en-US" dirty="0">
                <a:cs typeface="Times New Roman" pitchFamily="18" charset="0"/>
              </a:rPr>
              <a:t> </a:t>
            </a:r>
            <a:r>
              <a:rPr lang="en-US" dirty="0" err="1">
                <a:cs typeface="Times New Roman" pitchFamily="18" charset="0"/>
              </a:rPr>
              <a:t>sebagai</a:t>
            </a:r>
            <a:r>
              <a:rPr lang="en-US" dirty="0">
                <a:cs typeface="Times New Roman" pitchFamily="18" charset="0"/>
              </a:rPr>
              <a:t> </a:t>
            </a:r>
            <a:r>
              <a:rPr lang="en-US" dirty="0" err="1">
                <a:cs typeface="Times New Roman" pitchFamily="18" charset="0"/>
              </a:rPr>
              <a:t>akibat</a:t>
            </a:r>
            <a:r>
              <a:rPr lang="en-US" dirty="0">
                <a:cs typeface="Times New Roman" pitchFamily="18" charset="0"/>
              </a:rPr>
              <a:t> </a:t>
            </a:r>
            <a:r>
              <a:rPr lang="en-US" dirty="0" err="1">
                <a:cs typeface="Times New Roman" pitchFamily="18" charset="0"/>
              </a:rPr>
              <a:t>mekanisme</a:t>
            </a:r>
            <a:r>
              <a:rPr lang="en-US" dirty="0">
                <a:cs typeface="Times New Roman" pitchFamily="18" charset="0"/>
              </a:rPr>
              <a:t> timing internal 24 jam (circadian </a:t>
            </a:r>
            <a:r>
              <a:rPr lang="en-US" dirty="0" err="1">
                <a:cs typeface="Times New Roman" pitchFamily="18" charset="0"/>
              </a:rPr>
              <a:t>berarti</a:t>
            </a:r>
            <a:r>
              <a:rPr lang="en-US" dirty="0">
                <a:cs typeface="Times New Roman" pitchFamily="18" charset="0"/>
              </a:rPr>
              <a:t> </a:t>
            </a:r>
            <a:r>
              <a:rPr lang="en-US" dirty="0" err="1">
                <a:cs typeface="Times New Roman" pitchFamily="18" charset="0"/>
              </a:rPr>
              <a:t>berlangsung</a:t>
            </a:r>
            <a:r>
              <a:rPr lang="en-US" dirty="0">
                <a:cs typeface="Times New Roman" pitchFamily="18" charset="0"/>
              </a:rPr>
              <a:t> </a:t>
            </a:r>
            <a:r>
              <a:rPr lang="en-US" dirty="0" err="1">
                <a:cs typeface="Times New Roman" pitchFamily="18" charset="0"/>
              </a:rPr>
              <a:t>kira-kira</a:t>
            </a:r>
            <a:r>
              <a:rPr lang="en-US" dirty="0">
                <a:cs typeface="Times New Roman" pitchFamily="18" charset="0"/>
              </a:rPr>
              <a:t> 1 </a:t>
            </a:r>
            <a:r>
              <a:rPr lang="en-US" dirty="0" err="1">
                <a:cs typeface="Times New Roman" pitchFamily="18" charset="0"/>
              </a:rPr>
              <a:t>hari</a:t>
            </a:r>
            <a:r>
              <a:rPr lang="en-US" dirty="0">
                <a:cs typeface="Times New Roman" pitchFamily="18" charset="0"/>
              </a:rPr>
              <a:t>) </a:t>
            </a:r>
            <a:r>
              <a:rPr lang="en-US" dirty="0" err="1">
                <a:cs typeface="Times New Roman" pitchFamily="18" charset="0"/>
              </a:rPr>
              <a:t>artinya</a:t>
            </a:r>
            <a:r>
              <a:rPr lang="en-US" dirty="0">
                <a:cs typeface="Times New Roman" pitchFamily="18" charset="0"/>
              </a:rPr>
              <a:t> </a:t>
            </a:r>
            <a:r>
              <a:rPr lang="en-US" dirty="0" err="1">
                <a:cs typeface="Times New Roman" pitchFamily="18" charset="0"/>
              </a:rPr>
              <a:t>manusia</a:t>
            </a:r>
            <a:r>
              <a:rPr lang="en-US" dirty="0">
                <a:cs typeface="Times New Roman" pitchFamily="18" charset="0"/>
              </a:rPr>
              <a:t> </a:t>
            </a:r>
            <a:r>
              <a:rPr lang="en-US" dirty="0" err="1">
                <a:cs typeface="Times New Roman" pitchFamily="18" charset="0"/>
              </a:rPr>
              <a:t>semuanya</a:t>
            </a:r>
            <a:r>
              <a:rPr lang="en-US" dirty="0">
                <a:cs typeface="Times New Roman" pitchFamily="18" charset="0"/>
              </a:rPr>
              <a:t> </a:t>
            </a:r>
            <a:r>
              <a:rPr lang="en-US" dirty="0" err="1">
                <a:cs typeface="Times New Roman" pitchFamily="18" charset="0"/>
              </a:rPr>
              <a:t>terprogram</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tidur</a:t>
            </a:r>
            <a:r>
              <a:rPr lang="en-US" dirty="0">
                <a:cs typeface="Times New Roman" pitchFamily="18" charset="0"/>
              </a:rPr>
              <a:t> </a:t>
            </a:r>
            <a:r>
              <a:rPr lang="en-US" dirty="0" err="1">
                <a:cs typeface="Times New Roman" pitchFamily="18" charset="0"/>
              </a:rPr>
              <a:t>di</a:t>
            </a:r>
            <a:r>
              <a:rPr lang="en-US" dirty="0">
                <a:cs typeface="Times New Roman" pitchFamily="18" charset="0"/>
              </a:rPr>
              <a:t> </a:t>
            </a:r>
            <a:r>
              <a:rPr lang="en-US" dirty="0" err="1">
                <a:cs typeface="Times New Roman" pitchFamily="18" charset="0"/>
              </a:rPr>
              <a:t>malam</a:t>
            </a:r>
            <a:r>
              <a:rPr lang="en-US" dirty="0">
                <a:cs typeface="Times New Roman" pitchFamily="18" charset="0"/>
              </a:rPr>
              <a:t> </a:t>
            </a:r>
            <a:r>
              <a:rPr lang="en-US" dirty="0" err="1">
                <a:cs typeface="Times New Roman" pitchFamily="18" charset="0"/>
              </a:rPr>
              <a:t>hari</a:t>
            </a:r>
            <a:r>
              <a:rPr lang="en-US" dirty="0">
                <a:cs typeface="Times New Roman" pitchFamily="18" charset="0"/>
              </a:rPr>
              <a:t> </a:t>
            </a:r>
            <a:r>
              <a:rPr lang="en-US" dirty="0" err="1">
                <a:cs typeface="Times New Roman" pitchFamily="18" charset="0"/>
              </a:rPr>
              <a:t>terlepas</a:t>
            </a:r>
            <a:r>
              <a:rPr lang="en-US" dirty="0">
                <a:cs typeface="Times New Roman" pitchFamily="18" charset="0"/>
              </a:rPr>
              <a:t> </a:t>
            </a:r>
            <a:r>
              <a:rPr lang="en-US" dirty="0" err="1">
                <a:cs typeface="Times New Roman" pitchFamily="18" charset="0"/>
              </a:rPr>
              <a:t>dari</a:t>
            </a:r>
            <a:r>
              <a:rPr lang="en-US" dirty="0">
                <a:cs typeface="Times New Roman" pitchFamily="18" charset="0"/>
              </a:rPr>
              <a:t> </a:t>
            </a:r>
            <a:r>
              <a:rPr lang="en-US" dirty="0" err="1">
                <a:cs typeface="Times New Roman" pitchFamily="18" charset="0"/>
              </a:rPr>
              <a:t>apapun</a:t>
            </a:r>
            <a:r>
              <a:rPr lang="en-US" dirty="0">
                <a:cs typeface="Times New Roman" pitchFamily="18" charset="0"/>
              </a:rPr>
              <a:t> yang </a:t>
            </a:r>
            <a:r>
              <a:rPr lang="en-US" dirty="0" err="1">
                <a:cs typeface="Times New Roman" pitchFamily="18" charset="0"/>
              </a:rPr>
              <a:t>terjadi</a:t>
            </a:r>
            <a:r>
              <a:rPr lang="en-US" dirty="0">
                <a:cs typeface="Times New Roman" pitchFamily="18" charset="0"/>
              </a:rPr>
              <a:t> </a:t>
            </a:r>
            <a:r>
              <a:rPr lang="en-US" dirty="0" err="1">
                <a:cs typeface="Times New Roman" pitchFamily="18" charset="0"/>
              </a:rPr>
              <a:t>pada</a:t>
            </a:r>
            <a:r>
              <a:rPr lang="en-US" dirty="0">
                <a:cs typeface="Times New Roman" pitchFamily="18" charset="0"/>
              </a:rPr>
              <a:t> </a:t>
            </a:r>
            <a:r>
              <a:rPr lang="en-US" dirty="0" err="1">
                <a:cs typeface="Times New Roman" pitchFamily="18" charset="0"/>
              </a:rPr>
              <a:t>diri</a:t>
            </a:r>
            <a:r>
              <a:rPr lang="en-US" dirty="0">
                <a:cs typeface="Times New Roman" pitchFamily="18" charset="0"/>
              </a:rPr>
              <a:t> </a:t>
            </a:r>
            <a:r>
              <a:rPr lang="en-US" dirty="0" err="1">
                <a:cs typeface="Times New Roman" pitchFamily="18" charset="0"/>
              </a:rPr>
              <a:t>kita</a:t>
            </a:r>
            <a:r>
              <a:rPr lang="en-US" dirty="0">
                <a:cs typeface="Times New Roman" pitchFamily="18" charset="0"/>
              </a:rPr>
              <a:t> </a:t>
            </a:r>
            <a:r>
              <a:rPr lang="en-US" dirty="0" err="1">
                <a:cs typeface="Times New Roman" pitchFamily="18" charset="0"/>
              </a:rPr>
              <a:t>di</a:t>
            </a:r>
            <a:r>
              <a:rPr lang="en-US" dirty="0">
                <a:cs typeface="Times New Roman" pitchFamily="18" charset="0"/>
              </a:rPr>
              <a:t> </a:t>
            </a:r>
            <a:r>
              <a:rPr lang="en-US" dirty="0" err="1">
                <a:cs typeface="Times New Roman" pitchFamily="18" charset="0"/>
              </a:rPr>
              <a:t>siang</a:t>
            </a:r>
            <a:r>
              <a:rPr lang="en-US" dirty="0">
                <a:cs typeface="Times New Roman" pitchFamily="18" charset="0"/>
              </a:rPr>
              <a:t> </a:t>
            </a:r>
            <a:r>
              <a:rPr lang="en-US" dirty="0" err="1">
                <a:cs typeface="Times New Roman" pitchFamily="18" charset="0"/>
              </a:rPr>
              <a:t>hari</a:t>
            </a:r>
            <a:r>
              <a:rPr lang="en-US" dirty="0">
                <a:cs typeface="Times New Roman" pitchFamily="18" charset="0"/>
              </a:rPr>
              <a:t>. </a:t>
            </a:r>
          </a:p>
          <a:p>
            <a:endParaRPr lang="id-ID" dirty="0"/>
          </a:p>
        </p:txBody>
      </p:sp>
      <p:sp>
        <p:nvSpPr>
          <p:cNvPr id="5"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ainwave.gif"/>
          <p:cNvPicPr>
            <a:picLocks noChangeAspect="1"/>
          </p:cNvPicPr>
          <p:nvPr/>
        </p:nvPicPr>
        <p:blipFill>
          <a:blip r:embed="rId2"/>
          <a:stretch>
            <a:fillRect/>
          </a:stretch>
        </p:blipFill>
        <p:spPr>
          <a:xfrm>
            <a:off x="285709" y="1643050"/>
            <a:ext cx="5429288" cy="5000660"/>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1056785" y="0"/>
            <a:ext cx="10058400" cy="1609344"/>
          </a:xfrm>
        </p:spPr>
        <p:style>
          <a:lnRef idx="1">
            <a:schemeClr val="accent1"/>
          </a:lnRef>
          <a:fillRef idx="3">
            <a:schemeClr val="accent1"/>
          </a:fillRef>
          <a:effectRef idx="2">
            <a:schemeClr val="accent1"/>
          </a:effectRef>
          <a:fontRef idx="minor">
            <a:schemeClr val="lt1"/>
          </a:fontRef>
        </p:style>
        <p:txBody>
          <a:bodyPr>
            <a:normAutofit/>
          </a:bodyPr>
          <a:lstStyle/>
          <a:p>
            <a:r>
              <a:rPr lang="id-ID" sz="4400" dirty="0"/>
              <a:t>Ritme Electroencephalogram</a:t>
            </a:r>
          </a:p>
        </p:txBody>
      </p:sp>
      <p:sp>
        <p:nvSpPr>
          <p:cNvPr id="9" name="Rectangle 8"/>
          <p:cNvSpPr/>
          <p:nvPr/>
        </p:nvSpPr>
        <p:spPr>
          <a:xfrm>
            <a:off x="5905499" y="1714488"/>
            <a:ext cx="6000792" cy="535531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id-ID" b="1" dirty="0">
                <a:solidFill>
                  <a:schemeClr val="tx1"/>
                </a:solidFill>
              </a:rPr>
              <a:t>Gelombang beta</a:t>
            </a:r>
            <a:r>
              <a:rPr lang="id-ID" dirty="0"/>
              <a:t> – gelombang beta memiliki frekuensi sebesar 13 sampai 30 siklus, dan terjadi ketika dalam keadaan sadar.</a:t>
            </a:r>
          </a:p>
          <a:p>
            <a:endParaRPr lang="id-ID" dirty="0"/>
          </a:p>
          <a:p>
            <a:r>
              <a:rPr lang="id-ID" b="1" dirty="0">
                <a:solidFill>
                  <a:schemeClr val="tx1"/>
                </a:solidFill>
              </a:rPr>
              <a:t>Gelombang alpha</a:t>
            </a:r>
            <a:r>
              <a:rPr lang="id-ID" dirty="0"/>
              <a:t> – gelombang alpha memiliki frekuensi sebesar 8 sampai 13 siklus per detik. Gelombang ini hanya terjadi ketika dalam keadaan sadar sepenuhnya ataupun dengan saat mata tertutup.</a:t>
            </a:r>
          </a:p>
          <a:p>
            <a:endParaRPr lang="id-ID" dirty="0"/>
          </a:p>
          <a:p>
            <a:r>
              <a:rPr lang="id-ID" b="1" dirty="0">
                <a:solidFill>
                  <a:schemeClr val="tx1"/>
                </a:solidFill>
              </a:rPr>
              <a:t>Gelombang theta</a:t>
            </a:r>
            <a:r>
              <a:rPr lang="id-ID" dirty="0"/>
              <a:t> – Seperti gelombang delta, gelombang theta terjadi dalam fase tidur, dan memiliki 4 sampai 8 siklus per detik.</a:t>
            </a:r>
          </a:p>
          <a:p>
            <a:endParaRPr lang="id-ID" dirty="0"/>
          </a:p>
          <a:p>
            <a:r>
              <a:rPr lang="id-ID" b="1" dirty="0">
                <a:solidFill>
                  <a:schemeClr val="tx1"/>
                </a:solidFill>
              </a:rPr>
              <a:t>Gelombang delta</a:t>
            </a:r>
            <a:r>
              <a:rPr lang="id-ID" dirty="0"/>
              <a:t> – gelombang delta terjadi ketika tidur. Gelombang ini juga umum ditemukan pada anak kecil. Gelombang delta memiliki frekuensi sebesar 0.5 sampai 4 siklus.</a:t>
            </a:r>
          </a:p>
          <a:p>
            <a:endParaRPr lang="id-ID" dirty="0"/>
          </a:p>
          <a:p>
            <a:endParaRPr lang="id-ID" dirty="0"/>
          </a:p>
        </p:txBody>
      </p:sp>
      <p:sp>
        <p:nvSpPr>
          <p:cNvPr id="6" name="Rectangle 4"/>
          <p:cNvSpPr>
            <a:spLocks noChangeArrowheads="1"/>
          </p:cNvSpPr>
          <p:nvPr/>
        </p:nvSpPr>
        <p:spPr bwMode="auto">
          <a:xfrm>
            <a:off x="4036832" y="6550025"/>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tak.jpg"/>
          <p:cNvPicPr>
            <a:picLocks noChangeAspect="1"/>
          </p:cNvPicPr>
          <p:nvPr/>
        </p:nvPicPr>
        <p:blipFill>
          <a:blip r:embed="rId2"/>
          <a:stretch>
            <a:fillRect/>
          </a:stretch>
        </p:blipFill>
        <p:spPr>
          <a:xfrm>
            <a:off x="0" y="0"/>
            <a:ext cx="12192000" cy="6858000"/>
          </a:xfrm>
          <a:prstGeom prst="rect">
            <a:avLst/>
          </a:prstGeom>
        </p:spPr>
      </p:pic>
      <p:sp>
        <p:nvSpPr>
          <p:cNvPr id="5" name="Title 4"/>
          <p:cNvSpPr>
            <a:spLocks noGrp="1"/>
          </p:cNvSpPr>
          <p:nvPr>
            <p:ph type="ctrTitle"/>
          </p:nvPr>
        </p:nvSpPr>
        <p:spPr/>
        <p:txBody>
          <a:bodyPr>
            <a:noAutofit/>
          </a:bodyPr>
          <a:lstStyle/>
          <a:p>
            <a:r>
              <a:rPr lang="id-ID" sz="8000" b="1" dirty="0">
                <a:ln w="76200">
                  <a:noFill/>
                </a:ln>
                <a:solidFill>
                  <a:schemeClr val="bg1"/>
                </a:solidFill>
              </a:rPr>
              <a:t>4 bagian OTAK yang terlibat dalam TIDUR</a:t>
            </a:r>
            <a:endParaRPr lang="id-ID" sz="8000" dirty="0">
              <a:solidFill>
                <a:schemeClr val="bg1"/>
              </a:solidFill>
            </a:endParaRPr>
          </a:p>
        </p:txBody>
      </p:sp>
      <p:sp>
        <p:nvSpPr>
          <p:cNvPr id="4" name="Rectangle 4"/>
          <p:cNvSpPr>
            <a:spLocks noChangeArrowheads="1"/>
          </p:cNvSpPr>
          <p:nvPr/>
        </p:nvSpPr>
        <p:spPr bwMode="auto">
          <a:xfrm>
            <a:off x="3044055" y="6156687"/>
            <a:ext cx="4572000" cy="307975"/>
          </a:xfrm>
          <a:prstGeom prst="rect">
            <a:avLst/>
          </a:prstGeom>
          <a:noFill/>
          <a:ln w="9525">
            <a:noFill/>
            <a:miter lim="800000"/>
            <a:headEnd/>
            <a:tailEnd/>
          </a:ln>
        </p:spPr>
        <p:txBody>
          <a:bodyPr>
            <a:spAutoFit/>
          </a:bodyPr>
          <a:lstStyle/>
          <a:p>
            <a:pPr algn="ctr" eaLnBrk="0" hangingPunct="0"/>
            <a:r>
              <a:rPr lang="id-ID" sz="1400" dirty="0">
                <a:latin typeface="Tekton Pro Cond" pitchFamily="34" charset="0"/>
              </a:rPr>
              <a:t>Maqhfirah DR, S.Psi, M.Psi, Psikolog</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210</TotalTime>
  <Words>3294</Words>
  <Application>Microsoft Office PowerPoint</Application>
  <PresentationFormat>Widescreen</PresentationFormat>
  <Paragraphs>213</Paragraphs>
  <Slides>39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Berlin Sans FB</vt:lpstr>
      <vt:lpstr>Braeside Outline</vt:lpstr>
      <vt:lpstr>Calibri</vt:lpstr>
      <vt:lpstr>Century Gothic</vt:lpstr>
      <vt:lpstr>Cooper Black</vt:lpstr>
      <vt:lpstr>Gabriola</vt:lpstr>
      <vt:lpstr>Poor Richard</vt:lpstr>
      <vt:lpstr>Rockwell</vt:lpstr>
      <vt:lpstr>Rockwell Condensed</vt:lpstr>
      <vt:lpstr>Tekton Pro Cond</vt:lpstr>
      <vt:lpstr>Times New Roman</vt:lpstr>
      <vt:lpstr>Wingdings</vt:lpstr>
      <vt:lpstr>Wood Type</vt:lpstr>
      <vt:lpstr>Sleep, dreams and circadian rhythms</vt:lpstr>
      <vt:lpstr>PowerPoint Presentation</vt:lpstr>
      <vt:lpstr>TIDUR</vt:lpstr>
      <vt:lpstr>Macam-macam tidur</vt:lpstr>
      <vt:lpstr>Tipe NREM dibagi dalam 4 stadium yaitu:</vt:lpstr>
      <vt:lpstr>PowerPoint Presentation</vt:lpstr>
      <vt:lpstr>Dua macam teori yang berkaitan dengan tidur :</vt:lpstr>
      <vt:lpstr>Ritme Electroencephalogram</vt:lpstr>
      <vt:lpstr>4 bagian OTAK yang terlibat dalam TIDUR</vt:lpstr>
      <vt:lpstr>1. Hipotalamus</vt:lpstr>
      <vt:lpstr>2. Sistem Pengaktifan Retikuler (Reticular Activating System)</vt:lpstr>
      <vt:lpstr>3. Sistem Pengaktifan Retikuler (Reticular Activating System)</vt:lpstr>
      <vt:lpstr>4. Otak Nuklei Tidur REM Retikuler</vt:lpstr>
      <vt:lpstr>Obat-obatan yang mempengaruhi tidur</vt:lpstr>
      <vt:lpstr>Obat Hipnotik obat yang meningkatkan tidur</vt:lpstr>
      <vt:lpstr>Obat AntiHipnotik obat yang mengurangi tidur</vt:lpstr>
      <vt:lpstr>MELATONIN </vt:lpstr>
      <vt:lpstr>Gangguan tidur</vt:lpstr>
      <vt:lpstr>PowerPoint Presentation</vt:lpstr>
      <vt:lpstr>Apnea tidur</vt:lpstr>
      <vt:lpstr>PowerPoint Presentation</vt:lpstr>
      <vt:lpstr>Efek kurang tidur dalam jangka panjang</vt:lpstr>
      <vt:lpstr>Mimpi</vt:lpstr>
      <vt:lpstr>Mengapa Kita Mimpi?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Ritme sirkadian</vt:lpstr>
      <vt:lpstr>PowerPoint Presentation</vt:lpstr>
      <vt:lpstr> Empat kriteria umum irama biologis untuk dapat di katakan sirkadian</vt:lpstr>
      <vt:lpstr>Siklus Tidur-Bangun Sirkadian Free-Running</vt:lpstr>
      <vt:lpstr>Jet lag</vt:lpstr>
      <vt:lpstr>Gejala gejala tanda orang yang mengalami jet lag</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Tidur, mimpi, dan ritme sirkadian</dc:title>
  <dc:creator>Iqbal Fahlevy</dc:creator>
  <cp:lastModifiedBy>Muhammad Dandy</cp:lastModifiedBy>
  <cp:revision>24</cp:revision>
  <dcterms:created xsi:type="dcterms:W3CDTF">2018-03-15T02:23:09Z</dcterms:created>
  <dcterms:modified xsi:type="dcterms:W3CDTF">2020-08-04T02:50:38Z</dcterms:modified>
</cp:coreProperties>
</file>