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38"/>
  </p:notesMasterIdLst>
  <p:sldIdLst>
    <p:sldId id="317" r:id="rId2"/>
    <p:sldId id="259" r:id="rId3"/>
    <p:sldId id="284" r:id="rId4"/>
    <p:sldId id="285" r:id="rId5"/>
    <p:sldId id="286" r:id="rId6"/>
    <p:sldId id="287" r:id="rId7"/>
    <p:sldId id="288" r:id="rId8"/>
    <p:sldId id="289" r:id="rId9"/>
    <p:sldId id="291" r:id="rId10"/>
    <p:sldId id="292" r:id="rId11"/>
    <p:sldId id="318" r:id="rId12"/>
    <p:sldId id="314" r:id="rId13"/>
    <p:sldId id="315"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16" r:id="rId29"/>
    <p:sldId id="307" r:id="rId30"/>
    <p:sldId id="308" r:id="rId31"/>
    <p:sldId id="309" r:id="rId32"/>
    <p:sldId id="310" r:id="rId33"/>
    <p:sldId id="311" r:id="rId34"/>
    <p:sldId id="312" r:id="rId35"/>
    <p:sldId id="313" r:id="rId36"/>
    <p:sldId id="279" r:id="rId37"/>
  </p:sldIdLst>
  <p:sldSz cx="9144000" cy="5143500" type="screen16x9"/>
  <p:notesSz cx="6858000" cy="9144000"/>
  <p:embeddedFontLst>
    <p:embeddedFont>
      <p:font typeface="Arvo" panose="020B0604020202020204" charset="0"/>
      <p:regular r:id="rId39"/>
      <p:bold r:id="rId40"/>
      <p:italic r:id="rId41"/>
      <p:boldItalic r:id="rId42"/>
    </p:embeddedFont>
    <p:embeddedFont>
      <p:font typeface="Cooper Black" panose="0208090404030B020404" pitchFamily="18" charset="0"/>
      <p:regular r:id="rId43"/>
    </p:embeddedFont>
    <p:embeddedFont>
      <p:font typeface="Nyala" panose="02000504070300020003" pitchFamily="2" charset="0"/>
      <p:regular r:id="rId44"/>
    </p:embeddedFont>
    <p:embeddedFont>
      <p:font typeface="Roboto Condensed" panose="020B0604020202020204" charset="0"/>
      <p:regular r:id="rId45"/>
      <p:bold r:id="rId46"/>
      <p:italic r:id="rId47"/>
      <p:boldItalic r:id="rId48"/>
    </p:embeddedFont>
    <p:embeddedFont>
      <p:font typeface="Roboto Condensed Light" panose="020B0604020202020204" charset="0"/>
      <p:regular r:id="rId49"/>
      <p:bold r:id="rId50"/>
      <p:italic r:id="rId51"/>
      <p:boldItalic r:id="rId52"/>
    </p:embeddedFont>
    <p:embeddedFont>
      <p:font typeface="Snap ITC" panose="04040A07060A02020202" pitchFamily="82" charset="0"/>
      <p:regular r:id="rId5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32A393A-0E3C-4692-9E4D-E2D5122B7546}">
  <a:tblStyle styleId="{332A393A-0E3C-4692-9E4D-E2D5122B7546}"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62" autoAdjust="0"/>
    <p:restoredTop sz="94660"/>
  </p:normalViewPr>
  <p:slideViewPr>
    <p:cSldViewPr>
      <p:cViewPr varScale="1">
        <p:scale>
          <a:sx n="84" d="100"/>
          <a:sy n="84" d="100"/>
        </p:scale>
        <p:origin x="728"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font" Target="fonts/font9.fntdata"/><Relationship Id="rId50" Type="http://schemas.openxmlformats.org/officeDocument/2006/relationships/font" Target="fonts/font12.fntdata"/><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font" Target="fonts/font7.fntdata"/><Relationship Id="rId53" Type="http://schemas.openxmlformats.org/officeDocument/2006/relationships/font" Target="fonts/font15.fnt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48" Type="http://schemas.openxmlformats.org/officeDocument/2006/relationships/font" Target="fonts/font10.fntdata"/><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13.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46" Type="http://schemas.openxmlformats.org/officeDocument/2006/relationships/font" Target="fonts/font8.fntdata"/><Relationship Id="rId20" Type="http://schemas.openxmlformats.org/officeDocument/2006/relationships/slide" Target="slides/slide19.xml"/><Relationship Id="rId41" Type="http://schemas.openxmlformats.org/officeDocument/2006/relationships/font" Target="fonts/font3.fntdata"/><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1.fntdata"/><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font" Target="fonts/font6.fntdata"/><Relationship Id="rId52" Type="http://schemas.openxmlformats.org/officeDocument/2006/relationships/font" Target="fonts/font1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6164954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Shape 2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6" name="Shape 246"/>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Shape 4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00" name="Shape 50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4" name="Shape 234"/>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8" name="Shape 298"/>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65" name="Shape 26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Shape 2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9" name="Shape 219"/>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ubtitle">
  <p:cSld name="TITLE_1">
    <p:spTree>
      <p:nvGrpSpPr>
        <p:cNvPr id="1" name="Shape 23"/>
        <p:cNvGrpSpPr/>
        <p:nvPr/>
      </p:nvGrpSpPr>
      <p:grpSpPr>
        <a:xfrm>
          <a:off x="0" y="0"/>
          <a:ext cx="0" cy="0"/>
          <a:chOff x="0" y="0"/>
          <a:chExt cx="0" cy="0"/>
        </a:xfrm>
      </p:grpSpPr>
      <p:sp>
        <p:nvSpPr>
          <p:cNvPr id="24" name="Shape 24"/>
          <p:cNvSpPr/>
          <p:nvPr/>
        </p:nvSpPr>
        <p:spPr>
          <a:xfrm>
            <a:off x="5697214" y="2635519"/>
            <a:ext cx="889200" cy="296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25" name="Shape 25"/>
          <p:cNvGrpSpPr/>
          <p:nvPr/>
        </p:nvGrpSpPr>
        <p:grpSpPr>
          <a:xfrm>
            <a:off x="0" y="-7088"/>
            <a:ext cx="8661398" cy="5150588"/>
            <a:chOff x="0" y="-7088"/>
            <a:chExt cx="8661398" cy="5150588"/>
          </a:xfrm>
        </p:grpSpPr>
        <p:sp>
          <p:nvSpPr>
            <p:cNvPr id="26" name="Shape 26"/>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 name="Shape 27"/>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28" name="Shape 28"/>
          <p:cNvGrpSpPr/>
          <p:nvPr/>
        </p:nvGrpSpPr>
        <p:grpSpPr>
          <a:xfrm rot="10800000" flipH="1">
            <a:off x="-2" y="2924826"/>
            <a:ext cx="6589087" cy="2027268"/>
            <a:chOff x="-9894852" y="-4493254"/>
            <a:chExt cx="21200407" cy="6522740"/>
          </a:xfrm>
        </p:grpSpPr>
        <p:sp>
          <p:nvSpPr>
            <p:cNvPr id="29" name="Shape 29"/>
            <p:cNvSpPr/>
            <p:nvPr/>
          </p:nvSpPr>
          <p:spPr>
            <a:xfrm>
              <a:off x="-9894852" y="-4493114"/>
              <a:ext cx="146853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30" name="Shape 30"/>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31" name="Shape 31"/>
          <p:cNvGrpSpPr/>
          <p:nvPr/>
        </p:nvGrpSpPr>
        <p:grpSpPr>
          <a:xfrm>
            <a:off x="6946842" y="4472723"/>
            <a:ext cx="2202830" cy="670795"/>
            <a:chOff x="5575242" y="4472723"/>
            <a:chExt cx="2202830" cy="670795"/>
          </a:xfrm>
        </p:grpSpPr>
        <p:sp>
          <p:nvSpPr>
            <p:cNvPr id="32" name="Shape 32"/>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33" name="Shape 33"/>
            <p:cNvGrpSpPr/>
            <p:nvPr/>
          </p:nvGrpSpPr>
          <p:grpSpPr>
            <a:xfrm flipH="1">
              <a:off x="5734850" y="4472723"/>
              <a:ext cx="2040837" cy="670795"/>
              <a:chOff x="1297954" y="330075"/>
              <a:chExt cx="5169293" cy="1699506"/>
            </a:xfrm>
          </p:grpSpPr>
          <p:sp>
            <p:nvSpPr>
              <p:cNvPr id="34" name="Shape 34"/>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35" name="Shape 3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36" name="Shape 36"/>
            <p:cNvGrpSpPr/>
            <p:nvPr/>
          </p:nvGrpSpPr>
          <p:grpSpPr>
            <a:xfrm flipH="1">
              <a:off x="5578209" y="4646738"/>
              <a:ext cx="2199863" cy="304563"/>
              <a:chOff x="-5827153" y="330075"/>
              <a:chExt cx="12276019" cy="1699569"/>
            </a:xfrm>
          </p:grpSpPr>
          <p:sp>
            <p:nvSpPr>
              <p:cNvPr id="37" name="Shape 37"/>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38" name="Shape 38"/>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39" name="Shape 39"/>
          <p:cNvSpPr txBox="1">
            <a:spLocks noGrp="1"/>
          </p:cNvSpPr>
          <p:nvPr>
            <p:ph type="ctrTitle"/>
          </p:nvPr>
        </p:nvSpPr>
        <p:spPr>
          <a:xfrm>
            <a:off x="463525" y="2871148"/>
            <a:ext cx="4094400" cy="1159800"/>
          </a:xfrm>
          <a:prstGeom prst="rect">
            <a:avLst/>
          </a:prstGeom>
        </p:spPr>
        <p:txBody>
          <a:bodyPr spcFirstLastPara="1" wrap="square" lIns="91425" tIns="91425" rIns="91425" bIns="91425" anchor="b" anchorCtr="0"/>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40" name="Shape 40"/>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lstStyle>
            <a:lvl1pPr lvl="0" rtl="0">
              <a:spcBef>
                <a:spcPts val="0"/>
              </a:spcBef>
              <a:spcAft>
                <a:spcPts val="0"/>
              </a:spcAft>
              <a:buClr>
                <a:srgbClr val="FF9800"/>
              </a:buClr>
              <a:buSzPts val="2000"/>
              <a:buNone/>
              <a:defRPr sz="2000">
                <a:solidFill>
                  <a:srgbClr val="FF9800"/>
                </a:solidFill>
              </a:defRPr>
            </a:lvl1pPr>
            <a:lvl2pPr lvl="1" rtl="0">
              <a:spcBef>
                <a:spcPts val="1000"/>
              </a:spcBef>
              <a:spcAft>
                <a:spcPts val="0"/>
              </a:spcAft>
              <a:buClr>
                <a:srgbClr val="FF9800"/>
              </a:buClr>
              <a:buSzPts val="2000"/>
              <a:buNone/>
              <a:defRPr sz="2000">
                <a:solidFill>
                  <a:srgbClr val="FF9800"/>
                </a:solidFill>
              </a:defRPr>
            </a:lvl2pPr>
            <a:lvl3pPr lvl="2" rtl="0">
              <a:spcBef>
                <a:spcPts val="1000"/>
              </a:spcBef>
              <a:spcAft>
                <a:spcPts val="0"/>
              </a:spcAft>
              <a:buClr>
                <a:srgbClr val="FF9800"/>
              </a:buClr>
              <a:buSzPts val="2000"/>
              <a:buNone/>
              <a:defRPr sz="2000">
                <a:solidFill>
                  <a:srgbClr val="FF9800"/>
                </a:solidFill>
              </a:defRPr>
            </a:lvl3pPr>
            <a:lvl4pPr lvl="3" rtl="0">
              <a:spcBef>
                <a:spcPts val="1000"/>
              </a:spcBef>
              <a:spcAft>
                <a:spcPts val="0"/>
              </a:spcAft>
              <a:buClr>
                <a:srgbClr val="FF9800"/>
              </a:buClr>
              <a:buSzPts val="2000"/>
              <a:buNone/>
              <a:defRPr sz="2000">
                <a:solidFill>
                  <a:srgbClr val="FF9800"/>
                </a:solidFill>
              </a:defRPr>
            </a:lvl4pPr>
            <a:lvl5pPr lvl="4" rtl="0">
              <a:spcBef>
                <a:spcPts val="1000"/>
              </a:spcBef>
              <a:spcAft>
                <a:spcPts val="0"/>
              </a:spcAft>
              <a:buClr>
                <a:srgbClr val="FF9800"/>
              </a:buClr>
              <a:buSzPts val="2000"/>
              <a:buNone/>
              <a:defRPr sz="2000">
                <a:solidFill>
                  <a:srgbClr val="FF9800"/>
                </a:solidFill>
              </a:defRPr>
            </a:lvl5pPr>
            <a:lvl6pPr lvl="5" rtl="0">
              <a:spcBef>
                <a:spcPts val="1000"/>
              </a:spcBef>
              <a:spcAft>
                <a:spcPts val="0"/>
              </a:spcAft>
              <a:buClr>
                <a:srgbClr val="FF9800"/>
              </a:buClr>
              <a:buSzPts val="2000"/>
              <a:buNone/>
              <a:defRPr sz="2000">
                <a:solidFill>
                  <a:srgbClr val="FF9800"/>
                </a:solidFill>
              </a:defRPr>
            </a:lvl6pPr>
            <a:lvl7pPr lvl="6" rtl="0">
              <a:spcBef>
                <a:spcPts val="1000"/>
              </a:spcBef>
              <a:spcAft>
                <a:spcPts val="0"/>
              </a:spcAft>
              <a:buClr>
                <a:srgbClr val="FF9800"/>
              </a:buClr>
              <a:buSzPts val="2000"/>
              <a:buNone/>
              <a:defRPr sz="2000">
                <a:solidFill>
                  <a:srgbClr val="FF9800"/>
                </a:solidFill>
              </a:defRPr>
            </a:lvl7pPr>
            <a:lvl8pPr lvl="7" rtl="0">
              <a:spcBef>
                <a:spcPts val="1000"/>
              </a:spcBef>
              <a:spcAft>
                <a:spcPts val="0"/>
              </a:spcAft>
              <a:buClr>
                <a:srgbClr val="FF9800"/>
              </a:buClr>
              <a:buSzPts val="2000"/>
              <a:buNone/>
              <a:defRPr sz="2000">
                <a:solidFill>
                  <a:srgbClr val="FF9800"/>
                </a:solidFill>
              </a:defRPr>
            </a:lvl8pPr>
            <a:lvl9pPr lvl="8" rtl="0">
              <a:spcBef>
                <a:spcPts val="1000"/>
              </a:spcBef>
              <a:spcAft>
                <a:spcPts val="1000"/>
              </a:spcAft>
              <a:buClr>
                <a:srgbClr val="FF9800"/>
              </a:buClr>
              <a:buSzPts val="2000"/>
              <a:buNone/>
              <a:defRPr sz="2000">
                <a:solidFill>
                  <a:srgbClr val="FF9800"/>
                </a:solidFill>
              </a:defRPr>
            </a:lvl9pPr>
          </a:lstStyle>
          <a:p>
            <a:endParaRPr/>
          </a:p>
        </p:txBody>
      </p:sp>
      <p:sp>
        <p:nvSpPr>
          <p:cNvPr id="41" name="Shape 4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61"/>
        <p:cNvGrpSpPr/>
        <p:nvPr/>
      </p:nvGrpSpPr>
      <p:grpSpPr>
        <a:xfrm>
          <a:off x="0" y="0"/>
          <a:ext cx="0" cy="0"/>
          <a:chOff x="0" y="0"/>
          <a:chExt cx="0" cy="0"/>
        </a:xfrm>
      </p:grpSpPr>
      <p:grpSp>
        <p:nvGrpSpPr>
          <p:cNvPr id="62" name="Shape 62"/>
          <p:cNvGrpSpPr/>
          <p:nvPr/>
        </p:nvGrpSpPr>
        <p:grpSpPr>
          <a:xfrm>
            <a:off x="-4" y="40"/>
            <a:ext cx="7072430" cy="1327315"/>
            <a:chOff x="-4" y="40"/>
            <a:chExt cx="7072430" cy="1327315"/>
          </a:xfrm>
        </p:grpSpPr>
        <p:sp>
          <p:nvSpPr>
            <p:cNvPr id="63" name="Shape 63"/>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64" name="Shape 64"/>
            <p:cNvGrpSpPr/>
            <p:nvPr/>
          </p:nvGrpSpPr>
          <p:grpSpPr>
            <a:xfrm rot="10800000" flipH="1">
              <a:off x="3" y="40"/>
              <a:ext cx="6756168" cy="1327315"/>
              <a:chOff x="-2168138" y="330075"/>
              <a:chExt cx="8650663" cy="1699506"/>
            </a:xfrm>
          </p:grpSpPr>
          <p:sp>
            <p:nvSpPr>
              <p:cNvPr id="65" name="Shape 6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66" name="Shape 6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67" name="Shape 67"/>
            <p:cNvGrpSpPr/>
            <p:nvPr/>
          </p:nvGrpSpPr>
          <p:grpSpPr>
            <a:xfrm rot="10800000" flipH="1">
              <a:off x="-4" y="381007"/>
              <a:ext cx="7072430" cy="771744"/>
              <a:chOff x="-9092084" y="330075"/>
              <a:chExt cx="15574609" cy="1699501"/>
            </a:xfrm>
          </p:grpSpPr>
          <p:sp>
            <p:nvSpPr>
              <p:cNvPr id="68" name="Shape 68"/>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69" name="Shape 69"/>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70" name="Shape 70"/>
          <p:cNvGrpSpPr/>
          <p:nvPr/>
        </p:nvGrpSpPr>
        <p:grpSpPr>
          <a:xfrm>
            <a:off x="6946842" y="4472723"/>
            <a:ext cx="2202830" cy="670795"/>
            <a:chOff x="5575242" y="4472723"/>
            <a:chExt cx="2202830" cy="670795"/>
          </a:xfrm>
        </p:grpSpPr>
        <p:sp>
          <p:nvSpPr>
            <p:cNvPr id="71" name="Shape 71"/>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72" name="Shape 72"/>
            <p:cNvGrpSpPr/>
            <p:nvPr/>
          </p:nvGrpSpPr>
          <p:grpSpPr>
            <a:xfrm flipH="1">
              <a:off x="5734850" y="4472723"/>
              <a:ext cx="2040837" cy="670795"/>
              <a:chOff x="1297954" y="330075"/>
              <a:chExt cx="5169293" cy="1699506"/>
            </a:xfrm>
          </p:grpSpPr>
          <p:sp>
            <p:nvSpPr>
              <p:cNvPr id="73" name="Shape 7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74" name="Shape 74"/>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75" name="Shape 75"/>
            <p:cNvGrpSpPr/>
            <p:nvPr/>
          </p:nvGrpSpPr>
          <p:grpSpPr>
            <a:xfrm flipH="1">
              <a:off x="5578209" y="4646738"/>
              <a:ext cx="2199863" cy="304563"/>
              <a:chOff x="-5827153" y="330075"/>
              <a:chExt cx="12276019" cy="1699569"/>
            </a:xfrm>
          </p:grpSpPr>
          <p:sp>
            <p:nvSpPr>
              <p:cNvPr id="76" name="Shape 7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77" name="Shape 77"/>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78" name="Shape 78"/>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Shape 79"/>
          <p:cNvSpPr txBox="1">
            <a:spLocks noGrp="1"/>
          </p:cNvSpPr>
          <p:nvPr>
            <p:ph type="body" idx="1"/>
          </p:nvPr>
        </p:nvSpPr>
        <p:spPr>
          <a:xfrm>
            <a:off x="814275" y="1327350"/>
            <a:ext cx="6132600" cy="3145500"/>
          </a:xfrm>
          <a:prstGeom prst="rect">
            <a:avLst/>
          </a:prstGeom>
        </p:spPr>
        <p:txBody>
          <a:bodyPr spcFirstLastPara="1" wrap="square" lIns="91425" tIns="91425" rIns="91425" bIns="91425" anchor="ctr" anchorCtr="0"/>
          <a:lstStyle>
            <a:lvl1pPr marL="457200" lvl="0" indent="-381000">
              <a:spcBef>
                <a:spcPts val="600"/>
              </a:spcBef>
              <a:spcAft>
                <a:spcPts val="0"/>
              </a:spcAft>
              <a:buSzPts val="2400"/>
              <a:buChar char="▰"/>
              <a:defRPr/>
            </a:lvl1pPr>
            <a:lvl2pPr marL="914400" lvl="1" indent="-381000">
              <a:spcBef>
                <a:spcPts val="1000"/>
              </a:spcBef>
              <a:spcAft>
                <a:spcPts val="0"/>
              </a:spcAft>
              <a:buSzPts val="2400"/>
              <a:buChar char="▻"/>
              <a:defRPr/>
            </a:lvl2pPr>
            <a:lvl3pPr marL="1371600" lvl="2" indent="-381000">
              <a:spcBef>
                <a:spcPts val="1000"/>
              </a:spcBef>
              <a:spcAft>
                <a:spcPts val="0"/>
              </a:spcAft>
              <a:buSzPts val="2400"/>
              <a:buChar char="▻"/>
              <a:defRPr/>
            </a:lvl3pPr>
            <a:lvl4pPr marL="1828800" lvl="3" indent="-381000">
              <a:spcBef>
                <a:spcPts val="1000"/>
              </a:spcBef>
              <a:spcAft>
                <a:spcPts val="0"/>
              </a:spcAft>
              <a:buSzPts val="2400"/>
              <a:buChar char="▻"/>
              <a:defRPr/>
            </a:lvl4pPr>
            <a:lvl5pPr marL="2286000" lvl="4" indent="-381000">
              <a:spcBef>
                <a:spcPts val="1000"/>
              </a:spcBef>
              <a:spcAft>
                <a:spcPts val="0"/>
              </a:spcAft>
              <a:buSzPts val="2400"/>
              <a:buChar char="▻"/>
              <a:defRPr/>
            </a:lvl5pPr>
            <a:lvl6pPr marL="2743200" lvl="5" indent="-381000">
              <a:spcBef>
                <a:spcPts val="1000"/>
              </a:spcBef>
              <a:spcAft>
                <a:spcPts val="0"/>
              </a:spcAft>
              <a:buSzPts val="2400"/>
              <a:buChar char="▻"/>
              <a:defRPr/>
            </a:lvl6pPr>
            <a:lvl7pPr marL="3200400" lvl="6" indent="-381000">
              <a:spcBef>
                <a:spcPts val="1000"/>
              </a:spcBef>
              <a:spcAft>
                <a:spcPts val="0"/>
              </a:spcAft>
              <a:buSzPts val="2400"/>
              <a:buChar char="▻"/>
              <a:defRPr/>
            </a:lvl7pPr>
            <a:lvl8pPr marL="3657600" lvl="7" indent="-381000">
              <a:spcBef>
                <a:spcPts val="1000"/>
              </a:spcBef>
              <a:spcAft>
                <a:spcPts val="0"/>
              </a:spcAft>
              <a:buSzPts val="2400"/>
              <a:buChar char="▻"/>
              <a:defRPr/>
            </a:lvl8pPr>
            <a:lvl9pPr marL="4114800" lvl="8" indent="-381000">
              <a:spcBef>
                <a:spcPts val="1000"/>
              </a:spcBef>
              <a:spcAft>
                <a:spcPts val="1000"/>
              </a:spcAft>
              <a:buSzPts val="2400"/>
              <a:buChar char="▻"/>
              <a:defRPr/>
            </a:lvl9pPr>
          </a:lstStyle>
          <a:p>
            <a:endParaRPr/>
          </a:p>
        </p:txBody>
      </p:sp>
      <p:sp>
        <p:nvSpPr>
          <p:cNvPr id="80" name="Shape 8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81"/>
        <p:cNvGrpSpPr/>
        <p:nvPr/>
      </p:nvGrpSpPr>
      <p:grpSpPr>
        <a:xfrm>
          <a:off x="0" y="0"/>
          <a:ext cx="0" cy="0"/>
          <a:chOff x="0" y="0"/>
          <a:chExt cx="0" cy="0"/>
        </a:xfrm>
      </p:grpSpPr>
      <p:grpSp>
        <p:nvGrpSpPr>
          <p:cNvPr id="82" name="Shape 82"/>
          <p:cNvGrpSpPr/>
          <p:nvPr/>
        </p:nvGrpSpPr>
        <p:grpSpPr>
          <a:xfrm>
            <a:off x="-4" y="40"/>
            <a:ext cx="7072430" cy="1327315"/>
            <a:chOff x="-4" y="40"/>
            <a:chExt cx="7072430" cy="1327315"/>
          </a:xfrm>
        </p:grpSpPr>
        <p:sp>
          <p:nvSpPr>
            <p:cNvPr id="83" name="Shape 83"/>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nvGrpSpPr>
            <p:cNvPr id="84" name="Shape 84"/>
            <p:cNvGrpSpPr/>
            <p:nvPr/>
          </p:nvGrpSpPr>
          <p:grpSpPr>
            <a:xfrm rot="10800000" flipH="1">
              <a:off x="3" y="40"/>
              <a:ext cx="6756168" cy="1327315"/>
              <a:chOff x="-2168138" y="330075"/>
              <a:chExt cx="8650663" cy="1699506"/>
            </a:xfrm>
          </p:grpSpPr>
          <p:sp>
            <p:nvSpPr>
              <p:cNvPr id="85" name="Shape 8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86" name="Shape 8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nvGrpSpPr>
            <p:cNvPr id="87" name="Shape 87"/>
            <p:cNvGrpSpPr/>
            <p:nvPr/>
          </p:nvGrpSpPr>
          <p:grpSpPr>
            <a:xfrm rot="10800000" flipH="1">
              <a:off x="-4" y="381007"/>
              <a:ext cx="7072430" cy="771744"/>
              <a:chOff x="-9092084" y="330075"/>
              <a:chExt cx="15574609" cy="1699501"/>
            </a:xfrm>
          </p:grpSpPr>
          <p:sp>
            <p:nvSpPr>
              <p:cNvPr id="88" name="Shape 88"/>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sp>
            <p:nvSpPr>
              <p:cNvPr id="89" name="Shape 89"/>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latin typeface="Arvo"/>
                  <a:ea typeface="Arvo"/>
                  <a:cs typeface="Arvo"/>
                  <a:sym typeface="Arvo"/>
                </a:endParaRPr>
              </a:p>
            </p:txBody>
          </p:sp>
        </p:grpSp>
      </p:grpSp>
      <p:grpSp>
        <p:nvGrpSpPr>
          <p:cNvPr id="90" name="Shape 90"/>
          <p:cNvGrpSpPr/>
          <p:nvPr/>
        </p:nvGrpSpPr>
        <p:grpSpPr>
          <a:xfrm>
            <a:off x="6946842" y="4472723"/>
            <a:ext cx="2202830" cy="670795"/>
            <a:chOff x="5575242" y="4472723"/>
            <a:chExt cx="2202830" cy="670795"/>
          </a:xfrm>
        </p:grpSpPr>
        <p:sp>
          <p:nvSpPr>
            <p:cNvPr id="91" name="Shape 91"/>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92" name="Shape 92"/>
            <p:cNvGrpSpPr/>
            <p:nvPr/>
          </p:nvGrpSpPr>
          <p:grpSpPr>
            <a:xfrm flipH="1">
              <a:off x="5734850" y="4472723"/>
              <a:ext cx="2040837" cy="670795"/>
              <a:chOff x="1297954" y="330075"/>
              <a:chExt cx="5169293" cy="1699506"/>
            </a:xfrm>
          </p:grpSpPr>
          <p:sp>
            <p:nvSpPr>
              <p:cNvPr id="93" name="Shape 93"/>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94" name="Shape 94"/>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95" name="Shape 95"/>
            <p:cNvGrpSpPr/>
            <p:nvPr/>
          </p:nvGrpSpPr>
          <p:grpSpPr>
            <a:xfrm flipH="1">
              <a:off x="5578209" y="4646738"/>
              <a:ext cx="2199863" cy="304563"/>
              <a:chOff x="-5827153" y="330075"/>
              <a:chExt cx="12276019" cy="1699569"/>
            </a:xfrm>
          </p:grpSpPr>
          <p:sp>
            <p:nvSpPr>
              <p:cNvPr id="96" name="Shape 9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97" name="Shape 97"/>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98" name="Shape 9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9" name="Shape 99"/>
          <p:cNvSpPr txBox="1">
            <a:spLocks noGrp="1"/>
          </p:cNvSpPr>
          <p:nvPr>
            <p:ph type="body" idx="1"/>
          </p:nvPr>
        </p:nvSpPr>
        <p:spPr>
          <a:xfrm>
            <a:off x="814275"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0" name="Shape 100"/>
          <p:cNvSpPr txBox="1">
            <a:spLocks noGrp="1"/>
          </p:cNvSpPr>
          <p:nvPr>
            <p:ph type="body" idx="2"/>
          </p:nvPr>
        </p:nvSpPr>
        <p:spPr>
          <a:xfrm>
            <a:off x="4396123"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1" name="Shape 101"/>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2"/>
        <p:cNvGrpSpPr/>
        <p:nvPr/>
      </p:nvGrpSpPr>
      <p:grpSpPr>
        <a:xfrm>
          <a:off x="0" y="0"/>
          <a:ext cx="0" cy="0"/>
          <a:chOff x="0" y="0"/>
          <a:chExt cx="0" cy="0"/>
        </a:xfrm>
      </p:grpSpPr>
      <p:sp>
        <p:nvSpPr>
          <p:cNvPr id="163" name="Shape 16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grpSp>
        <p:nvGrpSpPr>
          <p:cNvPr id="164" name="Shape 164"/>
          <p:cNvGrpSpPr/>
          <p:nvPr/>
        </p:nvGrpSpPr>
        <p:grpSpPr>
          <a:xfrm>
            <a:off x="6946842" y="4472723"/>
            <a:ext cx="2202830" cy="670795"/>
            <a:chOff x="5575242" y="4472723"/>
            <a:chExt cx="2202830" cy="670795"/>
          </a:xfrm>
        </p:grpSpPr>
        <p:sp>
          <p:nvSpPr>
            <p:cNvPr id="165" name="Shape 16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66" name="Shape 166"/>
            <p:cNvGrpSpPr/>
            <p:nvPr/>
          </p:nvGrpSpPr>
          <p:grpSpPr>
            <a:xfrm flipH="1">
              <a:off x="5734850" y="4472723"/>
              <a:ext cx="2040837" cy="670795"/>
              <a:chOff x="1297954" y="330075"/>
              <a:chExt cx="5169293" cy="1699506"/>
            </a:xfrm>
          </p:grpSpPr>
          <p:sp>
            <p:nvSpPr>
              <p:cNvPr id="167" name="Shape 167"/>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68" name="Shape 168"/>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69" name="Shape 169"/>
            <p:cNvGrpSpPr/>
            <p:nvPr/>
          </p:nvGrpSpPr>
          <p:grpSpPr>
            <a:xfrm flipH="1">
              <a:off x="5578209" y="4646738"/>
              <a:ext cx="2199863" cy="304563"/>
              <a:chOff x="-5827153" y="330075"/>
              <a:chExt cx="12276019" cy="1699569"/>
            </a:xfrm>
          </p:grpSpPr>
          <p:sp>
            <p:nvSpPr>
              <p:cNvPr id="170" name="Shape 170"/>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1" name="Shape 171"/>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grpSp>
        <p:nvGrpSpPr>
          <p:cNvPr id="172" name="Shape 172"/>
          <p:cNvGrpSpPr/>
          <p:nvPr/>
        </p:nvGrpSpPr>
        <p:grpSpPr>
          <a:xfrm rot="10800000">
            <a:off x="-8" y="-2"/>
            <a:ext cx="2202830" cy="670795"/>
            <a:chOff x="5575242" y="4472723"/>
            <a:chExt cx="2202830" cy="670795"/>
          </a:xfrm>
        </p:grpSpPr>
        <p:sp>
          <p:nvSpPr>
            <p:cNvPr id="173" name="Shape 173"/>
            <p:cNvSpPr/>
            <p:nvPr/>
          </p:nvSpPr>
          <p:spPr>
            <a:xfrm rot="10800000">
              <a:off x="5575242" y="4948334"/>
              <a:ext cx="394200" cy="131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74" name="Shape 174"/>
            <p:cNvGrpSpPr/>
            <p:nvPr/>
          </p:nvGrpSpPr>
          <p:grpSpPr>
            <a:xfrm flipH="1">
              <a:off x="5734850" y="4472723"/>
              <a:ext cx="2040837" cy="670795"/>
              <a:chOff x="1297954" y="330075"/>
              <a:chExt cx="5169293" cy="1699506"/>
            </a:xfrm>
          </p:grpSpPr>
          <p:sp>
            <p:nvSpPr>
              <p:cNvPr id="175" name="Shape 17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6" name="Shape 176"/>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77" name="Shape 177"/>
            <p:cNvGrpSpPr/>
            <p:nvPr/>
          </p:nvGrpSpPr>
          <p:grpSpPr>
            <a:xfrm flipH="1">
              <a:off x="5578209" y="4646738"/>
              <a:ext cx="2199863" cy="304563"/>
              <a:chOff x="-5827153" y="330075"/>
              <a:chExt cx="12276019" cy="1699569"/>
            </a:xfrm>
          </p:grpSpPr>
          <p:sp>
            <p:nvSpPr>
              <p:cNvPr id="178" name="Shape 178"/>
              <p:cNvSpPr/>
              <p:nvPr/>
            </p:nvSpPr>
            <p:spPr>
              <a:xfrm>
                <a:off x="-5827153" y="330144"/>
                <a:ext cx="1061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rtl="0">
                  <a:spcBef>
                    <a:spcPts val="0"/>
                  </a:spcBef>
                  <a:spcAft>
                    <a:spcPts val="0"/>
                  </a:spcAft>
                  <a:buNone/>
                </a:pPr>
                <a:endParaRPr/>
              </a:p>
            </p:txBody>
          </p:sp>
          <p:sp>
            <p:nvSpPr>
              <p:cNvPr id="179" name="Shape 179"/>
              <p:cNvSpPr/>
              <p:nvPr/>
            </p:nvSpPr>
            <p:spPr>
              <a:xfrm>
                <a:off x="4749366"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grpSp>
        <p:nvGrpSpPr>
          <p:cNvPr id="7" name="Group 13"/>
          <p:cNvGrpSpPr/>
          <p:nvPr/>
        </p:nvGrpSpPr>
        <p:grpSpPr>
          <a:xfrm>
            <a:off x="-1191" y="1"/>
            <a:ext cx="9145191" cy="5146166"/>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866216" y="1574800"/>
            <a:ext cx="6619244" cy="2008236"/>
          </a:xfrm>
          <a:prstGeom prst="rect">
            <a:avLst/>
          </a:prstGeom>
        </p:spPr>
        <p:txBody>
          <a:bodyPr anchor="b"/>
          <a:lstStyle>
            <a:lvl1pPr>
              <a:defRPr sz="4100"/>
            </a:lvl1pPr>
          </a:lstStyle>
          <a:p>
            <a:r>
              <a:rPr lang="en-US"/>
              <a:t>Click to edit Master title style</a:t>
            </a:r>
            <a:endParaRPr lang="en-US" dirty="0"/>
          </a:p>
        </p:txBody>
      </p:sp>
      <p:sp>
        <p:nvSpPr>
          <p:cNvPr id="3" name="Subtitle 2"/>
          <p:cNvSpPr>
            <a:spLocks noGrp="1"/>
          </p:cNvSpPr>
          <p:nvPr>
            <p:ph type="subTitle" idx="1"/>
          </p:nvPr>
        </p:nvSpPr>
        <p:spPr>
          <a:xfrm>
            <a:off x="866216" y="3583035"/>
            <a:ext cx="6619244" cy="646065"/>
          </a:xfrm>
        </p:spPr>
        <p:txBody>
          <a:bodyPr anchor="t"/>
          <a:lstStyle>
            <a:lvl1pPr marL="0" indent="0" algn="l">
              <a:buNone/>
              <a:defRPr cap="all">
                <a:solidFill>
                  <a:schemeClr val="tx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7619239" y="1344169"/>
            <a:ext cx="742949" cy="228599"/>
          </a:xfrm>
          <a:prstGeom prst="rect">
            <a:avLst/>
          </a:prstGeom>
        </p:spPr>
        <p:txBody>
          <a:bodyPr lIns="68580" tIns="34290" rIns="68580" bIns="34290"/>
          <a:lstStyle>
            <a:lvl1pPr algn="l">
              <a:defRPr b="0">
                <a:solidFill>
                  <a:schemeClr val="bg1"/>
                </a:solidFill>
              </a:defRPr>
            </a:lvl1pPr>
          </a:lstStyle>
          <a:p>
            <a:fld id="{E9462EF3-3C4F-43EE-ACEE-D4B806740EA3}" type="datetimeFigureOut">
              <a:rPr lang="en-US" dirty="0"/>
              <a:pPr/>
              <a:t>8/4/2020</a:t>
            </a:fld>
            <a:endParaRPr lang="en-US" dirty="0"/>
          </a:p>
        </p:txBody>
      </p:sp>
      <p:sp>
        <p:nvSpPr>
          <p:cNvPr id="5" name="Footer Placeholder 4"/>
          <p:cNvSpPr>
            <a:spLocks noGrp="1"/>
          </p:cNvSpPr>
          <p:nvPr>
            <p:ph type="ftr" sz="quarter" idx="11"/>
          </p:nvPr>
        </p:nvSpPr>
        <p:spPr>
          <a:xfrm rot="5400000">
            <a:off x="6713982" y="2420874"/>
            <a:ext cx="2900934" cy="233172"/>
          </a:xfrm>
          <a:prstGeom prst="rect">
            <a:avLst/>
          </a:prstGeom>
        </p:spPr>
        <p:txBody>
          <a:bodyPr lIns="68580" tIns="34290" rIns="68580" bIns="34290"/>
          <a:lstStyle>
            <a:lvl1pPr>
              <a:defRPr sz="800" b="0">
                <a:solidFill>
                  <a:schemeClr val="bg1"/>
                </a:solidFill>
              </a:defRPr>
            </a:lvl1pPr>
          </a:lstStyle>
          <a:p>
            <a:r>
              <a:rPr lang="en-US" dirty="0"/>
              <a:t>
              </a:t>
            </a:r>
          </a:p>
        </p:txBody>
      </p:sp>
      <p:sp>
        <p:nvSpPr>
          <p:cNvPr id="8" name="Rectangle 7"/>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63257" y="219457"/>
            <a:ext cx="628649" cy="575765"/>
          </a:xfrm>
        </p:spPr>
        <p:txBody>
          <a:bodyPr/>
          <a:lstStyle>
            <a:lvl1pPr>
              <a:defRPr sz="2100" b="0" i="0">
                <a:latin typeface="+mj-lt"/>
              </a:defRPr>
            </a:lvl1p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Shape 7"/>
          <p:cNvSpPr txBox="1">
            <a:spLocks noGrp="1"/>
          </p:cNvSpPr>
          <p:nvPr>
            <p:ph type="body" idx="1"/>
          </p:nvPr>
        </p:nvSpPr>
        <p:spPr>
          <a:xfrm>
            <a:off x="814275" y="1327350"/>
            <a:ext cx="6132600" cy="31455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Shape 8"/>
          <p:cNvSpPr txBox="1">
            <a:spLocks noGrp="1"/>
          </p:cNvSpPr>
          <p:nvPr>
            <p:ph type="sldNum" idx="12"/>
          </p:nvPr>
        </p:nvSpPr>
        <p:spPr>
          <a:xfrm>
            <a:off x="7618000" y="4636500"/>
            <a:ext cx="1487400" cy="315600"/>
          </a:xfrm>
          <a:prstGeom prst="rect">
            <a:avLst/>
          </a:prstGeom>
          <a:noFill/>
          <a:ln>
            <a:noFill/>
          </a:ln>
        </p:spPr>
        <p:txBody>
          <a:bodyPr spcFirstLastPara="1" wrap="square" lIns="91425" tIns="91425" rIns="91425" bIns="91425" anchor="ctr" anchorCtr="0">
            <a:noAutofit/>
          </a:bodyPr>
          <a:lstStyle>
            <a:lvl1pPr lvl="0" algn="r">
              <a:buNone/>
              <a:defRPr sz="1200" b="1">
                <a:solidFill>
                  <a:srgbClr val="FFFFFF"/>
                </a:solidFill>
                <a:latin typeface="Roboto Condensed"/>
                <a:ea typeface="Roboto Condensed"/>
                <a:cs typeface="Roboto Condensed"/>
                <a:sym typeface="Roboto Condensed"/>
              </a:defRPr>
            </a:lvl1pPr>
            <a:lvl2pPr lvl="1" algn="r">
              <a:buNone/>
              <a:defRPr sz="1200" b="1">
                <a:solidFill>
                  <a:srgbClr val="FFFFFF"/>
                </a:solidFill>
                <a:latin typeface="Roboto Condensed"/>
                <a:ea typeface="Roboto Condensed"/>
                <a:cs typeface="Roboto Condensed"/>
                <a:sym typeface="Roboto Condensed"/>
              </a:defRPr>
            </a:lvl2pPr>
            <a:lvl3pPr lvl="2" algn="r">
              <a:buNone/>
              <a:defRPr sz="1200" b="1">
                <a:solidFill>
                  <a:srgbClr val="FFFFFF"/>
                </a:solidFill>
                <a:latin typeface="Roboto Condensed"/>
                <a:ea typeface="Roboto Condensed"/>
                <a:cs typeface="Roboto Condensed"/>
                <a:sym typeface="Roboto Condensed"/>
              </a:defRPr>
            </a:lvl3pPr>
            <a:lvl4pPr lvl="3" algn="r">
              <a:buNone/>
              <a:defRPr sz="1200" b="1">
                <a:solidFill>
                  <a:srgbClr val="FFFFFF"/>
                </a:solidFill>
                <a:latin typeface="Roboto Condensed"/>
                <a:ea typeface="Roboto Condensed"/>
                <a:cs typeface="Roboto Condensed"/>
                <a:sym typeface="Roboto Condensed"/>
              </a:defRPr>
            </a:lvl4pPr>
            <a:lvl5pPr lvl="4" algn="r">
              <a:buNone/>
              <a:defRPr sz="1200" b="1">
                <a:solidFill>
                  <a:srgbClr val="FFFFFF"/>
                </a:solidFill>
                <a:latin typeface="Roboto Condensed"/>
                <a:ea typeface="Roboto Condensed"/>
                <a:cs typeface="Roboto Condensed"/>
                <a:sym typeface="Roboto Condensed"/>
              </a:defRPr>
            </a:lvl5pPr>
            <a:lvl6pPr lvl="5" algn="r">
              <a:buNone/>
              <a:defRPr sz="1200" b="1">
                <a:solidFill>
                  <a:srgbClr val="FFFFFF"/>
                </a:solidFill>
                <a:latin typeface="Roboto Condensed"/>
                <a:ea typeface="Roboto Condensed"/>
                <a:cs typeface="Roboto Condensed"/>
                <a:sym typeface="Roboto Condensed"/>
              </a:defRPr>
            </a:lvl6pPr>
            <a:lvl7pPr lvl="6" algn="r">
              <a:buNone/>
              <a:defRPr sz="1200" b="1">
                <a:solidFill>
                  <a:srgbClr val="FFFFFF"/>
                </a:solidFill>
                <a:latin typeface="Roboto Condensed"/>
                <a:ea typeface="Roboto Condensed"/>
                <a:cs typeface="Roboto Condensed"/>
                <a:sym typeface="Roboto Condensed"/>
              </a:defRPr>
            </a:lvl7pPr>
            <a:lvl8pPr lvl="7" algn="r">
              <a:buNone/>
              <a:defRPr sz="1200" b="1">
                <a:solidFill>
                  <a:srgbClr val="FFFFFF"/>
                </a:solidFill>
                <a:latin typeface="Roboto Condensed"/>
                <a:ea typeface="Roboto Condensed"/>
                <a:cs typeface="Roboto Condensed"/>
                <a:sym typeface="Roboto Condensed"/>
              </a:defRPr>
            </a:lvl8pPr>
            <a:lvl9pPr lvl="8" algn="r">
              <a:buNone/>
              <a:defRPr sz="1200" b="1">
                <a:solidFill>
                  <a:srgbClr val="FFFFFF"/>
                </a:solidFill>
                <a:latin typeface="Roboto Condensed"/>
                <a:ea typeface="Roboto Condensed"/>
                <a:cs typeface="Roboto Condensed"/>
                <a:sym typeface="Roboto Condensed"/>
              </a:defRPr>
            </a:lvl9pPr>
          </a:lstStyle>
          <a:p>
            <a:pPr marL="0" lvl="0" indent="0">
              <a:spcBef>
                <a:spcPts val="0"/>
              </a:spcBef>
              <a:spcAft>
                <a:spcPts val="0"/>
              </a:spcAft>
              <a:buNone/>
            </a:pPr>
            <a:fld id="{00000000-1234-1234-1234-123412341234}" type="slidenum">
              <a:rPr lang="en"/>
              <a:pPr marL="0" lvl="0" indent="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6" r:id="rId4"/>
    <p:sldLayoutId id="2147483658" r:id="rId5"/>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1934" y="2127303"/>
            <a:ext cx="4079289" cy="1042832"/>
          </a:xfrm>
          <a:solidFill>
            <a:schemeClr val="bg1"/>
          </a:solidFill>
        </p:spPr>
        <p:txBody>
          <a:bodyPr/>
          <a:lstStyle/>
          <a:p>
            <a:pPr algn="ctr"/>
            <a:r>
              <a:rPr lang="en-US" sz="3000">
                <a:solidFill>
                  <a:schemeClr val="accent1">
                    <a:lumMod val="50000"/>
                  </a:schemeClr>
                </a:solidFill>
                <a:latin typeface="Snap ITC" pitchFamily="82" charset="0"/>
                <a:cs typeface="Times New Roman" panose="02020603050405020304" pitchFamily="18" charset="0"/>
              </a:rPr>
              <a:t>HORMONES &amp; SEX</a:t>
            </a:r>
            <a:endParaRPr lang="en-US" sz="3000" dirty="0">
              <a:solidFill>
                <a:schemeClr val="accent1">
                  <a:lumMod val="50000"/>
                </a:schemeClr>
              </a:solidFill>
              <a:latin typeface="Snap ITC" pitchFamily="82" charset="0"/>
              <a:cs typeface="Times New Roman" panose="02020603050405020304" pitchFamily="18" charset="0"/>
            </a:endParaRPr>
          </a:p>
        </p:txBody>
      </p:sp>
      <p:sp>
        <p:nvSpPr>
          <p:cNvPr id="4" name="Oval 3"/>
          <p:cNvSpPr/>
          <p:nvPr/>
        </p:nvSpPr>
        <p:spPr>
          <a:xfrm>
            <a:off x="428596" y="1428742"/>
            <a:ext cx="3556094" cy="676003"/>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id-ID" sz="1800" dirty="0">
                <a:solidFill>
                  <a:schemeClr val="accent1">
                    <a:lumMod val="50000"/>
                  </a:schemeClr>
                </a:solidFill>
                <a:latin typeface="Cooper Black" pitchFamily="18" charset="0"/>
              </a:rPr>
              <a:t>Pertemuan 10</a:t>
            </a:r>
          </a:p>
        </p:txBody>
      </p:sp>
      <p:sp>
        <p:nvSpPr>
          <p:cNvPr id="5" name="Rectangle 4"/>
          <p:cNvSpPr>
            <a:spLocks noChangeArrowheads="1"/>
          </p:cNvSpPr>
          <p:nvPr/>
        </p:nvSpPr>
        <p:spPr bwMode="auto">
          <a:xfrm>
            <a:off x="2459390" y="4793864"/>
            <a:ext cx="3429000" cy="238527"/>
          </a:xfrm>
          <a:prstGeom prst="rect">
            <a:avLst/>
          </a:prstGeom>
          <a:noFill/>
          <a:ln w="9525">
            <a:noFill/>
            <a:miter lim="800000"/>
            <a:headEnd/>
            <a:tailEnd/>
          </a:ln>
        </p:spPr>
        <p:txBody>
          <a:bodyPr lIns="68580" tIns="34290" rIns="68580" bIns="34290">
            <a:spAutoFit/>
          </a:bodyPr>
          <a:lstStyle/>
          <a:p>
            <a:pPr algn="ctr" eaLnBrk="0" hangingPunct="0"/>
            <a:r>
              <a:rPr lang="id-ID" sz="1100" dirty="0">
                <a:latin typeface="Tekton Pro Cond" pitchFamily="34" charset="0"/>
              </a:rPr>
              <a:t>Maqhfirah DR, S.Psi, M.Psi, Psikolog</a:t>
            </a:r>
          </a:p>
        </p:txBody>
      </p:sp>
      <p:sp>
        <p:nvSpPr>
          <p:cNvPr id="6" name="Oval 5"/>
          <p:cNvSpPr/>
          <p:nvPr/>
        </p:nvSpPr>
        <p:spPr>
          <a:xfrm>
            <a:off x="7009930" y="4847037"/>
            <a:ext cx="2134070" cy="296464"/>
          </a:xfrm>
          <a:prstGeom prst="ellipse">
            <a:avLst/>
          </a:prstGeom>
          <a:solidFill>
            <a:schemeClr val="accent4">
              <a:lumMod val="20000"/>
              <a:lumOff val="80000"/>
            </a:schemeClr>
          </a:solidFill>
          <a:ln>
            <a:noFill/>
          </a:ln>
          <a:effectLst>
            <a:outerShdw blurRad="190500" dist="228600" dir="2700000" algn="ctr">
              <a:srgbClr val="000000">
                <a:alpha val="30000"/>
              </a:srgbClr>
            </a:outerShdw>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id-ID" sz="1800" dirty="0">
                <a:solidFill>
                  <a:schemeClr val="accent1">
                    <a:lumMod val="50000"/>
                  </a:schemeClr>
                </a:solidFill>
                <a:latin typeface="Cooper Black" pitchFamily="18" charset="0"/>
              </a:rPr>
              <a:t>2020</a:t>
            </a: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0034" y="1428742"/>
            <a:ext cx="3725215" cy="3714758"/>
          </a:xfrm>
          <a:prstGeom prst="rect">
            <a:avLst/>
          </a:prstGeom>
        </p:spPr>
      </p:pic>
    </p:spTree>
    <p:extLst>
      <p:ext uri="{BB962C8B-B14F-4D97-AF65-F5344CB8AC3E}">
        <p14:creationId xmlns:p14="http://schemas.microsoft.com/office/powerpoint/2010/main" val="3371408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4" y="2871148"/>
            <a:ext cx="4794276"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id-ID" dirty="0"/>
              <a:t>Hormon dan Perkembangan</a:t>
            </a:r>
            <a:endParaRPr dirty="0"/>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10</a:t>
            </a:fld>
            <a:endParaRPr dirty="0"/>
          </a:p>
        </p:txBody>
      </p:sp>
      <p:sp>
        <p:nvSpPr>
          <p:cNvPr id="224" name="Shape 22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id-ID" sz="12000" b="1" dirty="0">
                <a:solidFill>
                  <a:srgbClr val="3F5378"/>
                </a:solidFill>
                <a:latin typeface="Roboto Condensed"/>
                <a:ea typeface="Roboto Condensed"/>
                <a:cs typeface="Roboto Condensed"/>
                <a:sym typeface="Roboto Condensed"/>
              </a:rPr>
              <a:t>2</a:t>
            </a:r>
            <a:endParaRPr sz="3000" b="1" dirty="0">
              <a:solidFill>
                <a:srgbClr val="3F5378"/>
              </a:solidFill>
              <a:latin typeface="Roboto Condensed"/>
              <a:ea typeface="Roboto Condensed"/>
              <a:cs typeface="Roboto Condensed"/>
              <a:sym typeface="Roboto Condensed"/>
            </a:endParaRPr>
          </a:p>
        </p:txBody>
      </p:sp>
    </p:spTree>
    <p:extLst>
      <p:ext uri="{BB962C8B-B14F-4D97-AF65-F5344CB8AC3E}">
        <p14:creationId xmlns:p14="http://schemas.microsoft.com/office/powerpoint/2010/main" val="10230425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Fungsi</a:t>
            </a:r>
            <a:r>
              <a:t> Hormon</a:t>
            </a:r>
            <a:endParaRPr dirty="0"/>
          </a:p>
        </p:txBody>
      </p:sp>
      <p:sp>
        <p:nvSpPr>
          <p:cNvPr id="237" name="Shape 237"/>
          <p:cNvSpPr txBox="1">
            <a:spLocks noGrp="1"/>
          </p:cNvSpPr>
          <p:nvPr>
            <p:ph type="body" idx="1"/>
          </p:nvPr>
        </p:nvSpPr>
        <p:spPr>
          <a:xfrm>
            <a:off x="1066800" y="703524"/>
            <a:ext cx="6348525" cy="3145500"/>
          </a:xfrm>
          <a:prstGeom prst="rect">
            <a:avLst/>
          </a:prstGeom>
        </p:spPr>
        <p:txBody>
          <a:bodyPr spcFirstLastPara="1" wrap="square" lIns="91425" tIns="91425" rIns="91425" bIns="91425" anchor="ctr" anchorCtr="0">
            <a:noAutofit/>
          </a:bodyPr>
          <a:lstStyle/>
          <a:p>
            <a:pPr marL="76200" lvl="0" indent="0" algn="just">
              <a:spcBef>
                <a:spcPts val="0"/>
              </a:spcBef>
              <a:buNone/>
            </a:pPr>
            <a:r>
              <a:rPr lang="id-ID" sz="1800" dirty="0"/>
              <a:t>	</a:t>
            </a:r>
          </a:p>
          <a:p>
            <a:pPr marL="457200" lvl="0" indent="-381000" rtl="0">
              <a:spcBef>
                <a:spcPts val="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11</a:t>
            </a:fld>
            <a:endParaRPr/>
          </a:p>
        </p:txBody>
      </p:sp>
      <p:grpSp>
        <p:nvGrpSpPr>
          <p:cNvPr id="3"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1" name="Rectangle 10"/>
          <p:cNvSpPr/>
          <p:nvPr/>
        </p:nvSpPr>
        <p:spPr>
          <a:xfrm>
            <a:off x="571472" y="1714494"/>
            <a:ext cx="6929486" cy="2677656"/>
          </a:xfrm>
          <a:prstGeom prst="rect">
            <a:avLst/>
          </a:prstGeom>
          <a:solidFill>
            <a:schemeClr val="accent2"/>
          </a:solidFill>
        </p:spPr>
        <p:txBody>
          <a:bodyPr wrap="square">
            <a:spAutoFit/>
          </a:bodyPr>
          <a:lstStyle/>
          <a:p>
            <a:r>
              <a:rPr lang="id-ID" sz="2400" dirty="0">
                <a:solidFill>
                  <a:schemeClr val="tx1"/>
                </a:solidFill>
                <a:latin typeface="Nyala" pitchFamily="2" charset="0"/>
                <a:ea typeface="Verdana" pitchFamily="34" charset="0"/>
                <a:cs typeface="Verdana" pitchFamily="34" charset="0"/>
              </a:rPr>
              <a:t> 1) Peranan Psikologis, yaitu mengatur mood dan suasana hati.</a:t>
            </a:r>
            <a:br>
              <a:rPr lang="id-ID" sz="2400" dirty="0">
                <a:solidFill>
                  <a:schemeClr val="tx1"/>
                </a:solidFill>
                <a:latin typeface="Nyala" pitchFamily="2" charset="0"/>
                <a:ea typeface="Verdana" pitchFamily="34" charset="0"/>
                <a:cs typeface="Verdana" pitchFamily="34" charset="0"/>
              </a:rPr>
            </a:br>
            <a:r>
              <a:rPr lang="id-ID" sz="2400" dirty="0">
                <a:solidFill>
                  <a:schemeClr val="tx1"/>
                </a:solidFill>
                <a:latin typeface="Nyala" pitchFamily="2" charset="0"/>
                <a:ea typeface="Verdana" pitchFamily="34" charset="0"/>
                <a:cs typeface="Verdana" pitchFamily="34" charset="0"/>
              </a:rPr>
              <a:t>2) Peranan Fisik, yaitu dapat menyebabkan munculnya bentuk fisik yang menjadikan perbedaan antara pria dan wanita.</a:t>
            </a:r>
            <a:br>
              <a:rPr lang="id-ID" sz="2400" dirty="0">
                <a:solidFill>
                  <a:schemeClr val="tx1"/>
                </a:solidFill>
                <a:latin typeface="Nyala" pitchFamily="2" charset="0"/>
                <a:ea typeface="Verdana" pitchFamily="34" charset="0"/>
                <a:cs typeface="Verdana" pitchFamily="34" charset="0"/>
              </a:rPr>
            </a:br>
            <a:r>
              <a:rPr lang="id-ID" sz="2400" dirty="0">
                <a:solidFill>
                  <a:schemeClr val="tx1"/>
                </a:solidFill>
                <a:latin typeface="Nyala" pitchFamily="2" charset="0"/>
                <a:ea typeface="Verdana" pitchFamily="34" charset="0"/>
                <a:cs typeface="Verdana" pitchFamily="34" charset="0"/>
              </a:rPr>
              <a:t>3) Peranan sistem reproduksi, yaitu guna mengontrol kinerja organ-organ reproduksi.</a:t>
            </a:r>
          </a:p>
        </p:txBody>
      </p:sp>
    </p:spTree>
    <p:extLst>
      <p:ext uri="{BB962C8B-B14F-4D97-AF65-F5344CB8AC3E}">
        <p14:creationId xmlns:p14="http://schemas.microsoft.com/office/powerpoint/2010/main" val="215522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dirty="0" err="1"/>
              <a:t>Hormon-Hormon</a:t>
            </a:r>
            <a:r>
              <a:rPr dirty="0"/>
              <a:t> Fetal </a:t>
            </a:r>
            <a:r>
              <a:rPr dirty="0" err="1"/>
              <a:t>dan</a:t>
            </a:r>
            <a:r>
              <a:rPr dirty="0"/>
              <a:t> </a:t>
            </a:r>
            <a:r>
              <a:rPr dirty="0" err="1"/>
              <a:t>Perkembangan</a:t>
            </a:r>
            <a:r>
              <a:rPr dirty="0"/>
              <a:t> Organ-Organ </a:t>
            </a:r>
            <a:r>
              <a:rPr dirty="0" err="1"/>
              <a:t>Reproduktif</a:t>
            </a:r>
            <a:endParaRPr dirty="0"/>
          </a:p>
        </p:txBody>
      </p:sp>
      <p:sp>
        <p:nvSpPr>
          <p:cNvPr id="237" name="Shape 237"/>
          <p:cNvSpPr txBox="1">
            <a:spLocks noGrp="1"/>
          </p:cNvSpPr>
          <p:nvPr>
            <p:ph type="body" idx="1"/>
          </p:nvPr>
        </p:nvSpPr>
        <p:spPr>
          <a:xfrm>
            <a:off x="1066800" y="703524"/>
            <a:ext cx="6348525" cy="3145500"/>
          </a:xfrm>
          <a:prstGeom prst="rect">
            <a:avLst/>
          </a:prstGeom>
        </p:spPr>
        <p:txBody>
          <a:bodyPr spcFirstLastPara="1" wrap="square" lIns="91425" tIns="91425" rIns="91425" bIns="91425" anchor="ctr" anchorCtr="0">
            <a:noAutofit/>
          </a:bodyPr>
          <a:lstStyle/>
          <a:p>
            <a:pPr marL="76200" lvl="0" indent="0" algn="just">
              <a:spcBef>
                <a:spcPts val="0"/>
              </a:spcBef>
              <a:buNone/>
            </a:pPr>
            <a:r>
              <a:rPr lang="id-ID" sz="1800" dirty="0"/>
              <a:t>	</a:t>
            </a:r>
            <a:r>
              <a:rPr lang="en-US" sz="1800" dirty="0" err="1"/>
              <a:t>Setiap</a:t>
            </a:r>
            <a:r>
              <a:rPr lang="en-US" sz="1800" dirty="0"/>
              <a:t> fetus (</a:t>
            </a:r>
            <a:r>
              <a:rPr lang="en-US" sz="1800" dirty="0" err="1"/>
              <a:t>janin</a:t>
            </a:r>
            <a:r>
              <a:rPr lang="en-US" sz="1800" dirty="0"/>
              <a:t>) </a:t>
            </a:r>
            <a:r>
              <a:rPr lang="en-US" sz="1800" dirty="0" err="1"/>
              <a:t>memiliki</a:t>
            </a:r>
            <a:r>
              <a:rPr lang="en-US" sz="1800" dirty="0"/>
              <a:t> </a:t>
            </a:r>
            <a:r>
              <a:rPr lang="en-US" sz="1800" dirty="0" err="1"/>
              <a:t>pasangan</a:t>
            </a:r>
            <a:r>
              <a:rPr lang="en-US" sz="1800" dirty="0"/>
              <a:t> </a:t>
            </a:r>
            <a:r>
              <a:rPr lang="en-US" sz="1800" dirty="0" err="1"/>
              <a:t>struktur</a:t>
            </a:r>
            <a:r>
              <a:rPr lang="en-US" sz="1800" dirty="0"/>
              <a:t> gonadal yang </a:t>
            </a:r>
            <a:r>
              <a:rPr lang="en-US" sz="1800" dirty="0" err="1"/>
              <a:t>sama</a:t>
            </a:r>
            <a:r>
              <a:rPr lang="en-US" sz="1800" dirty="0"/>
              <a:t>, gonad primordial </a:t>
            </a:r>
            <a:r>
              <a:rPr lang="en-US" sz="1800" dirty="0" err="1"/>
              <a:t>memiliki</a:t>
            </a:r>
            <a:r>
              <a:rPr lang="en-US" sz="1800" dirty="0"/>
              <a:t> </a:t>
            </a:r>
            <a:r>
              <a:rPr lang="en-US" sz="1800" dirty="0" err="1"/>
              <a:t>kortex</a:t>
            </a:r>
            <a:r>
              <a:rPr lang="en-US" sz="1800" dirty="0"/>
              <a:t> yang </a:t>
            </a:r>
            <a:r>
              <a:rPr lang="en-US" sz="1800" dirty="0" err="1"/>
              <a:t>akan</a:t>
            </a:r>
            <a:r>
              <a:rPr lang="en-US" sz="1800" dirty="0"/>
              <a:t> </a:t>
            </a:r>
            <a:r>
              <a:rPr lang="en-US" sz="1800" dirty="0" err="1"/>
              <a:t>berkembang</a:t>
            </a:r>
            <a:r>
              <a:rPr lang="en-US" sz="1800" dirty="0"/>
              <a:t> </a:t>
            </a:r>
            <a:r>
              <a:rPr lang="en-US" sz="1800" dirty="0" err="1"/>
              <a:t>menjadi</a:t>
            </a:r>
            <a:r>
              <a:rPr lang="en-US" sz="1800" dirty="0"/>
              <a:t> </a:t>
            </a:r>
            <a:r>
              <a:rPr lang="en-US" sz="1800" dirty="0" err="1"/>
              <a:t>ovarium</a:t>
            </a:r>
            <a:r>
              <a:rPr lang="en-US" sz="1800" dirty="0"/>
              <a:t>. Dan </a:t>
            </a:r>
            <a:r>
              <a:rPr lang="en-US" sz="1800" dirty="0" err="1"/>
              <a:t>memiliki</a:t>
            </a:r>
            <a:r>
              <a:rPr lang="en-US" sz="1800" dirty="0"/>
              <a:t> </a:t>
            </a:r>
            <a:r>
              <a:rPr lang="en-US" sz="1800" dirty="0" err="1"/>
              <a:t>sebuah</a:t>
            </a:r>
            <a:r>
              <a:rPr lang="en-US" sz="1800" dirty="0"/>
              <a:t> </a:t>
            </a:r>
            <a:r>
              <a:rPr lang="en-US" sz="1800" dirty="0" err="1"/>
              <a:t>medula</a:t>
            </a:r>
            <a:r>
              <a:rPr lang="en-US" sz="1800" dirty="0"/>
              <a:t> yang </a:t>
            </a:r>
            <a:r>
              <a:rPr lang="en-US" sz="1800" dirty="0" err="1"/>
              <a:t>berkembang</a:t>
            </a:r>
            <a:r>
              <a:rPr lang="en-US" sz="1800" dirty="0"/>
              <a:t> </a:t>
            </a:r>
            <a:r>
              <a:rPr lang="en-US" sz="1800" dirty="0" err="1"/>
              <a:t>menjadi</a:t>
            </a:r>
            <a:r>
              <a:rPr lang="en-US" sz="1800" dirty="0"/>
              <a:t> </a:t>
            </a:r>
            <a:r>
              <a:rPr lang="en-US" sz="1800" dirty="0" err="1"/>
              <a:t>sebuah</a:t>
            </a:r>
            <a:r>
              <a:rPr lang="en-US" sz="1800" dirty="0"/>
              <a:t> testis.</a:t>
            </a:r>
            <a:endParaRPr lang="id-ID" sz="1800" dirty="0"/>
          </a:p>
          <a:p>
            <a:pPr marL="457200" lvl="0" indent="-381000" rtl="0">
              <a:spcBef>
                <a:spcPts val="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12</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74582" y="2800350"/>
            <a:ext cx="3569017" cy="2133600"/>
          </a:xfrm>
          <a:prstGeom prst="rect">
            <a:avLst/>
          </a:prstGeom>
        </p:spPr>
      </p:pic>
    </p:spTree>
    <p:extLst>
      <p:ext uri="{BB962C8B-B14F-4D97-AF65-F5344CB8AC3E}">
        <p14:creationId xmlns:p14="http://schemas.microsoft.com/office/powerpoint/2010/main" val="2155223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Hormon-Hormon dan Perkembangan Ciri-Ciri Kelamin Sekunder</a:t>
            </a: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13</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428750"/>
            <a:ext cx="6076950" cy="3348037"/>
          </a:xfrm>
          <a:prstGeom prst="rect">
            <a:avLst/>
          </a:prstGeom>
        </p:spPr>
      </p:pic>
    </p:spTree>
    <p:extLst>
      <p:ext uri="{BB962C8B-B14F-4D97-AF65-F5344CB8AC3E}">
        <p14:creationId xmlns:p14="http://schemas.microsoft.com/office/powerpoint/2010/main" val="2801411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4" y="2871148"/>
            <a:ext cx="4794276"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id-ID" dirty="0"/>
              <a:t>Kasus Perkembangan Seksual &amp; Efek-Efek Hormon Gonadal</a:t>
            </a:r>
            <a:endParaRPr dirty="0"/>
          </a:p>
        </p:txBody>
      </p:sp>
      <p:sp>
        <p:nvSpPr>
          <p:cNvPr id="222" name="Shape 222"/>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noAutofit/>
          </a:bodyPr>
          <a:lstStyle/>
          <a:p>
            <a:pPr marL="0" lvl="0" indent="0" rtl="0">
              <a:spcBef>
                <a:spcPts val="0"/>
              </a:spcBef>
              <a:spcAft>
                <a:spcPts val="1000"/>
              </a:spcAft>
              <a:buNone/>
            </a:pPr>
            <a:endParaRPr dirty="0"/>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14</a:t>
            </a:fld>
            <a:endParaRPr dirty="0"/>
          </a:p>
        </p:txBody>
      </p:sp>
      <p:sp>
        <p:nvSpPr>
          <p:cNvPr id="224" name="Shape 224"/>
          <p:cNvSpPr txBox="1"/>
          <p:nvPr/>
        </p:nvSpPr>
        <p:spPr>
          <a:xfrm>
            <a:off x="463524" y="0"/>
            <a:ext cx="5022875" cy="3136200"/>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id-ID" sz="12000" b="1" dirty="0">
                <a:solidFill>
                  <a:srgbClr val="3F5378"/>
                </a:solidFill>
                <a:latin typeface="Roboto Condensed"/>
                <a:ea typeface="Roboto Condensed"/>
                <a:cs typeface="Roboto Condensed"/>
                <a:sym typeface="Roboto Condensed"/>
              </a:rPr>
              <a:t>3 &amp; 4</a:t>
            </a:r>
            <a:endParaRPr sz="3000" b="1" dirty="0">
              <a:solidFill>
                <a:srgbClr val="3F5378"/>
              </a:solidFill>
              <a:latin typeface="Roboto Condensed"/>
              <a:ea typeface="Roboto Condensed"/>
              <a:cs typeface="Roboto Condensed"/>
              <a:sym typeface="Roboto Condensed"/>
            </a:endParaRPr>
          </a:p>
        </p:txBody>
      </p:sp>
    </p:spTree>
    <p:extLst>
      <p:ext uri="{BB962C8B-B14F-4D97-AF65-F5344CB8AC3E}">
        <p14:creationId xmlns:p14="http://schemas.microsoft.com/office/powerpoint/2010/main" val="2325424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237" name="Shape 237"/>
          <p:cNvSpPr txBox="1">
            <a:spLocks noGrp="1"/>
          </p:cNvSpPr>
          <p:nvPr>
            <p:ph type="body" idx="1"/>
          </p:nvPr>
        </p:nvSpPr>
        <p:spPr>
          <a:xfrm>
            <a:off x="914400" y="1504950"/>
            <a:ext cx="6348525" cy="3145500"/>
          </a:xfrm>
          <a:prstGeom prst="rect">
            <a:avLst/>
          </a:prstGeom>
        </p:spPr>
        <p:txBody>
          <a:bodyPr spcFirstLastPara="1" wrap="square" lIns="91425" tIns="91425" rIns="91425" bIns="91425" anchor="ctr" anchorCtr="0">
            <a:noAutofit/>
          </a:bodyPr>
          <a:lstStyle/>
          <a:p>
            <a:pPr lvl="0">
              <a:spcBef>
                <a:spcPts val="0"/>
              </a:spcBef>
            </a:pPr>
            <a:r>
              <a:rPr lang="en-US" sz="1800" dirty="0"/>
              <a:t>SELAMA BERABAD-ABAD, KASUS-KASUS PERKEMBANGAN SEKSUAL YANG ABNORMAL TELAH MEMBINGUNGKAN PARA ILMUWAN.</a:t>
            </a:r>
          </a:p>
          <a:p>
            <a:pPr marL="76200" lvl="0" indent="0">
              <a:spcBef>
                <a:spcPts val="0"/>
              </a:spcBef>
              <a:buNone/>
            </a:pPr>
            <a:endParaRPr lang="id-ID" sz="1800" dirty="0"/>
          </a:p>
          <a:p>
            <a:pPr marL="76200" lvl="0" indent="0">
              <a:spcBef>
                <a:spcPts val="0"/>
              </a:spcBef>
              <a:buNone/>
            </a:pPr>
            <a:r>
              <a:rPr lang="en-US" sz="1800" dirty="0"/>
              <a:t>AKAN TETAPI, SEKARANG TELAH DIJAWAB DENGAN PEMAHAMAN DASAR TENTANG PERAN HORMON DALAM PERKEMBANGAN SEKSUAL, TELAH MAMPU MEMAHAMI KASUS SEMACAM INI , DENGAN MEMBERIKAN JAWABAN PENANGANAN YANG EFEKTIF</a:t>
            </a:r>
            <a:r>
              <a:rPr lang="en-US" dirty="0"/>
              <a:t>.</a:t>
            </a:r>
          </a:p>
          <a:p>
            <a:pPr marL="457200" lvl="0" indent="-381000" rtl="0">
              <a:spcBef>
                <a:spcPts val="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15</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7542507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endParaRPr dirty="0"/>
          </a:p>
        </p:txBody>
      </p:sp>
      <p:sp>
        <p:nvSpPr>
          <p:cNvPr id="237" name="Shape 237"/>
          <p:cNvSpPr txBox="1">
            <a:spLocks noGrp="1"/>
          </p:cNvSpPr>
          <p:nvPr>
            <p:ph type="body" idx="1"/>
          </p:nvPr>
        </p:nvSpPr>
        <p:spPr>
          <a:xfrm>
            <a:off x="914400" y="1504950"/>
            <a:ext cx="6348525" cy="3145500"/>
          </a:xfrm>
          <a:prstGeom prst="rect">
            <a:avLst/>
          </a:prstGeom>
        </p:spPr>
        <p:txBody>
          <a:bodyPr spcFirstLastPara="1" wrap="square" lIns="91425" tIns="91425" rIns="91425" bIns="91425" anchor="ctr" anchorCtr="0">
            <a:noAutofit/>
          </a:bodyPr>
          <a:lstStyle/>
          <a:p>
            <a:pPr lvl="0">
              <a:spcBef>
                <a:spcPts val="0"/>
              </a:spcBef>
            </a:pPr>
            <a:r>
              <a:rPr lang="en-US" sz="2000" dirty="0"/>
              <a:t>PERILAKU YANG BERKAITANDENGAN REPRODUKSI DAN TETOSTERON LAKI-LAKI DAN REPRODUKSI HORMON-HORMON GONADAL PEREMPUAN</a:t>
            </a:r>
            <a:endParaRPr lang="id-ID" sz="2000" dirty="0"/>
          </a:p>
          <a:p>
            <a:pPr marL="76200" lvl="0" indent="0">
              <a:spcBef>
                <a:spcPts val="0"/>
              </a:spcBef>
              <a:buNone/>
            </a:pPr>
            <a:endParaRPr lang="en-US" sz="2000" dirty="0"/>
          </a:p>
          <a:p>
            <a:pPr lvl="0">
              <a:spcBef>
                <a:spcPts val="0"/>
              </a:spcBef>
            </a:pPr>
            <a:r>
              <a:rPr lang="en-US" sz="2000" dirty="0"/>
              <a:t>PENYALAHGUNAAN STEROID ANABOLIK DAPAT MENGAKIBATKAN BANYAK EFEK YANG SALAH  PADA DIRI SENDIRI DAN PENGGUNANYA</a:t>
            </a:r>
          </a:p>
          <a:p>
            <a:pPr marL="457200" lvl="0" indent="-381000" rtl="0">
              <a:spcBef>
                <a:spcPts val="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16</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56704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4" y="2871148"/>
            <a:ext cx="4794276" cy="1159800"/>
          </a:xfrm>
          <a:prstGeom prst="rect">
            <a:avLst/>
          </a:prstGeom>
        </p:spPr>
        <p:txBody>
          <a:bodyPr spcFirstLastPara="1" wrap="square" lIns="91425" tIns="91425" rIns="91425" bIns="91425" anchor="b" anchorCtr="0">
            <a:noAutofit/>
          </a:bodyPr>
          <a:lstStyle/>
          <a:p>
            <a:pPr lvl="0"/>
            <a:r>
              <a:rPr lang="en-US" dirty="0" err="1"/>
              <a:t>Mekanisme-Mekanisme</a:t>
            </a:r>
            <a:r>
              <a:rPr lang="en-US" dirty="0"/>
              <a:t> Neural </a:t>
            </a:r>
            <a:r>
              <a:rPr lang="en-US" dirty="0" err="1"/>
              <a:t>Perilaku</a:t>
            </a:r>
            <a:r>
              <a:rPr lang="en-US" dirty="0"/>
              <a:t> </a:t>
            </a:r>
            <a:r>
              <a:rPr lang="en-US" dirty="0" err="1"/>
              <a:t>Seksual</a:t>
            </a:r>
            <a:endParaRPr dirty="0"/>
          </a:p>
        </p:txBody>
      </p:sp>
      <p:sp>
        <p:nvSpPr>
          <p:cNvPr id="222" name="Shape 222"/>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noAutofit/>
          </a:bodyPr>
          <a:lstStyle/>
          <a:p>
            <a:pPr marL="0" lvl="0" indent="0" rtl="0">
              <a:spcBef>
                <a:spcPts val="0"/>
              </a:spcBef>
              <a:spcAft>
                <a:spcPts val="1000"/>
              </a:spcAft>
              <a:buNone/>
            </a:pPr>
            <a:endParaRPr dirty="0"/>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17</a:t>
            </a:fld>
            <a:endParaRPr dirty="0"/>
          </a:p>
        </p:txBody>
      </p:sp>
      <p:sp>
        <p:nvSpPr>
          <p:cNvPr id="224" name="Shape 22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id-ID" sz="12000" b="1" dirty="0">
                <a:solidFill>
                  <a:srgbClr val="3F5378"/>
                </a:solidFill>
                <a:latin typeface="Roboto Condensed"/>
                <a:ea typeface="Roboto Condensed"/>
                <a:cs typeface="Roboto Condensed"/>
                <a:sym typeface="Roboto Condensed"/>
              </a:rPr>
              <a:t>5</a:t>
            </a:r>
            <a:endParaRPr sz="3000" b="1" dirty="0">
              <a:solidFill>
                <a:srgbClr val="3F5378"/>
              </a:solidFill>
              <a:latin typeface="Roboto Condensed"/>
              <a:ea typeface="Roboto Condensed"/>
              <a:cs typeface="Roboto Condensed"/>
              <a:sym typeface="Roboto Condensed"/>
            </a:endParaRPr>
          </a:p>
        </p:txBody>
      </p:sp>
    </p:spTree>
    <p:extLst>
      <p:ext uri="{BB962C8B-B14F-4D97-AF65-F5344CB8AC3E}">
        <p14:creationId xmlns:p14="http://schemas.microsoft.com/office/powerpoint/2010/main" val="2476377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THIS IS A SLIDE TITLE</a:t>
            </a:r>
            <a:endParaRPr/>
          </a:p>
        </p:txBody>
      </p:sp>
      <p:sp>
        <p:nvSpPr>
          <p:cNvPr id="237" name="Shape 237"/>
          <p:cNvSpPr txBox="1">
            <a:spLocks noGrp="1"/>
          </p:cNvSpPr>
          <p:nvPr>
            <p:ph type="body" idx="1"/>
          </p:nvPr>
        </p:nvSpPr>
        <p:spPr>
          <a:xfrm>
            <a:off x="914400" y="1657350"/>
            <a:ext cx="6729525" cy="3145500"/>
          </a:xfrm>
          <a:prstGeom prst="rect">
            <a:avLst/>
          </a:prstGeom>
        </p:spPr>
        <p:txBody>
          <a:bodyPr spcFirstLastPara="1" wrap="square" lIns="91425" tIns="91425" rIns="91425" bIns="91425" anchor="ctr" anchorCtr="0">
            <a:noAutofit/>
          </a:bodyPr>
          <a:lstStyle/>
          <a:p>
            <a:pPr algn="just">
              <a:spcBef>
                <a:spcPts val="0"/>
              </a:spcBef>
            </a:pPr>
            <a:r>
              <a:rPr lang="en-US" sz="2000" dirty="0" err="1">
                <a:solidFill>
                  <a:schemeClr val="tx1"/>
                </a:solidFill>
              </a:rPr>
              <a:t>kontrol</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a:solidFill>
                  <a:schemeClr val="tx1"/>
                </a:solidFill>
              </a:rPr>
              <a:t>seksual</a:t>
            </a:r>
            <a:r>
              <a:rPr lang="en-US" sz="2000" dirty="0">
                <a:solidFill>
                  <a:schemeClr val="tx1"/>
                </a:solidFill>
              </a:rPr>
              <a:t> </a:t>
            </a:r>
            <a:r>
              <a:rPr lang="en-US" sz="2000" dirty="0" err="1">
                <a:solidFill>
                  <a:schemeClr val="tx1"/>
                </a:solidFill>
              </a:rPr>
              <a:t>manusia</a:t>
            </a:r>
            <a:r>
              <a:rPr lang="en-US" sz="2000" dirty="0">
                <a:solidFill>
                  <a:schemeClr val="tx1"/>
                </a:solidFill>
              </a:rPr>
              <a:t> </a:t>
            </a:r>
            <a:r>
              <a:rPr lang="en-US" sz="2000" dirty="0" err="1">
                <a:solidFill>
                  <a:schemeClr val="tx1"/>
                </a:solidFill>
              </a:rPr>
              <a:t>melibatkan</a:t>
            </a:r>
            <a:r>
              <a:rPr lang="en-US" sz="2000" dirty="0">
                <a:solidFill>
                  <a:schemeClr val="tx1"/>
                </a:solidFill>
              </a:rPr>
              <a:t> </a:t>
            </a:r>
            <a:r>
              <a:rPr lang="en-US" sz="2000" dirty="0" err="1">
                <a:solidFill>
                  <a:schemeClr val="tx1"/>
                </a:solidFill>
              </a:rPr>
              <a:t>tingkat</a:t>
            </a:r>
            <a:r>
              <a:rPr lang="en-US" sz="2000" dirty="0">
                <a:solidFill>
                  <a:schemeClr val="tx1"/>
                </a:solidFill>
              </a:rPr>
              <a:t> </a:t>
            </a:r>
            <a:r>
              <a:rPr lang="en-US" sz="2000" dirty="0" err="1">
                <a:solidFill>
                  <a:schemeClr val="tx1"/>
                </a:solidFill>
              </a:rPr>
              <a:t>sistem</a:t>
            </a:r>
            <a:r>
              <a:rPr lang="en-US" sz="2000" dirty="0">
                <a:solidFill>
                  <a:schemeClr val="tx1"/>
                </a:solidFill>
              </a:rPr>
              <a:t> </a:t>
            </a:r>
            <a:r>
              <a:rPr lang="en-US" sz="2000" dirty="0" err="1">
                <a:solidFill>
                  <a:schemeClr val="tx1"/>
                </a:solidFill>
              </a:rPr>
              <a:t>saraf</a:t>
            </a:r>
            <a:r>
              <a:rPr lang="en-US" sz="2000" dirty="0">
                <a:solidFill>
                  <a:schemeClr val="tx1"/>
                </a:solidFill>
              </a:rPr>
              <a:t> yang </a:t>
            </a:r>
            <a:r>
              <a:rPr lang="en-US" sz="2000" dirty="0" err="1">
                <a:solidFill>
                  <a:schemeClr val="tx1"/>
                </a:solidFill>
              </a:rPr>
              <a:t>tertinggi</a:t>
            </a:r>
            <a:r>
              <a:rPr lang="en-US" sz="2000" dirty="0">
                <a:solidFill>
                  <a:schemeClr val="tx1"/>
                </a:solidFill>
              </a:rPr>
              <a:t> (</a:t>
            </a:r>
            <a:r>
              <a:rPr lang="en-US" sz="2000" dirty="0" err="1">
                <a:solidFill>
                  <a:schemeClr val="tx1"/>
                </a:solidFill>
              </a:rPr>
              <a:t>misalnya</a:t>
            </a:r>
            <a:r>
              <a:rPr lang="en-US" sz="2000" dirty="0">
                <a:solidFill>
                  <a:schemeClr val="tx1"/>
                </a:solidFill>
              </a:rPr>
              <a:t>, </a:t>
            </a:r>
            <a:r>
              <a:rPr lang="en-US" sz="2000" dirty="0" err="1">
                <a:solidFill>
                  <a:schemeClr val="tx1"/>
                </a:solidFill>
              </a:rPr>
              <a:t>korteks</a:t>
            </a:r>
            <a:r>
              <a:rPr lang="en-US" sz="2000" dirty="0">
                <a:solidFill>
                  <a:schemeClr val="tx1"/>
                </a:solidFill>
              </a:rPr>
              <a:t> </a:t>
            </a:r>
            <a:r>
              <a:rPr lang="en-US" sz="2000" dirty="0" err="1">
                <a:solidFill>
                  <a:schemeClr val="tx1"/>
                </a:solidFill>
              </a:rPr>
              <a:t>asosiasi</a:t>
            </a:r>
            <a:r>
              <a:rPr lang="en-US" sz="2000" dirty="0">
                <a:solidFill>
                  <a:schemeClr val="tx1"/>
                </a:solidFill>
              </a:rPr>
              <a:t>)</a:t>
            </a:r>
          </a:p>
          <a:p>
            <a:pPr marL="457200" lvl="0" indent="-381000" algn="just" rtl="0">
              <a:spcBef>
                <a:spcPts val="0"/>
              </a:spcBef>
              <a:spcAft>
                <a:spcPts val="0"/>
              </a:spcAft>
              <a:buSzPts val="2400"/>
              <a:buChar char="▰"/>
            </a:pPr>
            <a:endParaRPr sz="2000" dirty="0"/>
          </a:p>
          <a:p>
            <a:pPr algn="just">
              <a:spcBef>
                <a:spcPts val="1000"/>
              </a:spcBef>
            </a:pPr>
            <a:r>
              <a:rPr lang="en-US" sz="2000" dirty="0" err="1">
                <a:solidFill>
                  <a:schemeClr val="tx1"/>
                </a:solidFill>
              </a:rPr>
              <a:t>hal</a:t>
            </a:r>
            <a:r>
              <a:rPr lang="en-US" sz="2000" dirty="0">
                <a:solidFill>
                  <a:schemeClr val="tx1"/>
                </a:solidFill>
              </a:rPr>
              <a:t> </a:t>
            </a:r>
            <a:r>
              <a:rPr lang="en-US" sz="2000" dirty="0" err="1">
                <a:solidFill>
                  <a:schemeClr val="tx1"/>
                </a:solidFill>
              </a:rPr>
              <a:t>ini</a:t>
            </a:r>
            <a:r>
              <a:rPr lang="en-US" sz="2000" dirty="0">
                <a:solidFill>
                  <a:schemeClr val="tx1"/>
                </a:solidFill>
              </a:rPr>
              <a:t> </a:t>
            </a:r>
            <a:r>
              <a:rPr lang="en-US" sz="2000" dirty="0" err="1">
                <a:solidFill>
                  <a:schemeClr val="tx1"/>
                </a:solidFill>
              </a:rPr>
              <a:t>diperkuat</a:t>
            </a:r>
            <a:r>
              <a:rPr lang="en-US" sz="2000" dirty="0">
                <a:solidFill>
                  <a:schemeClr val="tx1"/>
                </a:solidFill>
              </a:rPr>
              <a:t> </a:t>
            </a:r>
            <a:r>
              <a:rPr lang="en-US" sz="2000" dirty="0" err="1">
                <a:solidFill>
                  <a:schemeClr val="tx1"/>
                </a:solidFill>
              </a:rPr>
              <a:t>oleh</a:t>
            </a:r>
            <a:r>
              <a:rPr lang="en-US" sz="2000" dirty="0">
                <a:solidFill>
                  <a:schemeClr val="tx1"/>
                </a:solidFill>
              </a:rPr>
              <a:t> </a:t>
            </a:r>
            <a:r>
              <a:rPr lang="en-US" sz="2000" dirty="0" err="1">
                <a:solidFill>
                  <a:schemeClr val="tx1"/>
                </a:solidFill>
              </a:rPr>
              <a:t>berbagai</a:t>
            </a:r>
            <a:r>
              <a:rPr lang="en-US" sz="2000" dirty="0">
                <a:solidFill>
                  <a:schemeClr val="tx1"/>
                </a:solidFill>
              </a:rPr>
              <a:t> </a:t>
            </a:r>
            <a:r>
              <a:rPr lang="en-US" sz="2000" dirty="0" err="1">
                <a:solidFill>
                  <a:schemeClr val="tx1"/>
                </a:solidFill>
              </a:rPr>
              <a:t>demonstrasi</a:t>
            </a:r>
            <a:r>
              <a:rPr lang="en-US" sz="2000" dirty="0">
                <a:solidFill>
                  <a:schemeClr val="tx1"/>
                </a:solidFill>
              </a:rPr>
              <a:t> </a:t>
            </a:r>
            <a:r>
              <a:rPr lang="en-US" sz="2000" dirty="0" err="1">
                <a:solidFill>
                  <a:schemeClr val="tx1"/>
                </a:solidFill>
              </a:rPr>
              <a:t>terkontrol</a:t>
            </a:r>
            <a:r>
              <a:rPr lang="en-US" sz="2000" dirty="0">
                <a:solidFill>
                  <a:schemeClr val="tx1"/>
                </a:solidFill>
              </a:rPr>
              <a:t> </a:t>
            </a:r>
            <a:r>
              <a:rPr lang="en-US" sz="2000" dirty="0" err="1">
                <a:solidFill>
                  <a:schemeClr val="tx1"/>
                </a:solidFill>
              </a:rPr>
              <a:t>tentang</a:t>
            </a:r>
            <a:r>
              <a:rPr lang="en-US" sz="2000" dirty="0">
                <a:solidFill>
                  <a:schemeClr val="tx1"/>
                </a:solidFill>
              </a:rPr>
              <a:t> </a:t>
            </a:r>
            <a:r>
              <a:rPr lang="en-US" sz="2000" dirty="0" err="1">
                <a:solidFill>
                  <a:schemeClr val="tx1"/>
                </a:solidFill>
              </a:rPr>
              <a:t>peran</a:t>
            </a:r>
            <a:r>
              <a:rPr lang="en-US" sz="2000" dirty="0">
                <a:solidFill>
                  <a:schemeClr val="tx1"/>
                </a:solidFill>
              </a:rPr>
              <a:t> </a:t>
            </a:r>
            <a:r>
              <a:rPr lang="en-US" sz="2000" dirty="0" err="1">
                <a:solidFill>
                  <a:schemeClr val="tx1"/>
                </a:solidFill>
              </a:rPr>
              <a:t>utama</a:t>
            </a:r>
            <a:r>
              <a:rPr lang="en-US" sz="2000" dirty="0">
                <a:solidFill>
                  <a:schemeClr val="tx1"/>
                </a:solidFill>
              </a:rPr>
              <a:t> yang </a:t>
            </a:r>
            <a:r>
              <a:rPr lang="en-US" sz="2000" dirty="0" err="1">
                <a:solidFill>
                  <a:schemeClr val="tx1"/>
                </a:solidFill>
              </a:rPr>
              <a:t>dimainkan</a:t>
            </a:r>
            <a:r>
              <a:rPr lang="en-US" sz="2000" dirty="0">
                <a:solidFill>
                  <a:schemeClr val="tx1"/>
                </a:solidFill>
              </a:rPr>
              <a:t> </a:t>
            </a:r>
            <a:r>
              <a:rPr lang="en-US" sz="2000" dirty="0" err="1">
                <a:solidFill>
                  <a:schemeClr val="tx1"/>
                </a:solidFill>
              </a:rPr>
              <a:t>oleh</a:t>
            </a:r>
            <a:r>
              <a:rPr lang="en-US" sz="2000" dirty="0">
                <a:solidFill>
                  <a:schemeClr val="tx1"/>
                </a:solidFill>
              </a:rPr>
              <a:t> </a:t>
            </a:r>
            <a:r>
              <a:rPr lang="en-US" sz="2000" dirty="0" err="1">
                <a:solidFill>
                  <a:schemeClr val="tx1"/>
                </a:solidFill>
              </a:rPr>
              <a:t>pengalaman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perilaku</a:t>
            </a:r>
            <a:r>
              <a:rPr lang="en-US" sz="2000" dirty="0">
                <a:solidFill>
                  <a:schemeClr val="tx1"/>
                </a:solidFill>
              </a:rPr>
              <a:t> </a:t>
            </a:r>
            <a:r>
              <a:rPr lang="en-US" sz="2000" dirty="0" err="1">
                <a:solidFill>
                  <a:schemeClr val="tx1"/>
                </a:solidFill>
              </a:rPr>
              <a:t>seksual</a:t>
            </a:r>
            <a:r>
              <a:rPr lang="en-US" sz="2000" dirty="0">
                <a:solidFill>
                  <a:schemeClr val="tx1"/>
                </a:solidFill>
              </a:rPr>
              <a:t> </a:t>
            </a:r>
            <a:r>
              <a:rPr lang="en-US" sz="2000" dirty="0" err="1">
                <a:solidFill>
                  <a:schemeClr val="tx1"/>
                </a:solidFill>
              </a:rPr>
              <a:t>binatang-binatang</a:t>
            </a:r>
            <a:r>
              <a:rPr lang="en-US" sz="2000" dirty="0">
                <a:solidFill>
                  <a:schemeClr val="tx1"/>
                </a:solidFill>
              </a:rPr>
              <a:t> </a:t>
            </a:r>
            <a:r>
              <a:rPr lang="en-US" sz="2000" dirty="0" err="1">
                <a:solidFill>
                  <a:schemeClr val="tx1"/>
                </a:solidFill>
              </a:rPr>
              <a:t>nonmanusia</a:t>
            </a:r>
            <a:endParaRPr lang="en-US" sz="2000" dirty="0">
              <a:solidFill>
                <a:schemeClr val="tx1"/>
              </a:solidFill>
            </a:endParaRPr>
          </a:p>
          <a:p>
            <a:pPr marL="457200" lvl="0" indent="-381000" rtl="0">
              <a:spcBef>
                <a:spcPts val="1000"/>
              </a:spcBef>
              <a:spcAft>
                <a:spcPts val="0"/>
              </a:spcAft>
              <a:buSzPts val="2400"/>
              <a:buChar char="▰"/>
            </a:pPr>
            <a:endParaRPr dirty="0"/>
          </a:p>
          <a:p>
            <a:pPr marL="457200" lvl="0" indent="-381000" rtl="0">
              <a:spcBef>
                <a:spcPts val="100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18</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55042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THIS IS A SLIDE TITLE</a:t>
            </a:r>
            <a:endParaRPr/>
          </a:p>
        </p:txBody>
      </p:sp>
      <p:sp>
        <p:nvSpPr>
          <p:cNvPr id="237" name="Shape 237"/>
          <p:cNvSpPr txBox="1">
            <a:spLocks noGrp="1"/>
          </p:cNvSpPr>
          <p:nvPr>
            <p:ph type="body" idx="1"/>
          </p:nvPr>
        </p:nvSpPr>
        <p:spPr>
          <a:xfrm>
            <a:off x="990600" y="1885950"/>
            <a:ext cx="6729525" cy="3145500"/>
          </a:xfrm>
          <a:prstGeom prst="rect">
            <a:avLst/>
          </a:prstGeom>
        </p:spPr>
        <p:txBody>
          <a:bodyPr spcFirstLastPara="1" wrap="square" lIns="91425" tIns="91425" rIns="91425" bIns="91425" anchor="ctr" anchorCtr="0">
            <a:noAutofit/>
          </a:bodyPr>
          <a:lstStyle/>
          <a:p>
            <a:pPr>
              <a:spcBef>
                <a:spcPts val="0"/>
              </a:spcBef>
            </a:pPr>
            <a:endParaRPr lang="id-ID" dirty="0"/>
          </a:p>
          <a:p>
            <a:pPr algn="just">
              <a:spcBef>
                <a:spcPts val="0"/>
              </a:spcBef>
            </a:pPr>
            <a:r>
              <a:rPr lang="id-ID" sz="2200" dirty="0"/>
              <a:t>kontrol perilaku seksual manusia melibatkan tingkat sistem saraf yang tertinggi (misalnya, korteks asosiasi)</a:t>
            </a:r>
          </a:p>
          <a:p>
            <a:pPr algn="just">
              <a:spcBef>
                <a:spcPts val="0"/>
              </a:spcBef>
            </a:pPr>
            <a:endParaRPr lang="id-ID" sz="2200" dirty="0"/>
          </a:p>
          <a:p>
            <a:pPr algn="just">
              <a:spcBef>
                <a:spcPts val="0"/>
              </a:spcBef>
            </a:pPr>
            <a:r>
              <a:rPr lang="sv-SE" sz="2200" dirty="0"/>
              <a:t>hal ini diperkuat oleh berbagai demonstrasi terkontrol tentang peran utama yang dimainkan oleh pengalaman dalam perilaku seksual binatang-binatang nonmanusia</a:t>
            </a:r>
          </a:p>
          <a:p>
            <a:pPr>
              <a:spcBef>
                <a:spcPts val="0"/>
              </a:spcBef>
            </a:pPr>
            <a:endParaRPr lang="id-ID" dirty="0"/>
          </a:p>
          <a:p>
            <a:pPr>
              <a:spcBef>
                <a:spcPts val="0"/>
              </a:spcBef>
            </a:pPr>
            <a:endParaRPr lang="id-ID" dirty="0"/>
          </a:p>
          <a:p>
            <a:pPr marL="76200" indent="0">
              <a:spcBef>
                <a:spcPts val="0"/>
              </a:spcBef>
              <a:buNone/>
            </a:pPr>
            <a:endParaRPr lang="sv-SE" dirty="0"/>
          </a:p>
          <a:p>
            <a:pPr>
              <a:spcBef>
                <a:spcPts val="0"/>
              </a:spcBef>
            </a:pPr>
            <a:endParaRPr dirty="0"/>
          </a:p>
          <a:p>
            <a:pPr marL="457200" lvl="0" indent="-381000" rtl="0">
              <a:spcBef>
                <a:spcPts val="100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19</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175236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5" y="2871148"/>
            <a:ext cx="4094400"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id-ID" dirty="0"/>
              <a:t>Sistem Neuroendokrin</a:t>
            </a:r>
            <a:endParaRPr dirty="0"/>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a:t>
            </a:fld>
            <a:endParaRPr dirty="0"/>
          </a:p>
        </p:txBody>
      </p:sp>
      <p:sp>
        <p:nvSpPr>
          <p:cNvPr id="224" name="Shape 22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en" sz="12000" b="1">
                <a:solidFill>
                  <a:srgbClr val="3F5378"/>
                </a:solidFill>
                <a:latin typeface="Roboto Condensed"/>
                <a:ea typeface="Roboto Condensed"/>
                <a:cs typeface="Roboto Condensed"/>
                <a:sym typeface="Roboto Condensed"/>
              </a:rPr>
              <a:t>1</a:t>
            </a:r>
            <a:endParaRPr sz="3000" b="1">
              <a:solidFill>
                <a:srgbClr val="3F5378"/>
              </a:solidFill>
              <a:latin typeface="Roboto Condensed"/>
              <a:ea typeface="Roboto Condensed"/>
              <a:cs typeface="Roboto Condensed"/>
              <a:sym typeface="Roboto Condense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THIS IS A SLIDE TITLE</a:t>
            </a:r>
            <a:endParaRPr/>
          </a:p>
        </p:txBody>
      </p:sp>
      <p:sp>
        <p:nvSpPr>
          <p:cNvPr id="237" name="Shape 237"/>
          <p:cNvSpPr txBox="1">
            <a:spLocks noGrp="1"/>
          </p:cNvSpPr>
          <p:nvPr>
            <p:ph type="body" idx="1"/>
          </p:nvPr>
        </p:nvSpPr>
        <p:spPr>
          <a:xfrm>
            <a:off x="990600" y="1885950"/>
            <a:ext cx="6729525" cy="3145500"/>
          </a:xfrm>
          <a:prstGeom prst="rect">
            <a:avLst/>
          </a:prstGeom>
        </p:spPr>
        <p:txBody>
          <a:bodyPr spcFirstLastPara="1" wrap="square" lIns="91425" tIns="91425" rIns="91425" bIns="91425" anchor="ctr" anchorCtr="0">
            <a:noAutofit/>
          </a:bodyPr>
          <a:lstStyle/>
          <a:p>
            <a:pPr algn="just">
              <a:spcBef>
                <a:spcPts val="0"/>
              </a:spcBef>
            </a:pPr>
            <a:endParaRPr lang="id-ID" sz="1800" dirty="0"/>
          </a:p>
          <a:p>
            <a:pPr marL="76200" indent="0" algn="just">
              <a:spcBef>
                <a:spcPts val="0"/>
              </a:spcBef>
              <a:buNone/>
            </a:pPr>
            <a:r>
              <a:rPr lang="id-ID" sz="1800" dirty="0"/>
              <a:t>Tiga alasan penelitian tentang mekanisme neural perilaku seksual difokuskan secara eksklusif pada sirkuit-sirkuit hipotalamik :</a:t>
            </a:r>
            <a:br>
              <a:rPr lang="id-ID" sz="1800" dirty="0"/>
            </a:br>
            <a:endParaRPr lang="id-ID" sz="1800" dirty="0"/>
          </a:p>
          <a:p>
            <a:pPr algn="just">
              <a:spcBef>
                <a:spcPts val="0"/>
              </a:spcBef>
            </a:pPr>
            <a:endParaRPr lang="id-ID" sz="1800" dirty="0"/>
          </a:p>
          <a:p>
            <a:pPr algn="just">
              <a:spcBef>
                <a:spcPts val="0"/>
              </a:spcBef>
            </a:pPr>
            <a:r>
              <a:rPr lang="id-ID" sz="1800" dirty="0"/>
              <a:t>Karena kesulitan untuk mempelajari mekanisme neural perilaku seksual manusia yang begitu kompleks, para peneliti telah memfokuskan pada perilaku-perilaku kopulatorik yang relatif sederhana yang dapat dikontrol (misalnya, ejakulasi, menunggangi, dan lordosis) binatang-binatang laboratorik yang cenderung dikontrol oleh hipotalamus</a:t>
            </a:r>
          </a:p>
          <a:p>
            <a:pPr>
              <a:spcBef>
                <a:spcPts val="0"/>
              </a:spcBef>
            </a:pPr>
            <a:endParaRPr lang="id-ID" dirty="0"/>
          </a:p>
          <a:p>
            <a:pPr marL="76200" indent="0">
              <a:spcBef>
                <a:spcPts val="0"/>
              </a:spcBef>
              <a:buNone/>
            </a:pPr>
            <a:endParaRPr lang="sv-SE" dirty="0"/>
          </a:p>
          <a:p>
            <a:pPr>
              <a:spcBef>
                <a:spcPts val="0"/>
              </a:spcBef>
            </a:pPr>
            <a:endParaRPr dirty="0"/>
          </a:p>
          <a:p>
            <a:pPr marL="457200" lvl="0" indent="-381000" rtl="0">
              <a:spcBef>
                <a:spcPts val="100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20</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901933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THIS IS A SLIDE TITLE</a:t>
            </a:r>
            <a:endParaRPr/>
          </a:p>
        </p:txBody>
      </p:sp>
      <p:sp>
        <p:nvSpPr>
          <p:cNvPr id="237" name="Shape 237"/>
          <p:cNvSpPr txBox="1">
            <a:spLocks noGrp="1"/>
          </p:cNvSpPr>
          <p:nvPr>
            <p:ph type="body" idx="1"/>
          </p:nvPr>
        </p:nvSpPr>
        <p:spPr>
          <a:xfrm>
            <a:off x="990600" y="1733550"/>
            <a:ext cx="6729525" cy="3145500"/>
          </a:xfrm>
          <a:prstGeom prst="rect">
            <a:avLst/>
          </a:prstGeom>
        </p:spPr>
        <p:txBody>
          <a:bodyPr spcFirstLastPara="1" wrap="square" lIns="91425" tIns="91425" rIns="91425" bIns="91425" anchor="ctr" anchorCtr="0">
            <a:noAutofit/>
          </a:bodyPr>
          <a:lstStyle/>
          <a:p>
            <a:pPr algn="just">
              <a:spcBef>
                <a:spcPts val="0"/>
              </a:spcBef>
            </a:pPr>
            <a:endParaRPr lang="id-ID" sz="1800" dirty="0"/>
          </a:p>
          <a:p>
            <a:pPr marL="76200" indent="0" algn="just">
              <a:spcBef>
                <a:spcPts val="0"/>
              </a:spcBef>
              <a:buNone/>
            </a:pPr>
            <a:br>
              <a:rPr lang="id-ID" sz="1800" dirty="0"/>
            </a:br>
            <a:endParaRPr lang="id-ID" sz="1800" dirty="0"/>
          </a:p>
          <a:p>
            <a:pPr algn="just">
              <a:spcBef>
                <a:spcPts val="0"/>
              </a:spcBef>
            </a:pPr>
            <a:endParaRPr lang="id-ID" sz="1800" dirty="0"/>
          </a:p>
          <a:p>
            <a:pPr algn="just">
              <a:spcBef>
                <a:spcPts val="0"/>
              </a:spcBef>
            </a:pPr>
            <a:r>
              <a:rPr lang="id-ID" sz="2000" dirty="0"/>
              <a:t>karena hipotalamus mengontrol pelepasan gona-dotropin, maka dialah tempat yang jelas untuk mencari struktur-struktur dan sirkuit-sirkuit yang secara seksual dimorfik, yang mungkin mengontrol kopulasi</a:t>
            </a:r>
          </a:p>
          <a:p>
            <a:pPr algn="just">
              <a:spcBef>
                <a:spcPts val="0"/>
              </a:spcBef>
            </a:pPr>
            <a:endParaRPr lang="id-ID" sz="2000" dirty="0"/>
          </a:p>
          <a:p>
            <a:pPr algn="just">
              <a:spcBef>
                <a:spcPts val="0"/>
              </a:spcBef>
            </a:pPr>
            <a:r>
              <a:rPr lang="id-ID" sz="2000" dirty="0"/>
              <a:t>studi-studi awal mengonfirmasikan bahwa hipotalamus memang memainkan peran utama dalam perilaku seksual, dan temuan ini membuat penelitian neuro-saintifik selanjutnya lebih difokuskan pada struktur otak</a:t>
            </a:r>
            <a:br>
              <a:rPr lang="id-ID" dirty="0"/>
            </a:br>
            <a:endParaRPr lang="id-ID" dirty="0"/>
          </a:p>
          <a:p>
            <a:pPr marL="76200" indent="0">
              <a:spcBef>
                <a:spcPts val="0"/>
              </a:spcBef>
              <a:buNone/>
            </a:pPr>
            <a:endParaRPr lang="sv-SE" dirty="0"/>
          </a:p>
          <a:p>
            <a:pPr>
              <a:spcBef>
                <a:spcPts val="0"/>
              </a:spcBef>
            </a:pPr>
            <a:endParaRPr dirty="0"/>
          </a:p>
          <a:p>
            <a:pPr marL="457200" lvl="0" indent="-381000" rtl="0">
              <a:spcBef>
                <a:spcPts val="1000"/>
              </a:spcBef>
              <a:spcAft>
                <a:spcPts val="0"/>
              </a:spcAft>
              <a:buSzPts val="2400"/>
              <a:buChar char="▰"/>
            </a:pPr>
            <a:endParaRPr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21</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9287134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n-US" dirty="0" err="1"/>
              <a:t>Perbedaan</a:t>
            </a:r>
            <a:r>
              <a:rPr lang="en-US" dirty="0"/>
              <a:t> </a:t>
            </a:r>
            <a:r>
              <a:rPr lang="en-US" dirty="0" err="1"/>
              <a:t>Struktural</a:t>
            </a:r>
            <a:r>
              <a:rPr lang="en-US" dirty="0"/>
              <a:t> </a:t>
            </a:r>
            <a:r>
              <a:rPr lang="en-US" dirty="0" err="1"/>
              <a:t>antara</a:t>
            </a:r>
            <a:r>
              <a:rPr lang="en-US" dirty="0"/>
              <a:t> </a:t>
            </a:r>
            <a:r>
              <a:rPr lang="en-US" dirty="0" err="1"/>
              <a:t>Hipotalamus</a:t>
            </a:r>
            <a:r>
              <a:rPr lang="en-US" dirty="0"/>
              <a:t> </a:t>
            </a:r>
            <a:r>
              <a:rPr lang="en-US" dirty="0" err="1"/>
              <a:t>Laki-laki</a:t>
            </a:r>
            <a:r>
              <a:rPr lang="en-US" dirty="0"/>
              <a:t> </a:t>
            </a:r>
            <a:r>
              <a:rPr lang="en-US" dirty="0" err="1"/>
              <a:t>dan</a:t>
            </a:r>
            <a:r>
              <a:rPr lang="en-US" dirty="0"/>
              <a:t> </a:t>
            </a:r>
            <a:r>
              <a:rPr lang="en-US" dirty="0" err="1"/>
              <a:t>Hipotalamus</a:t>
            </a:r>
            <a:r>
              <a:rPr lang="en-US" dirty="0"/>
              <a:t> </a:t>
            </a:r>
            <a:r>
              <a:rPr lang="en-US" dirty="0" err="1"/>
              <a:t>Perempuan</a:t>
            </a:r>
            <a:endParaRPr dirty="0"/>
          </a:p>
        </p:txBody>
      </p:sp>
      <p:sp>
        <p:nvSpPr>
          <p:cNvPr id="237" name="Shape 237"/>
          <p:cNvSpPr txBox="1">
            <a:spLocks noGrp="1"/>
          </p:cNvSpPr>
          <p:nvPr>
            <p:ph type="body" idx="1"/>
          </p:nvPr>
        </p:nvSpPr>
        <p:spPr>
          <a:xfrm>
            <a:off x="914400" y="1581150"/>
            <a:ext cx="6729525" cy="3145500"/>
          </a:xfrm>
          <a:prstGeom prst="rect">
            <a:avLst/>
          </a:prstGeom>
        </p:spPr>
        <p:txBody>
          <a:bodyPr spcFirstLastPara="1" wrap="square" lIns="91425" tIns="91425" rIns="91425" bIns="91425" anchor="ctr" anchorCtr="0">
            <a:noAutofit/>
          </a:bodyPr>
          <a:lstStyle/>
          <a:p>
            <a:pPr lvl="0" algn="just">
              <a:spcBef>
                <a:spcPts val="0"/>
              </a:spcBef>
            </a:pPr>
            <a:r>
              <a:rPr lang="en-US" sz="1800" dirty="0" err="1"/>
              <a:t>Hipotalamus</a:t>
            </a:r>
            <a:r>
              <a:rPr lang="en-US" sz="1800" dirty="0"/>
              <a:t> </a:t>
            </a:r>
            <a:r>
              <a:rPr lang="en-US" sz="1800" dirty="0" err="1"/>
              <a:t>laki-laki</a:t>
            </a:r>
            <a:r>
              <a:rPr lang="en-US" sz="1800" dirty="0"/>
              <a:t> </a:t>
            </a:r>
            <a:r>
              <a:rPr lang="en-US" sz="1800" dirty="0" err="1"/>
              <a:t>dan</a:t>
            </a:r>
            <a:r>
              <a:rPr lang="en-US" sz="1800" dirty="0"/>
              <a:t> </a:t>
            </a:r>
            <a:r>
              <a:rPr lang="en-US" sz="1800" dirty="0" err="1"/>
              <a:t>hipotalamus</a:t>
            </a:r>
            <a:r>
              <a:rPr lang="en-US" sz="1800" dirty="0"/>
              <a:t> </a:t>
            </a:r>
            <a:r>
              <a:rPr lang="en-US" sz="1800" dirty="0" err="1"/>
              <a:t>perempuan</a:t>
            </a:r>
            <a:r>
              <a:rPr lang="en-US" sz="1800" dirty="0"/>
              <a:t> </a:t>
            </a:r>
            <a:r>
              <a:rPr lang="en-US" sz="1800" dirty="0" err="1"/>
              <a:t>berbeda</a:t>
            </a:r>
            <a:r>
              <a:rPr lang="en-US" sz="1800" dirty="0"/>
              <a:t> </a:t>
            </a:r>
            <a:r>
              <a:rPr lang="en-US" sz="1800" dirty="0" err="1"/>
              <a:t>secara</a:t>
            </a:r>
            <a:r>
              <a:rPr lang="en-US" sz="1800" dirty="0"/>
              <a:t> </a:t>
            </a:r>
            <a:r>
              <a:rPr lang="en-US" sz="1800" dirty="0" err="1"/>
              <a:t>fungsional</a:t>
            </a:r>
            <a:r>
              <a:rPr lang="en-US" sz="1800" dirty="0"/>
              <a:t> </a:t>
            </a:r>
            <a:r>
              <a:rPr lang="en-US" sz="1800" dirty="0" err="1"/>
              <a:t>dalam</a:t>
            </a:r>
            <a:r>
              <a:rPr lang="en-US" sz="1800" dirty="0"/>
              <a:t> </a:t>
            </a:r>
            <a:r>
              <a:rPr lang="en-US" sz="1800" dirty="0" err="1"/>
              <a:t>pengontrolan</a:t>
            </a:r>
            <a:r>
              <a:rPr lang="en-US" sz="1800" dirty="0"/>
              <a:t> </a:t>
            </a:r>
            <a:r>
              <a:rPr lang="en-US" sz="1800" dirty="0" err="1"/>
              <a:t>hormon-hormon</a:t>
            </a:r>
            <a:r>
              <a:rPr lang="en-US" sz="1800" dirty="0"/>
              <a:t> pituitary anterior (</a:t>
            </a:r>
            <a:r>
              <a:rPr lang="en-US" sz="1800" dirty="0" err="1"/>
              <a:t>masing-masing</a:t>
            </a:r>
            <a:r>
              <a:rPr lang="en-US" sz="1800" dirty="0"/>
              <a:t> </a:t>
            </a:r>
            <a:r>
              <a:rPr lang="en-US" sz="1800" dirty="0" err="1"/>
              <a:t>tetap</a:t>
            </a:r>
            <a:r>
              <a:rPr lang="en-US" sz="1800" dirty="0"/>
              <a:t> versus </a:t>
            </a:r>
            <a:r>
              <a:rPr lang="en-US" sz="1800" dirty="0" err="1"/>
              <a:t>siklik</a:t>
            </a:r>
            <a:r>
              <a:rPr lang="en-US" sz="1800" dirty="0"/>
              <a:t>)</a:t>
            </a:r>
          </a:p>
          <a:p>
            <a:pPr marL="457200" lvl="0" indent="-381000" algn="just" rtl="0">
              <a:spcBef>
                <a:spcPts val="0"/>
              </a:spcBef>
              <a:spcAft>
                <a:spcPts val="0"/>
              </a:spcAft>
              <a:buSzPts val="2400"/>
              <a:buChar char="▰"/>
            </a:pPr>
            <a:endParaRPr sz="1800" dirty="0"/>
          </a:p>
          <a:p>
            <a:pPr lvl="0" algn="just">
              <a:spcBef>
                <a:spcPts val="1000"/>
              </a:spcBef>
            </a:pPr>
            <a:r>
              <a:rPr lang="pt-BR" sz="1800" dirty="0"/>
              <a:t>Pada 1970-an, perbedaan struktural antara hipotalamus ditemukan pada tikus </a:t>
            </a:r>
          </a:p>
          <a:p>
            <a:pPr marL="457200" lvl="0" indent="-381000" algn="just" rtl="0">
              <a:spcBef>
                <a:spcPts val="1000"/>
              </a:spcBef>
              <a:spcAft>
                <a:spcPts val="0"/>
              </a:spcAft>
              <a:buSzPts val="2400"/>
              <a:buChar char="▰"/>
            </a:pPr>
            <a:endParaRPr sz="1800" dirty="0"/>
          </a:p>
          <a:p>
            <a:pPr lvl="0" algn="just">
              <a:spcBef>
                <a:spcPts val="1000"/>
              </a:spcBef>
            </a:pPr>
            <a:r>
              <a:rPr lang="en-US" sz="1800" dirty="0" err="1"/>
              <a:t>ditemukan</a:t>
            </a:r>
            <a:r>
              <a:rPr lang="en-US" sz="1800" dirty="0"/>
              <a:t> </a:t>
            </a:r>
            <a:r>
              <a:rPr lang="en-US" sz="1800" dirty="0" err="1"/>
              <a:t>sebuah</a:t>
            </a:r>
            <a:r>
              <a:rPr lang="en-US" sz="1800" dirty="0"/>
              <a:t> </a:t>
            </a:r>
            <a:r>
              <a:rPr lang="en-US" sz="1800" dirty="0" err="1"/>
              <a:t>nukleus</a:t>
            </a:r>
            <a:r>
              <a:rPr lang="en-US" sz="1800" dirty="0"/>
              <a:t> di </a:t>
            </a:r>
            <a:r>
              <a:rPr lang="en-US" sz="1800" dirty="0" err="1"/>
              <a:t>daerah</a:t>
            </a:r>
            <a:r>
              <a:rPr lang="en-US" sz="1800" dirty="0"/>
              <a:t> </a:t>
            </a:r>
            <a:r>
              <a:rPr lang="en-US" sz="1800" dirty="0" err="1"/>
              <a:t>preoptik</a:t>
            </a:r>
            <a:r>
              <a:rPr lang="en-US" sz="1800" dirty="0"/>
              <a:t> medial </a:t>
            </a:r>
            <a:r>
              <a:rPr lang="en-US" sz="1800" dirty="0" err="1"/>
              <a:t>hipotalamus</a:t>
            </a:r>
            <a:r>
              <a:rPr lang="en-US" sz="1800" dirty="0"/>
              <a:t> </a:t>
            </a:r>
            <a:r>
              <a:rPr lang="en-US" sz="1800" dirty="0" err="1"/>
              <a:t>tikus</a:t>
            </a:r>
            <a:r>
              <a:rPr lang="en-US" sz="1800" dirty="0"/>
              <a:t> yang </a:t>
            </a:r>
            <a:r>
              <a:rPr lang="en-US" sz="1800" dirty="0" err="1"/>
              <a:t>beberapa</a:t>
            </a:r>
            <a:r>
              <a:rPr lang="en-US" sz="1800" dirty="0"/>
              <a:t> kali </a:t>
            </a:r>
            <a:r>
              <a:rPr lang="en-US" sz="1800" dirty="0" err="1"/>
              <a:t>lebih</a:t>
            </a:r>
            <a:r>
              <a:rPr lang="en-US" sz="1800" dirty="0"/>
              <a:t> </a:t>
            </a:r>
            <a:r>
              <a:rPr lang="en-US" sz="1800" dirty="0" err="1"/>
              <a:t>besar</a:t>
            </a:r>
            <a:r>
              <a:rPr lang="en-US" sz="1800" dirty="0"/>
              <a:t> </a:t>
            </a:r>
            <a:r>
              <a:rPr lang="en-US" sz="1800" dirty="0" err="1"/>
              <a:t>pada</a:t>
            </a:r>
            <a:r>
              <a:rPr lang="en-US" sz="1800" dirty="0"/>
              <a:t> </a:t>
            </a:r>
            <a:r>
              <a:rPr lang="en-US" sz="1800" dirty="0" err="1"/>
              <a:t>jantan</a:t>
            </a:r>
            <a:r>
              <a:rPr lang="en-US" sz="1800" dirty="0"/>
              <a:t>, </a:t>
            </a:r>
            <a:r>
              <a:rPr lang="en-US" sz="1800" dirty="0" err="1"/>
              <a:t>mereka</a:t>
            </a:r>
            <a:r>
              <a:rPr lang="en-US" sz="1800" dirty="0"/>
              <a:t> </a:t>
            </a:r>
            <a:r>
              <a:rPr lang="en-US" sz="1800" dirty="0" err="1"/>
              <a:t>menyebut</a:t>
            </a:r>
            <a:r>
              <a:rPr lang="en-US" sz="1800" dirty="0"/>
              <a:t> </a:t>
            </a:r>
            <a:r>
              <a:rPr lang="en-US" sz="1800" dirty="0" err="1"/>
              <a:t>nukleus</a:t>
            </a:r>
            <a:r>
              <a:rPr lang="en-US" sz="1800" dirty="0"/>
              <a:t> </a:t>
            </a:r>
            <a:r>
              <a:rPr lang="en-US" sz="1800" dirty="0" err="1"/>
              <a:t>tersebut</a:t>
            </a:r>
            <a:r>
              <a:rPr lang="en-US" sz="1800" dirty="0"/>
              <a:t> sexually dimorphic nucleus (</a:t>
            </a:r>
            <a:r>
              <a:rPr lang="en-US" sz="1800" dirty="0" err="1"/>
              <a:t>nukleus</a:t>
            </a:r>
            <a:r>
              <a:rPr lang="en-US" sz="1800" dirty="0"/>
              <a:t> </a:t>
            </a:r>
            <a:r>
              <a:rPr lang="en-US" sz="1800" dirty="0" err="1"/>
              <a:t>demorfik</a:t>
            </a:r>
            <a:r>
              <a:rPr lang="en-US" sz="1800" dirty="0"/>
              <a:t> </a:t>
            </a:r>
            <a:r>
              <a:rPr lang="en-US" sz="1800" dirty="0" err="1"/>
              <a:t>secara</a:t>
            </a:r>
            <a:r>
              <a:rPr lang="en-US" sz="1800" dirty="0"/>
              <a:t> </a:t>
            </a:r>
            <a:r>
              <a:rPr lang="en-US" sz="1800" dirty="0" err="1"/>
              <a:t>seksual</a:t>
            </a:r>
            <a:r>
              <a:rPr lang="en-US" sz="1800" dirty="0"/>
              <a:t>)</a:t>
            </a:r>
            <a:endParaRP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22</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0769903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n-US" dirty="0" err="1"/>
              <a:t>Perbedaan</a:t>
            </a:r>
            <a:r>
              <a:rPr lang="en-US" dirty="0"/>
              <a:t> </a:t>
            </a:r>
            <a:r>
              <a:rPr lang="en-US" dirty="0" err="1"/>
              <a:t>Struktural</a:t>
            </a:r>
            <a:r>
              <a:rPr lang="en-US" dirty="0"/>
              <a:t> </a:t>
            </a:r>
            <a:r>
              <a:rPr lang="en-US" dirty="0" err="1"/>
              <a:t>antara</a:t>
            </a:r>
            <a:r>
              <a:rPr lang="en-US" dirty="0"/>
              <a:t> </a:t>
            </a:r>
            <a:r>
              <a:rPr lang="en-US" dirty="0" err="1"/>
              <a:t>Hipotalamus</a:t>
            </a:r>
            <a:r>
              <a:rPr lang="en-US" dirty="0"/>
              <a:t> </a:t>
            </a:r>
            <a:r>
              <a:rPr lang="en-US" dirty="0" err="1"/>
              <a:t>Laki-laki</a:t>
            </a:r>
            <a:r>
              <a:rPr lang="en-US" dirty="0"/>
              <a:t> </a:t>
            </a:r>
            <a:r>
              <a:rPr lang="en-US" dirty="0" err="1"/>
              <a:t>dan</a:t>
            </a:r>
            <a:r>
              <a:rPr lang="en-US" dirty="0"/>
              <a:t> </a:t>
            </a:r>
            <a:r>
              <a:rPr lang="en-US" dirty="0" err="1"/>
              <a:t>Hipotalamus</a:t>
            </a:r>
            <a:r>
              <a:rPr lang="en-US" dirty="0"/>
              <a:t> </a:t>
            </a:r>
            <a:r>
              <a:rPr lang="en-US" dirty="0" err="1"/>
              <a:t>Perempuan</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lvl="0" algn="just">
              <a:spcBef>
                <a:spcPts val="0"/>
              </a:spcBef>
            </a:pPr>
            <a:r>
              <a:rPr lang="en-US" sz="1800" dirty="0" err="1"/>
              <a:t>Pada</a:t>
            </a:r>
            <a:r>
              <a:rPr lang="en-US" sz="1800" dirty="0"/>
              <a:t> </a:t>
            </a:r>
            <a:r>
              <a:rPr lang="en-US" sz="1800" dirty="0" err="1"/>
              <a:t>waktu</a:t>
            </a:r>
            <a:r>
              <a:rPr lang="en-US" sz="1800" dirty="0"/>
              <a:t> </a:t>
            </a:r>
            <a:r>
              <a:rPr lang="en-US" sz="1800" dirty="0" err="1"/>
              <a:t>lahir</a:t>
            </a:r>
            <a:r>
              <a:rPr lang="en-US" sz="1800" dirty="0"/>
              <a:t>, sexually dimorphic nucleus </a:t>
            </a:r>
            <a:r>
              <a:rPr lang="en-US" sz="1800" dirty="0" err="1"/>
              <a:t>tikus</a:t>
            </a:r>
            <a:r>
              <a:rPr lang="en-US" sz="1800" dirty="0"/>
              <a:t> </a:t>
            </a:r>
            <a:r>
              <a:rPr lang="en-US" sz="1800" dirty="0" err="1"/>
              <a:t>jantan</a:t>
            </a:r>
            <a:r>
              <a:rPr lang="en-US" sz="1800" dirty="0"/>
              <a:t> </a:t>
            </a:r>
            <a:r>
              <a:rPr lang="en-US" sz="1800" dirty="0" err="1"/>
              <a:t>dan</a:t>
            </a:r>
            <a:r>
              <a:rPr lang="en-US" sz="1800" dirty="0"/>
              <a:t> </a:t>
            </a:r>
            <a:r>
              <a:rPr lang="en-US" sz="1800" dirty="0" err="1"/>
              <a:t>betina</a:t>
            </a:r>
            <a:r>
              <a:rPr lang="en-US" sz="1800" dirty="0"/>
              <a:t> </a:t>
            </a:r>
            <a:r>
              <a:rPr lang="en-US" sz="1800" dirty="0" err="1"/>
              <a:t>memiliki</a:t>
            </a:r>
            <a:r>
              <a:rPr lang="en-US" sz="1800" dirty="0"/>
              <a:t> </a:t>
            </a:r>
            <a:r>
              <a:rPr lang="en-US" sz="1800" dirty="0" err="1"/>
              <a:t>ukuran</a:t>
            </a:r>
            <a:r>
              <a:rPr lang="en-US" sz="1800" dirty="0"/>
              <a:t> yang </a:t>
            </a:r>
            <a:r>
              <a:rPr lang="en-US" sz="1800" dirty="0" err="1"/>
              <a:t>sama</a:t>
            </a:r>
            <a:endParaRPr sz="1800" dirty="0"/>
          </a:p>
          <a:p>
            <a:pPr lvl="0" algn="just">
              <a:spcBef>
                <a:spcPts val="1000"/>
              </a:spcBef>
            </a:pPr>
            <a:r>
              <a:rPr lang="pt-BR" sz="1800" dirty="0"/>
              <a:t>Dalam beberapa hari pertama setelah lahir, sexually dimorphic nucleus tikus jantan tumbuh dengan kecepatan tinggi dan sexually dimorphic nucleus tikus betina tidak</a:t>
            </a:r>
            <a:endParaRPr sz="1800" dirty="0"/>
          </a:p>
          <a:p>
            <a:pPr lvl="0" algn="just">
              <a:spcBef>
                <a:spcPts val="1000"/>
              </a:spcBef>
            </a:pPr>
            <a:r>
              <a:rPr lang="en-US" sz="1800" dirty="0" err="1"/>
              <a:t>Perbedaan-perbedaan</a:t>
            </a:r>
            <a:r>
              <a:rPr lang="en-US" sz="1800" dirty="0"/>
              <a:t> </a:t>
            </a:r>
            <a:r>
              <a:rPr lang="en-US" sz="1800" dirty="0" err="1"/>
              <a:t>seks</a:t>
            </a:r>
            <a:r>
              <a:rPr lang="en-US" sz="1800" dirty="0"/>
              <a:t> lain </a:t>
            </a:r>
            <a:r>
              <a:rPr lang="en-US" sz="1800" dirty="0" err="1"/>
              <a:t>pada</a:t>
            </a:r>
            <a:r>
              <a:rPr lang="en-US" sz="1800" dirty="0"/>
              <a:t> </a:t>
            </a:r>
            <a:r>
              <a:rPr lang="en-US" sz="1800" dirty="0" err="1"/>
              <a:t>anatomi</a:t>
            </a:r>
            <a:r>
              <a:rPr lang="en-US" sz="1800" dirty="0"/>
              <a:t> </a:t>
            </a:r>
            <a:r>
              <a:rPr lang="en-US" sz="1800" dirty="0" err="1"/>
              <a:t>hipotalamik</a:t>
            </a:r>
            <a:r>
              <a:rPr lang="en-US" sz="1800" dirty="0"/>
              <a:t> </a:t>
            </a:r>
            <a:r>
              <a:rPr lang="en-US" sz="1800" dirty="0" err="1"/>
              <a:t>telah</a:t>
            </a:r>
            <a:r>
              <a:rPr lang="en-US" sz="1800" dirty="0"/>
              <a:t> </a:t>
            </a:r>
            <a:r>
              <a:rPr lang="en-US" sz="1800" dirty="0" err="1"/>
              <a:t>diidentifikasi</a:t>
            </a:r>
            <a:r>
              <a:rPr lang="en-US" sz="1800" dirty="0"/>
              <a:t> </a:t>
            </a:r>
            <a:r>
              <a:rPr lang="en-US" sz="1800" dirty="0" err="1"/>
              <a:t>pada</a:t>
            </a:r>
            <a:r>
              <a:rPr lang="en-US" sz="1800" dirty="0"/>
              <a:t> </a:t>
            </a:r>
            <a:r>
              <a:rPr lang="en-US" sz="1800" dirty="0" err="1"/>
              <a:t>tikus</a:t>
            </a:r>
            <a:r>
              <a:rPr lang="en-US" sz="1800" dirty="0"/>
              <a:t> </a:t>
            </a:r>
            <a:r>
              <a:rPr lang="en-US" sz="1800" dirty="0" err="1"/>
              <a:t>dan</a:t>
            </a:r>
            <a:r>
              <a:rPr lang="en-US" sz="1800" dirty="0"/>
              <a:t> </a:t>
            </a:r>
            <a:r>
              <a:rPr lang="en-US" sz="1800" dirty="0" err="1"/>
              <a:t>spesies-spesies</a:t>
            </a:r>
            <a:r>
              <a:rPr lang="en-US" sz="1800" dirty="0"/>
              <a:t> </a:t>
            </a:r>
            <a:r>
              <a:rPr lang="en-US" sz="1800" dirty="0" err="1"/>
              <a:t>lainnya</a:t>
            </a:r>
            <a:r>
              <a:rPr lang="en-US" sz="1800" dirty="0"/>
              <a:t> </a:t>
            </a:r>
            <a:endParaRPr lang="id-ID" sz="1800" dirty="0"/>
          </a:p>
          <a:p>
            <a:pPr lvl="0" algn="just">
              <a:spcBef>
                <a:spcPts val="1000"/>
              </a:spcBef>
            </a:pPr>
            <a:r>
              <a:rPr lang="en-US" sz="1800" dirty="0" err="1"/>
              <a:t>Pada</a:t>
            </a:r>
            <a:r>
              <a:rPr lang="en-US" sz="1800" dirty="0"/>
              <a:t> </a:t>
            </a:r>
            <a:r>
              <a:rPr lang="en-US" sz="1800" dirty="0" err="1"/>
              <a:t>manusia</a:t>
            </a:r>
            <a:r>
              <a:rPr lang="en-US" sz="1800" dirty="0"/>
              <a:t>, </a:t>
            </a:r>
            <a:r>
              <a:rPr lang="en-US" sz="1800" dirty="0" err="1"/>
              <a:t>misalnya</a:t>
            </a:r>
            <a:r>
              <a:rPr lang="en-US" sz="1800" dirty="0"/>
              <a:t>, </a:t>
            </a:r>
            <a:r>
              <a:rPr lang="en-US" sz="1800" dirty="0" err="1"/>
              <a:t>ada</a:t>
            </a:r>
            <a:r>
              <a:rPr lang="en-US" sz="1800" dirty="0"/>
              <a:t> </a:t>
            </a:r>
            <a:r>
              <a:rPr lang="en-US" sz="1800" dirty="0" err="1"/>
              <a:t>nuklei</a:t>
            </a:r>
            <a:r>
              <a:rPr lang="en-US" sz="1800" dirty="0"/>
              <a:t> di </a:t>
            </a:r>
            <a:r>
              <a:rPr lang="en-US" sz="1800" dirty="0" err="1"/>
              <a:t>daerah</a:t>
            </a:r>
            <a:r>
              <a:rPr lang="en-US" sz="1800" dirty="0"/>
              <a:t> </a:t>
            </a:r>
            <a:r>
              <a:rPr lang="en-US" sz="1800" dirty="0" err="1"/>
              <a:t>preoptik</a:t>
            </a:r>
            <a:r>
              <a:rPr lang="en-US" sz="1800" dirty="0"/>
              <a:t> </a:t>
            </a:r>
            <a:r>
              <a:rPr lang="en-US" sz="1800" dirty="0" err="1"/>
              <a:t>suprasiatamik</a:t>
            </a:r>
            <a:r>
              <a:rPr lang="en-US" sz="1800" dirty="0"/>
              <a:t> </a:t>
            </a:r>
            <a:r>
              <a:rPr lang="en-US" sz="1800" dirty="0" err="1"/>
              <a:t>dan</a:t>
            </a:r>
            <a:r>
              <a:rPr lang="en-US" sz="1800" dirty="0"/>
              <a:t> anterior </a:t>
            </a:r>
            <a:r>
              <a:rPr lang="en-US" sz="1800" dirty="0" err="1"/>
              <a:t>hipotalamus</a:t>
            </a:r>
            <a:r>
              <a:rPr lang="en-US" sz="1800" dirty="0"/>
              <a:t> yang </a:t>
            </a:r>
            <a:r>
              <a:rPr lang="en-US" sz="1800" dirty="0" err="1"/>
              <a:t>berbeda</a:t>
            </a:r>
            <a:r>
              <a:rPr lang="en-US" sz="1800" dirty="0"/>
              <a:t> </a:t>
            </a:r>
            <a:r>
              <a:rPr lang="en-US" sz="1800" dirty="0" err="1"/>
              <a:t>pada</a:t>
            </a:r>
            <a:r>
              <a:rPr lang="en-US" sz="1800" dirty="0"/>
              <a:t> </a:t>
            </a:r>
            <a:r>
              <a:rPr lang="en-US" sz="1800" dirty="0" err="1"/>
              <a:t>laki-laki</a:t>
            </a:r>
            <a:r>
              <a:rPr lang="en-US" sz="1800" dirty="0"/>
              <a:t> </a:t>
            </a:r>
            <a:r>
              <a:rPr lang="en-US" sz="1800" dirty="0" err="1"/>
              <a:t>dan</a:t>
            </a:r>
            <a:r>
              <a:rPr lang="en-US" sz="1800" dirty="0"/>
              <a:t> </a:t>
            </a:r>
            <a:r>
              <a:rPr lang="en-US" sz="1800" dirty="0" err="1"/>
              <a:t>perempuan</a:t>
            </a:r>
            <a:endParaRPr lang="en-US"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23</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2146512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Hipotalamus dan Perilaku Seksual Laki-Laki</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lvl="0" algn="just">
              <a:spcBef>
                <a:spcPts val="0"/>
              </a:spcBef>
            </a:pPr>
            <a:r>
              <a:rPr lang="en-US" sz="1800" dirty="0"/>
              <a:t>Daerah </a:t>
            </a:r>
            <a:r>
              <a:rPr lang="en-US" sz="1800" dirty="0" err="1"/>
              <a:t>preoptik</a:t>
            </a:r>
            <a:r>
              <a:rPr lang="en-US" sz="1800" dirty="0"/>
              <a:t> medial (</a:t>
            </a:r>
            <a:r>
              <a:rPr lang="en-US" sz="1800" dirty="0" err="1"/>
              <a:t>termasuk</a:t>
            </a:r>
            <a:r>
              <a:rPr lang="en-US" sz="1800" dirty="0"/>
              <a:t> sexually dimorphic nucleus) </a:t>
            </a:r>
            <a:r>
              <a:rPr lang="en-US" sz="1800" dirty="0" err="1"/>
              <a:t>adalah</a:t>
            </a:r>
            <a:r>
              <a:rPr lang="en-US" sz="1800" dirty="0"/>
              <a:t> </a:t>
            </a:r>
            <a:r>
              <a:rPr lang="en-US" sz="1800" dirty="0" err="1"/>
              <a:t>sebuah</a:t>
            </a:r>
            <a:r>
              <a:rPr lang="en-US" sz="1800" dirty="0"/>
              <a:t> </a:t>
            </a:r>
            <a:r>
              <a:rPr lang="en-US" sz="1800" dirty="0" err="1"/>
              <a:t>daerah</a:t>
            </a:r>
            <a:r>
              <a:rPr lang="en-US" sz="1800" dirty="0"/>
              <a:t> </a:t>
            </a:r>
            <a:r>
              <a:rPr lang="en-US" sz="1800" dirty="0" err="1"/>
              <a:t>hipotalamus</a:t>
            </a:r>
            <a:r>
              <a:rPr lang="en-US" sz="1800" dirty="0"/>
              <a:t> yang </a:t>
            </a:r>
            <a:r>
              <a:rPr lang="en-US" sz="1800" dirty="0" err="1"/>
              <a:t>memainkan</a:t>
            </a:r>
            <a:r>
              <a:rPr lang="en-US" sz="1800" dirty="0"/>
              <a:t> </a:t>
            </a:r>
            <a:r>
              <a:rPr lang="en-US" sz="1800" dirty="0" err="1"/>
              <a:t>peran</a:t>
            </a:r>
            <a:r>
              <a:rPr lang="en-US" sz="1800" dirty="0"/>
              <a:t> </a:t>
            </a:r>
            <a:r>
              <a:rPr lang="en-US" sz="1800" dirty="0" err="1"/>
              <a:t>kunci</a:t>
            </a:r>
            <a:r>
              <a:rPr lang="en-US" sz="1800" dirty="0"/>
              <a:t> </a:t>
            </a:r>
            <a:r>
              <a:rPr lang="en-US" sz="1800" dirty="0" err="1"/>
              <a:t>dalam</a:t>
            </a:r>
            <a:r>
              <a:rPr lang="en-US" sz="1800" dirty="0"/>
              <a:t> </a:t>
            </a:r>
            <a:r>
              <a:rPr lang="en-US" sz="1800" dirty="0" err="1"/>
              <a:t>perilaku</a:t>
            </a:r>
            <a:r>
              <a:rPr lang="en-US" sz="1800" dirty="0"/>
              <a:t> </a:t>
            </a:r>
            <a:r>
              <a:rPr lang="en-US" sz="1800" dirty="0" err="1"/>
              <a:t>seksual</a:t>
            </a:r>
            <a:r>
              <a:rPr lang="en-US" sz="1800" dirty="0"/>
              <a:t> </a:t>
            </a:r>
            <a:r>
              <a:rPr lang="en-US" sz="1800" dirty="0" err="1"/>
              <a:t>laki-laki</a:t>
            </a:r>
            <a:endParaRPr lang="en-US" sz="1800" dirty="0"/>
          </a:p>
          <a:p>
            <a:pPr lvl="0" algn="just">
              <a:spcBef>
                <a:spcPts val="1000"/>
              </a:spcBef>
            </a:pPr>
            <a:r>
              <a:rPr lang="pt-BR" sz="1800" dirty="0"/>
              <a:t>Daerah preoptik medial mengontrol perilaku seksual jantan melalui sebuah traktus yang berproyeksi ke sebuah daerah otak tengah yang disebut medan tegmental lateral</a:t>
            </a:r>
            <a:endParaRPr lang="id-ID" sz="1800" dirty="0"/>
          </a:p>
          <a:p>
            <a:pPr lvl="0" algn="just">
              <a:spcBef>
                <a:spcPts val="100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24</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089048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Hipotalamus dan Perilaku Seksual Laki-Laki</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lvl="0" algn="just">
              <a:spcBef>
                <a:spcPts val="0"/>
              </a:spcBef>
            </a:pPr>
            <a:r>
              <a:rPr lang="en-US" sz="1800" dirty="0" err="1"/>
              <a:t>Destruksi</a:t>
            </a:r>
            <a:r>
              <a:rPr lang="en-US" sz="1800" dirty="0"/>
              <a:t> </a:t>
            </a:r>
            <a:r>
              <a:rPr lang="en-US" sz="1800" dirty="0" err="1"/>
              <a:t>pada</a:t>
            </a:r>
            <a:r>
              <a:rPr lang="en-US" sz="1800" dirty="0"/>
              <a:t> </a:t>
            </a:r>
            <a:r>
              <a:rPr lang="en-US" sz="1800" dirty="0" err="1"/>
              <a:t>traktus</a:t>
            </a:r>
            <a:r>
              <a:rPr lang="en-US" sz="1800" dirty="0"/>
              <a:t> </a:t>
            </a:r>
            <a:r>
              <a:rPr lang="en-US" sz="1800" dirty="0" err="1"/>
              <a:t>tersebut</a:t>
            </a:r>
            <a:r>
              <a:rPr lang="en-US" sz="1800" dirty="0"/>
              <a:t> </a:t>
            </a:r>
            <a:r>
              <a:rPr lang="en-US" sz="1800" dirty="0" err="1"/>
              <a:t>mendisrupsi</a:t>
            </a:r>
            <a:r>
              <a:rPr lang="en-US" sz="1800" dirty="0"/>
              <a:t> </a:t>
            </a:r>
            <a:r>
              <a:rPr lang="en-US" sz="1800" dirty="0" err="1"/>
              <a:t>perilaku</a:t>
            </a:r>
            <a:r>
              <a:rPr lang="en-US" sz="1800" dirty="0"/>
              <a:t> </a:t>
            </a:r>
            <a:r>
              <a:rPr lang="en-US" sz="1800" dirty="0" err="1"/>
              <a:t>seksual</a:t>
            </a:r>
            <a:r>
              <a:rPr lang="en-US" sz="1800" dirty="0"/>
              <a:t> </a:t>
            </a:r>
            <a:r>
              <a:rPr lang="en-US" sz="1800" dirty="0" err="1"/>
              <a:t>tikus</a:t>
            </a:r>
            <a:r>
              <a:rPr lang="en-US" sz="1800" dirty="0"/>
              <a:t> </a:t>
            </a:r>
            <a:r>
              <a:rPr lang="en-US" sz="1800" dirty="0" err="1"/>
              <a:t>jantan</a:t>
            </a:r>
            <a:r>
              <a:rPr lang="en-US" sz="1800" dirty="0"/>
              <a:t> </a:t>
            </a:r>
          </a:p>
          <a:p>
            <a:pPr lvl="0" algn="just">
              <a:spcBef>
                <a:spcPts val="1000"/>
              </a:spcBef>
            </a:pPr>
            <a:r>
              <a:rPr lang="pt-BR" sz="1800" dirty="0"/>
              <a:t>Aktivitas neuron-neuron individual di medan tregmental lateral tikus jantan serig kali berkorelasi dengan aspek-aspek tindakan kopulatorik </a:t>
            </a:r>
          </a:p>
          <a:p>
            <a:pPr lvl="0" algn="just">
              <a:spcBef>
                <a:spcPts val="1000"/>
              </a:spcBef>
            </a:pPr>
            <a:r>
              <a:rPr lang="pt-BR" sz="1800" dirty="0"/>
              <a:t>Sebagai contoh, beberapa neuron di medan tregmental lateral menembak dengan tingkat yang tinggi hanya selama intromisi.</a:t>
            </a:r>
          </a:p>
          <a:p>
            <a:pPr lvl="0" algn="just">
              <a:spcBef>
                <a:spcPts val="100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25</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3007677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Hipotalamus dan Perilaku Seksual Perempuan</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lvl="0" algn="just">
              <a:spcBef>
                <a:spcPts val="0"/>
              </a:spcBef>
            </a:pPr>
            <a:r>
              <a:rPr lang="en-US" sz="1800" dirty="0"/>
              <a:t>Ventromedial </a:t>
            </a:r>
            <a:r>
              <a:rPr lang="en-US" sz="1800" dirty="0" err="1"/>
              <a:t>nucelus</a:t>
            </a:r>
            <a:r>
              <a:rPr lang="en-US" sz="1800" dirty="0"/>
              <a:t> (VMN) (</a:t>
            </a:r>
            <a:r>
              <a:rPr lang="en-US" sz="1800" dirty="0" err="1"/>
              <a:t>nukleus</a:t>
            </a:r>
            <a:r>
              <a:rPr lang="en-US" sz="1800" dirty="0"/>
              <a:t> ventromedial) </a:t>
            </a:r>
            <a:r>
              <a:rPr lang="en-US" sz="1800" dirty="0" err="1"/>
              <a:t>hipotalamus</a:t>
            </a:r>
            <a:r>
              <a:rPr lang="en-US" sz="1800" dirty="0"/>
              <a:t> </a:t>
            </a:r>
            <a:r>
              <a:rPr lang="en-US" sz="1800" dirty="0" err="1"/>
              <a:t>tikus</a:t>
            </a:r>
            <a:r>
              <a:rPr lang="en-US" sz="1800" dirty="0"/>
              <a:t> </a:t>
            </a:r>
            <a:r>
              <a:rPr lang="en-US" sz="1800" dirty="0" err="1"/>
              <a:t>berisi</a:t>
            </a:r>
            <a:r>
              <a:rPr lang="en-US" sz="1800" dirty="0"/>
              <a:t> </a:t>
            </a:r>
            <a:r>
              <a:rPr lang="en-US" sz="1800" dirty="0" err="1"/>
              <a:t>sirkuit-sirkuit</a:t>
            </a:r>
            <a:r>
              <a:rPr lang="en-US" sz="1800" dirty="0"/>
              <a:t> yang </a:t>
            </a:r>
            <a:r>
              <a:rPr lang="en-US" sz="1800" dirty="0" err="1"/>
              <a:t>tampak</a:t>
            </a:r>
            <a:r>
              <a:rPr lang="en-US" sz="1800" dirty="0"/>
              <a:t> </a:t>
            </a:r>
            <a:r>
              <a:rPr lang="en-US" sz="1800" dirty="0" err="1"/>
              <a:t>kritis</a:t>
            </a:r>
            <a:r>
              <a:rPr lang="en-US" sz="1800" dirty="0"/>
              <a:t> </a:t>
            </a:r>
            <a:r>
              <a:rPr lang="en-US" sz="1800" dirty="0" err="1"/>
              <a:t>untuk</a:t>
            </a:r>
            <a:r>
              <a:rPr lang="en-US" sz="1800" dirty="0"/>
              <a:t> </a:t>
            </a:r>
            <a:r>
              <a:rPr lang="en-US" sz="1800" dirty="0" err="1"/>
              <a:t>perilaku</a:t>
            </a:r>
            <a:r>
              <a:rPr lang="en-US" sz="1800" dirty="0"/>
              <a:t> </a:t>
            </a:r>
            <a:r>
              <a:rPr lang="en-US" sz="1800" dirty="0" err="1"/>
              <a:t>seksual</a:t>
            </a:r>
            <a:r>
              <a:rPr lang="en-US" sz="1800" dirty="0"/>
              <a:t> </a:t>
            </a:r>
            <a:r>
              <a:rPr lang="en-US" sz="1800" dirty="0" err="1"/>
              <a:t>betina</a:t>
            </a:r>
            <a:endParaRPr lang="en-US" sz="1800" dirty="0"/>
          </a:p>
          <a:p>
            <a:pPr lvl="0" algn="just">
              <a:spcBef>
                <a:spcPts val="1000"/>
              </a:spcBef>
            </a:pPr>
            <a:r>
              <a:rPr lang="pt-BR" sz="1800" dirty="0"/>
              <a:t>Tikus betina dengan lesi bilateral pada VMN tidak memperlihatkan lordosis, dan mereka cenderung menyerang “pelamar” yang menjadi terlalu bernafsu</a:t>
            </a:r>
          </a:p>
          <a:p>
            <a:pPr lvl="0" algn="just">
              <a:spcBef>
                <a:spcPts val="1000"/>
              </a:spcBef>
            </a:pPr>
            <a:r>
              <a:rPr lang="pt-BR" sz="1800" dirty="0"/>
              <a:t>Pengaruh VMN pada perilaku seksual tikus betina dimediasi oleh sebuah traktus yang turun ke periaqueductal gray (PAG) di tegmentum</a:t>
            </a:r>
          </a:p>
          <a:p>
            <a:pPr lvl="0" algn="just">
              <a:spcBef>
                <a:spcPts val="100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26</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42383296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Hipotalamus dan Perilaku Seksual Perempuan</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lvl="0" algn="just">
              <a:spcBef>
                <a:spcPts val="0"/>
              </a:spcBef>
            </a:pPr>
            <a:r>
              <a:rPr lang="en-US" sz="1800" dirty="0" err="1"/>
              <a:t>Beberapa</a:t>
            </a:r>
            <a:r>
              <a:rPr lang="en-US" sz="1800" dirty="0"/>
              <a:t> </a:t>
            </a:r>
            <a:r>
              <a:rPr lang="en-US" sz="1800" dirty="0" err="1"/>
              <a:t>daerah</a:t>
            </a:r>
            <a:r>
              <a:rPr lang="en-US" sz="1800" dirty="0"/>
              <a:t> di </a:t>
            </a:r>
            <a:r>
              <a:rPr lang="en-US" sz="1800" dirty="0" err="1"/>
              <a:t>hipotalamus</a:t>
            </a:r>
            <a:r>
              <a:rPr lang="en-US" sz="1800" dirty="0"/>
              <a:t> </a:t>
            </a:r>
            <a:r>
              <a:rPr lang="en-US" sz="1800" dirty="0" err="1"/>
              <a:t>mempengaruhi</a:t>
            </a:r>
            <a:r>
              <a:rPr lang="en-US" sz="1800" dirty="0"/>
              <a:t> </a:t>
            </a:r>
            <a:r>
              <a:rPr lang="en-US" sz="1800" dirty="0" err="1"/>
              <a:t>perilaku</a:t>
            </a:r>
            <a:r>
              <a:rPr lang="en-US" sz="1800" dirty="0"/>
              <a:t> </a:t>
            </a:r>
            <a:r>
              <a:rPr lang="en-US" sz="1800" dirty="0" err="1"/>
              <a:t>kopulatorik</a:t>
            </a:r>
            <a:r>
              <a:rPr lang="en-US" sz="1800" dirty="0"/>
              <a:t> </a:t>
            </a:r>
            <a:r>
              <a:rPr lang="en-US" sz="1800" dirty="0" err="1"/>
              <a:t>ini</a:t>
            </a:r>
            <a:r>
              <a:rPr lang="en-US" sz="1800" dirty="0"/>
              <a:t> </a:t>
            </a:r>
            <a:r>
              <a:rPr lang="en-US" sz="1800" dirty="0" err="1"/>
              <a:t>dan</a:t>
            </a:r>
            <a:r>
              <a:rPr lang="en-US" sz="1800" dirty="0"/>
              <a:t> </a:t>
            </a:r>
            <a:r>
              <a:rPr lang="en-US" sz="1800" dirty="0" err="1"/>
              <a:t>beberapa</a:t>
            </a:r>
            <a:r>
              <a:rPr lang="en-US" sz="1800" dirty="0"/>
              <a:t> </a:t>
            </a:r>
            <a:r>
              <a:rPr lang="en-US" sz="1800" dirty="0" err="1"/>
              <a:t>nuklei</a:t>
            </a:r>
            <a:r>
              <a:rPr lang="en-US" sz="1800" dirty="0"/>
              <a:t> </a:t>
            </a:r>
            <a:r>
              <a:rPr lang="en-US" sz="1800" dirty="0" err="1"/>
              <a:t>hipotalamik</a:t>
            </a:r>
            <a:r>
              <a:rPr lang="en-US" sz="1800" dirty="0"/>
              <a:t> </a:t>
            </a:r>
            <a:r>
              <a:rPr lang="en-US" sz="1800" dirty="0" err="1"/>
              <a:t>bersifat</a:t>
            </a:r>
            <a:r>
              <a:rPr lang="en-US" sz="1800" dirty="0"/>
              <a:t> </a:t>
            </a:r>
            <a:r>
              <a:rPr lang="en-US" sz="1800" dirty="0" err="1"/>
              <a:t>dimortik</a:t>
            </a:r>
            <a:r>
              <a:rPr lang="en-US" sz="1800" dirty="0"/>
              <a:t> </a:t>
            </a:r>
            <a:r>
              <a:rPr lang="en-US" sz="1800" dirty="0" err="1"/>
              <a:t>secara</a:t>
            </a:r>
            <a:r>
              <a:rPr lang="en-US" sz="1800" dirty="0"/>
              <a:t> </a:t>
            </a:r>
            <a:r>
              <a:rPr lang="en-US" sz="1800" dirty="0" err="1"/>
              <a:t>seksual</a:t>
            </a:r>
            <a:r>
              <a:rPr lang="en-US" sz="1800" dirty="0"/>
              <a:t> </a:t>
            </a:r>
            <a:r>
              <a:rPr lang="en-US" sz="1800" dirty="0" err="1"/>
              <a:t>pada</a:t>
            </a:r>
            <a:r>
              <a:rPr lang="en-US" sz="1800" dirty="0"/>
              <a:t> </a:t>
            </a:r>
            <a:r>
              <a:rPr lang="en-US" sz="1800" dirty="0" err="1"/>
              <a:t>tikus</a:t>
            </a:r>
            <a:r>
              <a:rPr lang="en-US" sz="1800" dirty="0"/>
              <a:t>, </a:t>
            </a:r>
            <a:r>
              <a:rPr lang="en-US" sz="1800" dirty="0" err="1"/>
              <a:t>tetapi</a:t>
            </a:r>
            <a:r>
              <a:rPr lang="en-US" sz="1800" dirty="0"/>
              <a:t> </a:t>
            </a:r>
            <a:r>
              <a:rPr lang="en-US" sz="1800" dirty="0" err="1"/>
              <a:t>daerah</a:t>
            </a:r>
            <a:r>
              <a:rPr lang="en-US" sz="1800" dirty="0"/>
              <a:t> </a:t>
            </a:r>
            <a:r>
              <a:rPr lang="en-US" sz="1800" dirty="0" err="1"/>
              <a:t>preoptik</a:t>
            </a:r>
            <a:r>
              <a:rPr lang="en-US" sz="1800" dirty="0"/>
              <a:t> medial </a:t>
            </a:r>
            <a:r>
              <a:rPr lang="en-US" sz="1800" dirty="0" err="1"/>
              <a:t>dan</a:t>
            </a:r>
            <a:r>
              <a:rPr lang="en-US" sz="1800" dirty="0"/>
              <a:t> ventromedial </a:t>
            </a:r>
            <a:r>
              <a:rPr lang="en-US" sz="1800" dirty="0" err="1"/>
              <a:t>adalah</a:t>
            </a:r>
            <a:r>
              <a:rPr lang="en-US" sz="1800" dirty="0"/>
              <a:t> </a:t>
            </a:r>
            <a:r>
              <a:rPr lang="en-US" sz="1800" dirty="0" err="1"/>
              <a:t>dua</a:t>
            </a:r>
            <a:r>
              <a:rPr lang="en-US" sz="1800" dirty="0"/>
              <a:t> </a:t>
            </a:r>
            <a:r>
              <a:rPr lang="en-US" sz="1800" dirty="0" err="1"/>
              <a:t>daerah</a:t>
            </a:r>
            <a:r>
              <a:rPr lang="en-US" sz="1800" dirty="0"/>
              <a:t> yang paling </a:t>
            </a:r>
            <a:r>
              <a:rPr lang="en-US" sz="1800" dirty="0" err="1"/>
              <a:t>banyak</a:t>
            </a:r>
            <a:r>
              <a:rPr lang="en-US" sz="1800" dirty="0"/>
              <a:t> </a:t>
            </a:r>
            <a:r>
              <a:rPr lang="en-US" sz="1800" dirty="0" err="1"/>
              <a:t>diteliti</a:t>
            </a:r>
            <a:endParaRPr lang="en-US" sz="1800" dirty="0"/>
          </a:p>
          <a:p>
            <a:pPr lvl="0" algn="just">
              <a:spcBef>
                <a:spcPts val="1000"/>
              </a:spcBef>
            </a:pPr>
            <a:r>
              <a:rPr lang="pt-BR" sz="1800" dirty="0"/>
              <a:t>Perilaku seksual tikus jantan dipengaruhi oleh sebuah traktus yang berjalan dari daerah preoptik medial ke medan tegmental lateral, dan perilaku seksual betina dipengaruhi oleh sebuah traktus yang berjalan dari nukleus ventromedial ke PAG. </a:t>
            </a:r>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27</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656248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Shape 221"/>
          <p:cNvSpPr txBox="1">
            <a:spLocks noGrp="1"/>
          </p:cNvSpPr>
          <p:nvPr>
            <p:ph type="ctrTitle"/>
          </p:nvPr>
        </p:nvSpPr>
        <p:spPr>
          <a:xfrm>
            <a:off x="463525" y="2871148"/>
            <a:ext cx="4094400" cy="11598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id-ID" dirty="0"/>
              <a:t>Orientasi Seksual, Hormon dan Otak</a:t>
            </a:r>
            <a:endParaRPr dirty="0"/>
          </a:p>
        </p:txBody>
      </p:sp>
      <p:sp>
        <p:nvSpPr>
          <p:cNvPr id="222" name="Shape 222"/>
          <p:cNvSpPr txBox="1">
            <a:spLocks noGrp="1"/>
          </p:cNvSpPr>
          <p:nvPr>
            <p:ph type="subTitle" idx="1"/>
          </p:nvPr>
        </p:nvSpPr>
        <p:spPr>
          <a:xfrm>
            <a:off x="463525" y="3975449"/>
            <a:ext cx="4094400" cy="784800"/>
          </a:xfrm>
          <a:prstGeom prst="rect">
            <a:avLst/>
          </a:prstGeom>
        </p:spPr>
        <p:txBody>
          <a:bodyPr spcFirstLastPara="1" wrap="square" lIns="91425" tIns="91425" rIns="91425" bIns="91425" anchor="t" anchorCtr="0">
            <a:noAutofit/>
          </a:bodyPr>
          <a:lstStyle/>
          <a:p>
            <a:pPr marL="0" lvl="0" indent="0" rtl="0">
              <a:spcBef>
                <a:spcPts val="0"/>
              </a:spcBef>
              <a:spcAft>
                <a:spcPts val="1000"/>
              </a:spcAft>
              <a:buNone/>
            </a:pPr>
            <a:endParaRPr dirty="0"/>
          </a:p>
        </p:txBody>
      </p:sp>
      <p:sp>
        <p:nvSpPr>
          <p:cNvPr id="223" name="Shape 22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28</a:t>
            </a:fld>
            <a:endParaRPr dirty="0"/>
          </a:p>
        </p:txBody>
      </p:sp>
      <p:sp>
        <p:nvSpPr>
          <p:cNvPr id="224" name="Shape 224"/>
          <p:cNvSpPr txBox="1"/>
          <p:nvPr/>
        </p:nvSpPr>
        <p:spPr>
          <a:xfrm>
            <a:off x="463525" y="0"/>
            <a:ext cx="2181600" cy="3136200"/>
          </a:xfrm>
          <a:prstGeom prst="rect">
            <a:avLst/>
          </a:prstGeom>
          <a:noFill/>
          <a:ln>
            <a:noFill/>
          </a:ln>
        </p:spPr>
        <p:txBody>
          <a:bodyPr spcFirstLastPara="1" wrap="square" lIns="91425" tIns="91425" rIns="91425" bIns="91425" anchor="b" anchorCtr="0">
            <a:noAutofit/>
          </a:bodyPr>
          <a:lstStyle/>
          <a:p>
            <a:pPr marL="0" lvl="0" indent="0">
              <a:spcBef>
                <a:spcPts val="0"/>
              </a:spcBef>
              <a:spcAft>
                <a:spcPts val="0"/>
              </a:spcAft>
              <a:buNone/>
            </a:pPr>
            <a:r>
              <a:rPr lang="id-ID" sz="12000" b="1" dirty="0">
                <a:solidFill>
                  <a:srgbClr val="3F5378"/>
                </a:solidFill>
                <a:latin typeface="Roboto Condensed"/>
                <a:ea typeface="Roboto Condensed"/>
                <a:cs typeface="Roboto Condensed"/>
                <a:sym typeface="Roboto Condensed"/>
              </a:rPr>
              <a:t>6</a:t>
            </a:r>
            <a:endParaRPr sz="3000" b="1" dirty="0">
              <a:solidFill>
                <a:srgbClr val="3F5378"/>
              </a:solidFill>
              <a:latin typeface="Roboto Condensed"/>
              <a:ea typeface="Roboto Condensed"/>
              <a:cs typeface="Roboto Condensed"/>
              <a:sym typeface="Roboto Condensed"/>
            </a:endParaRPr>
          </a:p>
        </p:txBody>
      </p:sp>
    </p:spTree>
    <p:extLst>
      <p:ext uri="{BB962C8B-B14F-4D97-AF65-F5344CB8AC3E}">
        <p14:creationId xmlns:p14="http://schemas.microsoft.com/office/powerpoint/2010/main" val="26977284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s-ES" dirty="0" err="1"/>
              <a:t>Orientasi</a:t>
            </a:r>
            <a:r>
              <a:rPr lang="es-ES" dirty="0"/>
              <a:t> </a:t>
            </a:r>
            <a:r>
              <a:rPr lang="es-ES" dirty="0" err="1"/>
              <a:t>Seksual</a:t>
            </a:r>
            <a:r>
              <a:rPr lang="es-ES" dirty="0"/>
              <a:t> , </a:t>
            </a:r>
            <a:r>
              <a:rPr lang="es-ES" dirty="0" err="1"/>
              <a:t>Hormon</a:t>
            </a:r>
            <a:r>
              <a:rPr lang="es-ES" dirty="0"/>
              <a:t> </a:t>
            </a:r>
            <a:r>
              <a:rPr lang="id-ID" dirty="0"/>
              <a:t> </a:t>
            </a:r>
            <a:r>
              <a:rPr lang="es-ES" dirty="0"/>
              <a:t>dan </a:t>
            </a:r>
            <a:r>
              <a:rPr lang="es-ES" dirty="0" err="1"/>
              <a:t>Otak</a:t>
            </a:r>
            <a:endParaRPr dirty="0"/>
          </a:p>
        </p:txBody>
      </p:sp>
      <p:sp>
        <p:nvSpPr>
          <p:cNvPr id="237" name="Shape 237"/>
          <p:cNvSpPr txBox="1">
            <a:spLocks noGrp="1"/>
          </p:cNvSpPr>
          <p:nvPr>
            <p:ph type="body" idx="1"/>
          </p:nvPr>
        </p:nvSpPr>
        <p:spPr>
          <a:xfrm>
            <a:off x="914400" y="1428750"/>
            <a:ext cx="6729525" cy="3200400"/>
          </a:xfrm>
          <a:prstGeom prst="rect">
            <a:avLst/>
          </a:prstGeom>
        </p:spPr>
        <p:txBody>
          <a:bodyPr spcFirstLastPara="1" wrap="square" lIns="91425" tIns="91425" rIns="91425" bIns="91425" anchor="ctr" anchorCtr="0">
            <a:noAutofit/>
          </a:bodyPr>
          <a:lstStyle/>
          <a:p>
            <a:pPr marL="76200" lvl="0" indent="0" algn="just">
              <a:spcBef>
                <a:spcPts val="0"/>
              </a:spcBef>
              <a:buNone/>
            </a:pPr>
            <a:r>
              <a:rPr lang="id-ID" sz="1800" dirty="0"/>
              <a:t>	</a:t>
            </a:r>
            <a:r>
              <a:rPr lang="pt-BR" sz="1800" dirty="0"/>
              <a:t>Sebagian orang adalah heteroseksual (secara seksual tertaraik pada lawan jenis).</a:t>
            </a:r>
            <a:endParaRPr lang="id-ID" sz="1800" dirty="0"/>
          </a:p>
          <a:p>
            <a:pPr marL="76200" lvl="0" indent="0" algn="just">
              <a:spcBef>
                <a:spcPts val="0"/>
              </a:spcBef>
              <a:buNone/>
            </a:pPr>
            <a:endParaRPr lang="pt-BR" sz="1800" dirty="0"/>
          </a:p>
          <a:p>
            <a:pPr marL="76200" lvl="0" indent="0" algn="just">
              <a:spcBef>
                <a:spcPts val="0"/>
              </a:spcBef>
              <a:buNone/>
            </a:pPr>
            <a:r>
              <a:rPr lang="id-ID" sz="1800" dirty="0"/>
              <a:t>	</a:t>
            </a:r>
            <a:r>
              <a:rPr lang="pt-BR" sz="1800" dirty="0"/>
              <a:t>Sebagian adalah homoseksual (secara seksual tertarik pada sesama jenis),</a:t>
            </a:r>
            <a:r>
              <a:rPr lang="id-ID" sz="1800" dirty="0"/>
              <a:t> </a:t>
            </a:r>
            <a:r>
              <a:rPr lang="pt-BR" sz="1800" dirty="0"/>
              <a:t>dan sebagian lainnya adalah biseksual (secara seksual tertarik pada anggota dari kedua jenis kelamin).</a:t>
            </a:r>
          </a:p>
          <a:p>
            <a:pPr lvl="0" algn="just">
              <a:spcBef>
                <a:spcPts val="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29</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1699894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838200" y="1860032"/>
            <a:ext cx="3378300" cy="2724300"/>
          </a:xfrm>
          <a:prstGeom prst="rect">
            <a:avLst/>
          </a:prstGeom>
          <a:solidFill>
            <a:schemeClr val="accent2"/>
          </a:solidFill>
        </p:spPr>
        <p:txBody>
          <a:bodyPr spcFirstLastPara="1" wrap="square" lIns="91425" tIns="91425" rIns="91425" bIns="91425" anchor="t" anchorCtr="0">
            <a:noAutofit/>
          </a:bodyPr>
          <a:lstStyle/>
          <a:p>
            <a:pPr marL="0" lvl="0" indent="0" rtl="0">
              <a:spcBef>
                <a:spcPts val="600"/>
              </a:spcBef>
              <a:spcAft>
                <a:spcPts val="0"/>
              </a:spcAft>
              <a:buNone/>
            </a:pPr>
            <a:r>
              <a:rPr lang="id-ID" b="1" dirty="0">
                <a:latin typeface="Roboto Condensed" charset="0"/>
                <a:ea typeface="Roboto Condensed" charset="0"/>
              </a:rPr>
              <a:t>Neuro 	             Sel Saraf</a:t>
            </a:r>
          </a:p>
          <a:p>
            <a:pPr marL="0" lvl="0" indent="0" algn="just">
              <a:buNone/>
            </a:pPr>
            <a:r>
              <a:rPr lang="id-ID" dirty="0" err="1">
                <a:latin typeface="Roboto Condensed" charset="0"/>
                <a:ea typeface="Roboto Condensed" charset="0"/>
              </a:rPr>
              <a:t>S</a:t>
            </a:r>
            <a:r>
              <a:rPr lang="en-US" dirty="0">
                <a:latin typeface="Roboto Condensed" charset="0"/>
                <a:ea typeface="Roboto Condensed" charset="0"/>
              </a:rPr>
              <a:t>el yang </a:t>
            </a:r>
            <a:r>
              <a:rPr lang="en-US" dirty="0" err="1">
                <a:latin typeface="Roboto Condensed" charset="0"/>
                <a:ea typeface="Roboto Condensed" charset="0"/>
              </a:rPr>
              <a:t>mempunyai</a:t>
            </a:r>
            <a:r>
              <a:rPr lang="en-US" dirty="0">
                <a:latin typeface="Roboto Condensed" charset="0"/>
                <a:ea typeface="Roboto Condensed" charset="0"/>
              </a:rPr>
              <a:t> </a:t>
            </a:r>
            <a:r>
              <a:rPr lang="en-US" dirty="0" err="1">
                <a:latin typeface="Roboto Condensed" charset="0"/>
                <a:ea typeface="Roboto Condensed" charset="0"/>
              </a:rPr>
              <a:t>fungsi</a:t>
            </a:r>
            <a:r>
              <a:rPr lang="en-US" dirty="0">
                <a:latin typeface="Roboto Condensed" charset="0"/>
                <a:ea typeface="Roboto Condensed" charset="0"/>
              </a:rPr>
              <a:t> </a:t>
            </a:r>
            <a:r>
              <a:rPr lang="en-US" dirty="0" err="1">
                <a:latin typeface="Roboto Condensed" charset="0"/>
                <a:ea typeface="Roboto Condensed" charset="0"/>
              </a:rPr>
              <a:t>untuk</a:t>
            </a:r>
            <a:r>
              <a:rPr lang="en-US" dirty="0">
                <a:latin typeface="Roboto Condensed" charset="0"/>
                <a:ea typeface="Roboto Condensed" charset="0"/>
              </a:rPr>
              <a:t> </a:t>
            </a:r>
            <a:r>
              <a:rPr lang="en-US" dirty="0" err="1">
                <a:latin typeface="Roboto Condensed" charset="0"/>
                <a:ea typeface="Roboto Condensed" charset="0"/>
              </a:rPr>
              <a:t>menghantarkan</a:t>
            </a:r>
            <a:r>
              <a:rPr lang="en-US" dirty="0">
                <a:latin typeface="Roboto Condensed" charset="0"/>
                <a:ea typeface="Roboto Condensed" charset="0"/>
              </a:rPr>
              <a:t> </a:t>
            </a:r>
            <a:r>
              <a:rPr lang="en-US" dirty="0" err="1">
                <a:latin typeface="Roboto Condensed" charset="0"/>
                <a:ea typeface="Roboto Condensed" charset="0"/>
              </a:rPr>
              <a:t>implus</a:t>
            </a:r>
            <a:r>
              <a:rPr lang="en-US" dirty="0">
                <a:latin typeface="Roboto Condensed" charset="0"/>
                <a:ea typeface="Roboto Condensed" charset="0"/>
              </a:rPr>
              <a:t> </a:t>
            </a:r>
            <a:r>
              <a:rPr lang="en-US" dirty="0" err="1">
                <a:latin typeface="Roboto Condensed" charset="0"/>
                <a:ea typeface="Roboto Condensed" charset="0"/>
              </a:rPr>
              <a:t>atau</a:t>
            </a:r>
            <a:r>
              <a:rPr lang="en-US" dirty="0">
                <a:latin typeface="Roboto Condensed" charset="0"/>
                <a:ea typeface="Roboto Condensed" charset="0"/>
              </a:rPr>
              <a:t> </a:t>
            </a:r>
            <a:r>
              <a:rPr lang="en-US" dirty="0" err="1">
                <a:latin typeface="Roboto Condensed" charset="0"/>
                <a:ea typeface="Roboto Condensed" charset="0"/>
              </a:rPr>
              <a:t>rangsangan</a:t>
            </a:r>
            <a:endParaRPr dirty="0">
              <a:latin typeface="Roboto Condensed" charset="0"/>
              <a:ea typeface="Roboto Condensed" charset="0"/>
            </a:endParaRPr>
          </a:p>
        </p:txBody>
      </p:sp>
      <p:sp>
        <p:nvSpPr>
          <p:cNvPr id="268" name="Shape 26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Sistem Neuroendokrin</a:t>
            </a:r>
            <a:endParaRPr dirty="0"/>
          </a:p>
        </p:txBody>
      </p:sp>
      <p:sp>
        <p:nvSpPr>
          <p:cNvPr id="269" name="Shape 269"/>
          <p:cNvSpPr txBox="1">
            <a:spLocks noGrp="1"/>
          </p:cNvSpPr>
          <p:nvPr>
            <p:ph type="body" idx="2"/>
          </p:nvPr>
        </p:nvSpPr>
        <p:spPr>
          <a:xfrm>
            <a:off x="4876800" y="1860032"/>
            <a:ext cx="3378300" cy="2724300"/>
          </a:xfrm>
          <a:prstGeom prst="rect">
            <a:avLst/>
          </a:prstGeom>
          <a:solidFill>
            <a:schemeClr val="accent2"/>
          </a:solidFill>
        </p:spPr>
        <p:txBody>
          <a:bodyPr spcFirstLastPara="1" wrap="square" lIns="91425" tIns="91425" rIns="91425" bIns="91425" anchor="t" anchorCtr="0">
            <a:noAutofit/>
          </a:bodyPr>
          <a:lstStyle/>
          <a:p>
            <a:pPr marL="0" lvl="0" indent="0" rtl="0">
              <a:spcBef>
                <a:spcPts val="600"/>
              </a:spcBef>
              <a:spcAft>
                <a:spcPts val="0"/>
              </a:spcAft>
              <a:buNone/>
            </a:pPr>
            <a:r>
              <a:rPr b="1" dirty="0" err="1"/>
              <a:t>Endokrin</a:t>
            </a:r>
            <a:endParaRPr b="1" dirty="0"/>
          </a:p>
          <a:p>
            <a:pPr marL="0" lvl="0" indent="0" algn="just">
              <a:buNone/>
            </a:pPr>
            <a:r>
              <a:rPr lang="id-ID" dirty="0" err="1"/>
              <a:t>K</a:t>
            </a:r>
            <a:r>
              <a:rPr lang="en-US" dirty="0" err="1"/>
              <a:t>elenjar</a:t>
            </a:r>
            <a:r>
              <a:rPr lang="en-US" dirty="0"/>
              <a:t> yang </a:t>
            </a:r>
            <a:r>
              <a:rPr lang="en-US" dirty="0" err="1"/>
              <a:t>tanpa</a:t>
            </a:r>
            <a:r>
              <a:rPr lang="en-US" dirty="0"/>
              <a:t> </a:t>
            </a:r>
            <a:r>
              <a:rPr lang="en-US" dirty="0" err="1"/>
              <a:t>saluran</a:t>
            </a:r>
            <a:r>
              <a:rPr lang="en-US" dirty="0"/>
              <a:t> (ductless) yang </a:t>
            </a:r>
            <a:r>
              <a:rPr lang="en-US" dirty="0" err="1"/>
              <a:t>berfungsi</a:t>
            </a:r>
            <a:r>
              <a:rPr lang="en-US" dirty="0"/>
              <a:t> </a:t>
            </a:r>
            <a:r>
              <a:rPr lang="en-US" dirty="0" err="1"/>
              <a:t>menghasilkan</a:t>
            </a:r>
            <a:r>
              <a:rPr lang="en-US" dirty="0"/>
              <a:t> </a:t>
            </a:r>
            <a:r>
              <a:rPr lang="en-US" dirty="0" err="1"/>
              <a:t>hormon</a:t>
            </a:r>
            <a:endParaRPr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 name="Right Arrow 1"/>
          <p:cNvSpPr/>
          <p:nvPr/>
        </p:nvSpPr>
        <p:spPr>
          <a:xfrm>
            <a:off x="1679944" y="2038350"/>
            <a:ext cx="762000" cy="356633"/>
          </a:xfrm>
          <a:prstGeom prst="rightArrow">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33092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n-US" dirty="0" err="1"/>
              <a:t>Orientasi</a:t>
            </a:r>
            <a:r>
              <a:rPr lang="en-US" dirty="0"/>
              <a:t> </a:t>
            </a:r>
            <a:r>
              <a:rPr lang="en-US" dirty="0" err="1"/>
              <a:t>Seksual</a:t>
            </a:r>
            <a:r>
              <a:rPr lang="en-US" dirty="0"/>
              <a:t> </a:t>
            </a:r>
            <a:r>
              <a:rPr lang="en-US" dirty="0" err="1"/>
              <a:t>dan</a:t>
            </a:r>
            <a:r>
              <a:rPr lang="en-US" dirty="0"/>
              <a:t> Gen</a:t>
            </a:r>
            <a:endParaRPr dirty="0"/>
          </a:p>
        </p:txBody>
      </p:sp>
      <p:sp>
        <p:nvSpPr>
          <p:cNvPr id="237" name="Shape 237"/>
          <p:cNvSpPr txBox="1">
            <a:spLocks noGrp="1"/>
          </p:cNvSpPr>
          <p:nvPr>
            <p:ph type="body" idx="1"/>
          </p:nvPr>
        </p:nvSpPr>
        <p:spPr>
          <a:xfrm>
            <a:off x="990600" y="1581150"/>
            <a:ext cx="6729525" cy="3200400"/>
          </a:xfrm>
          <a:prstGeom prst="rect">
            <a:avLst/>
          </a:prstGeom>
        </p:spPr>
        <p:txBody>
          <a:bodyPr spcFirstLastPara="1" wrap="square" lIns="91425" tIns="91425" rIns="91425" bIns="91425" anchor="ctr" anchorCtr="0">
            <a:noAutofit/>
          </a:bodyPr>
          <a:lstStyle/>
          <a:p>
            <a:pPr marL="76200" lvl="0" indent="0" algn="just">
              <a:spcBef>
                <a:spcPts val="0"/>
              </a:spcBef>
              <a:buNone/>
            </a:pPr>
            <a:r>
              <a:rPr lang="id-ID" sz="1800" dirty="0"/>
              <a:t>	</a:t>
            </a:r>
            <a:r>
              <a:rPr lang="pt-BR" sz="1800" dirty="0"/>
              <a:t>Penelitian menunjukkan bahwa perbedaan pada orientasi seksual memiliki dasar genetik.</a:t>
            </a:r>
          </a:p>
          <a:p>
            <a:pPr marL="76200" lvl="0" indent="0" algn="just">
              <a:spcBef>
                <a:spcPts val="0"/>
              </a:spcBef>
              <a:buNone/>
            </a:pPr>
            <a:r>
              <a:rPr lang="id-ID" sz="1800" dirty="0"/>
              <a:t>	</a:t>
            </a:r>
          </a:p>
          <a:p>
            <a:pPr marL="76200" lvl="0" indent="0" algn="just">
              <a:spcBef>
                <a:spcPts val="0"/>
              </a:spcBef>
              <a:buNone/>
            </a:pPr>
            <a:r>
              <a:rPr lang="id-ID" sz="1800" dirty="0"/>
              <a:t>	</a:t>
            </a:r>
            <a:r>
              <a:rPr lang="pt-BR" sz="1800" dirty="0"/>
              <a:t>Sebagai contoh,  Bailey dan Pillard(1991) meneliti sekelompok homoseksual laki laki yang memilki saudara kembar, dan mereka menemukan bahwa 52% pasang kembar monozigotik dan 22% pasangan kembar dizigotik adalah homoseksual pula.</a:t>
            </a:r>
          </a:p>
          <a:p>
            <a:pPr marL="76200" lvl="0" indent="0" algn="just">
              <a:spcBef>
                <a:spcPts val="0"/>
              </a:spcBef>
              <a:buNone/>
            </a:pPr>
            <a:endParaRPr lang="id-ID" sz="1800" dirty="0"/>
          </a:p>
          <a:p>
            <a:pPr marL="76200" lvl="0" indent="0" algn="just">
              <a:spcBef>
                <a:spcPts val="0"/>
              </a:spcBef>
              <a:buNone/>
            </a:pPr>
            <a:r>
              <a:rPr lang="id-ID" sz="1800" dirty="0"/>
              <a:t>	</a:t>
            </a:r>
            <a:r>
              <a:rPr lang="pt-BR" sz="1800" dirty="0"/>
              <a:t>Dalam sebuah studi komparatif terhadap kembar perempuan oleh sekelompok peneliti yang sama ( Bailey etal.,1993)menemukan angka kordansi untuk homoseksualitas adalah sebesar 48% untuk kembar dan untuk kembar dizigotik. </a:t>
            </a:r>
          </a:p>
          <a:p>
            <a:pPr lvl="0" algn="just">
              <a:spcBef>
                <a:spcPts val="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30</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1504083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Orientasi Seksual dan Hormon-Hormon Awal</a:t>
            </a:r>
            <a:endParaRPr dirty="0"/>
          </a:p>
        </p:txBody>
      </p:sp>
      <p:sp>
        <p:nvSpPr>
          <p:cNvPr id="237" name="Shape 237"/>
          <p:cNvSpPr txBox="1">
            <a:spLocks noGrp="1"/>
          </p:cNvSpPr>
          <p:nvPr>
            <p:ph type="body" idx="1"/>
          </p:nvPr>
        </p:nvSpPr>
        <p:spPr>
          <a:xfrm>
            <a:off x="838200" y="1581150"/>
            <a:ext cx="6729525" cy="3200400"/>
          </a:xfrm>
          <a:prstGeom prst="rect">
            <a:avLst/>
          </a:prstGeom>
        </p:spPr>
        <p:txBody>
          <a:bodyPr spcFirstLastPara="1" wrap="square" lIns="91425" tIns="91425" rIns="91425" bIns="91425" anchor="ctr" anchorCtr="0">
            <a:noAutofit/>
          </a:bodyPr>
          <a:lstStyle/>
          <a:p>
            <a:pPr marL="76200" lvl="0" indent="0" algn="just">
              <a:spcBef>
                <a:spcPts val="1000"/>
              </a:spcBef>
              <a:buNone/>
            </a:pPr>
            <a:r>
              <a:rPr lang="id-ID" sz="1800" dirty="0"/>
              <a:t>	</a:t>
            </a:r>
            <a:r>
              <a:rPr lang="pt-BR" sz="1600" dirty="0"/>
              <a:t>Terdapat beberapa asumsi keliru mengenai kadar   hormon seks yang dimiliki homoseksual</a:t>
            </a:r>
            <a:r>
              <a:rPr lang="id-ID" sz="1600" dirty="0"/>
              <a:t> :</a:t>
            </a:r>
            <a:endParaRPr lang="pt-BR" sz="1600" dirty="0"/>
          </a:p>
          <a:p>
            <a:pPr lvl="0" algn="just">
              <a:spcBef>
                <a:spcPts val="1000"/>
              </a:spcBef>
            </a:pPr>
            <a:r>
              <a:rPr lang="pt-BR" sz="1600" dirty="0"/>
              <a:t>Kadar hormon homoseksual itu rendah</a:t>
            </a:r>
            <a:r>
              <a:rPr lang="id-ID" sz="1600" dirty="0"/>
              <a:t> </a:t>
            </a:r>
            <a:r>
              <a:rPr lang="pt-BR" sz="1600" dirty="0"/>
              <a:t>Ini tidak benar . Tidak ada perbedaan antara</a:t>
            </a:r>
            <a:r>
              <a:rPr lang="id-ID" sz="1600" dirty="0"/>
              <a:t> </a:t>
            </a:r>
            <a:r>
              <a:rPr lang="pt-BR" sz="1600" dirty="0"/>
              <a:t>homoseksual dan heteroseksual dalam hal kadar</a:t>
            </a:r>
            <a:r>
              <a:rPr lang="id-ID" sz="1600" dirty="0"/>
              <a:t> </a:t>
            </a:r>
            <a:r>
              <a:rPr lang="pt-BR" sz="1600" dirty="0"/>
              <a:t>hormon yang bersirkulasi</a:t>
            </a:r>
            <a:r>
              <a:rPr lang="id-ID" sz="1600" dirty="0"/>
              <a:t>.</a:t>
            </a:r>
          </a:p>
          <a:p>
            <a:pPr lvl="0" algn="just">
              <a:spcBef>
                <a:spcPts val="1000"/>
              </a:spcBef>
            </a:pPr>
            <a:r>
              <a:rPr lang="pt-BR" sz="1600" dirty="0"/>
              <a:t>Prefensi</a:t>
            </a:r>
            <a:r>
              <a:rPr lang="id-ID" sz="1600" dirty="0"/>
              <a:t> </a:t>
            </a:r>
            <a:r>
              <a:rPr lang="pt-BR" sz="1600" dirty="0"/>
              <a:t>seksual itu masalah pilihan</a:t>
            </a:r>
            <a:r>
              <a:rPr lang="id-ID" sz="1600" dirty="0"/>
              <a:t> </a:t>
            </a:r>
            <a:r>
              <a:rPr lang="pt-BR" sz="1600" dirty="0"/>
              <a:t>Ini tidak benar. Mereka tidak memilihnya</a:t>
            </a:r>
            <a:r>
              <a:rPr lang="id-ID" sz="1600" dirty="0"/>
              <a:t>.</a:t>
            </a:r>
          </a:p>
          <a:p>
            <a:pPr marL="76200" lvl="0" indent="0" algn="just">
              <a:spcBef>
                <a:spcPts val="1000"/>
              </a:spcBef>
              <a:buNone/>
            </a:pPr>
            <a:r>
              <a:rPr lang="pt-BR" sz="1600" dirty="0"/>
              <a:t>Salah satu lini penelitian yang menjanjian tentang orientasi seksual difokuskan pada efek urutan kelahiran fraternal, temuan bahwa probalitas seorang laki laki untuk menjadi homoseksual meningkat sebagai fungsi jumlah kakak laki laki yang dimilikinya </a:t>
            </a:r>
            <a:br>
              <a:rPr lang="pt-BR" sz="1600" dirty="0"/>
            </a:br>
            <a:r>
              <a:rPr lang="pt-BR" sz="1600" dirty="0"/>
              <a:t>( Blanchard,2004;Blanchard &amp; Lippsa,2007)</a:t>
            </a:r>
          </a:p>
          <a:p>
            <a:pPr marL="76200" lvl="0" indent="0" algn="just">
              <a:spcBef>
                <a:spcPts val="1000"/>
              </a:spcBef>
              <a:buNone/>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31</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14632206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fi-FI" dirty="0"/>
              <a:t>Apa yang memicu Perkembangan ketertarikan Seksual</a:t>
            </a:r>
            <a:endParaRPr dirty="0"/>
          </a:p>
        </p:txBody>
      </p:sp>
      <p:sp>
        <p:nvSpPr>
          <p:cNvPr id="237" name="Shape 237"/>
          <p:cNvSpPr txBox="1">
            <a:spLocks noGrp="1"/>
          </p:cNvSpPr>
          <p:nvPr>
            <p:ph type="body" idx="1"/>
          </p:nvPr>
        </p:nvSpPr>
        <p:spPr>
          <a:xfrm>
            <a:off x="838200" y="1581150"/>
            <a:ext cx="6934200" cy="3200400"/>
          </a:xfrm>
          <a:prstGeom prst="rect">
            <a:avLst/>
          </a:prstGeom>
        </p:spPr>
        <p:txBody>
          <a:bodyPr spcFirstLastPara="1" wrap="square" lIns="91425" tIns="91425" rIns="91425" bIns="91425" anchor="ctr" anchorCtr="0">
            <a:noAutofit/>
          </a:bodyPr>
          <a:lstStyle/>
          <a:p>
            <a:pPr marL="76200" lvl="0" indent="0" algn="just">
              <a:spcBef>
                <a:spcPts val="1000"/>
              </a:spcBef>
              <a:buNone/>
            </a:pPr>
            <a:endParaRPr lang="pt-BR" sz="1600" dirty="0"/>
          </a:p>
          <a:p>
            <a:pPr lvl="0" algn="just">
              <a:spcBef>
                <a:spcPts val="1000"/>
              </a:spcBef>
            </a:pPr>
            <a:r>
              <a:rPr lang="pt-BR" dirty="0"/>
              <a:t>Bukti menunjukkan bahwa kebanyakan anak perempuan dan anak laki laki yang hidup di negara-negara Barat</a:t>
            </a:r>
            <a:r>
              <a:rPr lang="id-ID" dirty="0"/>
              <a:t> </a:t>
            </a:r>
            <a:r>
              <a:rPr lang="pt-BR" dirty="0"/>
              <a:t>mengalami perasaan ketertarikan seksual pertamanya pada umur 1</a:t>
            </a:r>
            <a:r>
              <a:rPr lang="id-ID" dirty="0"/>
              <a:t>0 </a:t>
            </a:r>
            <a:r>
              <a:rPr lang="pt-BR" dirty="0"/>
              <a:t>tahun</a:t>
            </a:r>
            <a:r>
              <a:rPr lang="id-ID" dirty="0"/>
              <a:t> </a:t>
            </a:r>
            <a:r>
              <a:rPr lang="pt-BR" dirty="0"/>
              <a:t>baik homoseksual atau homoseksual ( Qauinsey,2003)</a:t>
            </a:r>
          </a:p>
          <a:p>
            <a:pPr lvl="0" algn="just">
              <a:spcBef>
                <a:spcPts val="1000"/>
              </a:spcBef>
            </a:pPr>
            <a:r>
              <a:rPr lang="nb-NO" dirty="0"/>
              <a:t>Timbulnya ketertarikan seksual mungkin distimulasi oleh steroid korteks adrenal ( McClintock dan Herdt,1996)</a:t>
            </a:r>
            <a:r>
              <a:rPr lang="id-ID" dirty="0"/>
              <a:t>.</a:t>
            </a:r>
          </a:p>
          <a:p>
            <a:pPr marL="76200" lvl="0" indent="0" algn="just">
              <a:spcBef>
                <a:spcPts val="1000"/>
              </a:spcBef>
              <a:buNone/>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32</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40341254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s-ES" dirty="0" err="1"/>
              <a:t>Adakah</a:t>
            </a:r>
            <a:r>
              <a:rPr lang="es-ES" dirty="0"/>
              <a:t> </a:t>
            </a:r>
            <a:r>
              <a:rPr lang="es-ES" dirty="0" err="1"/>
              <a:t>Perbedaan</a:t>
            </a:r>
            <a:r>
              <a:rPr lang="es-ES" dirty="0"/>
              <a:t> pada </a:t>
            </a:r>
            <a:r>
              <a:rPr lang="es-ES" dirty="0" err="1"/>
              <a:t>otak</a:t>
            </a:r>
            <a:r>
              <a:rPr lang="es-ES" dirty="0"/>
              <a:t> </a:t>
            </a:r>
            <a:r>
              <a:rPr lang="es-ES" dirty="0" err="1"/>
              <a:t>Homoseksual</a:t>
            </a:r>
            <a:r>
              <a:rPr lang="es-ES" dirty="0"/>
              <a:t> dan </a:t>
            </a:r>
            <a:r>
              <a:rPr lang="es-ES" dirty="0" err="1"/>
              <a:t>Heteroseksual</a:t>
            </a:r>
            <a:r>
              <a:rPr lang="es-ES" dirty="0"/>
              <a:t>?</a:t>
            </a:r>
            <a:endParaRPr dirty="0"/>
          </a:p>
        </p:txBody>
      </p:sp>
      <p:sp>
        <p:nvSpPr>
          <p:cNvPr id="237" name="Shape 237"/>
          <p:cNvSpPr txBox="1">
            <a:spLocks noGrp="1"/>
          </p:cNvSpPr>
          <p:nvPr>
            <p:ph type="body" idx="1"/>
          </p:nvPr>
        </p:nvSpPr>
        <p:spPr>
          <a:xfrm>
            <a:off x="914400" y="1504950"/>
            <a:ext cx="6934200" cy="3200400"/>
          </a:xfrm>
          <a:prstGeom prst="rect">
            <a:avLst/>
          </a:prstGeom>
        </p:spPr>
        <p:txBody>
          <a:bodyPr spcFirstLastPara="1" wrap="square" lIns="91425" tIns="91425" rIns="91425" bIns="91425" anchor="ctr" anchorCtr="0">
            <a:noAutofit/>
          </a:bodyPr>
          <a:lstStyle/>
          <a:p>
            <a:pPr marL="76200" lvl="0" indent="0" algn="just">
              <a:spcBef>
                <a:spcPts val="1000"/>
              </a:spcBef>
              <a:buNone/>
            </a:pPr>
            <a:r>
              <a:rPr lang="pt-BR" dirty="0"/>
              <a:t>Beberapa pendapat mengenai perbedaan otak homoseksual dan heteroseksual adalah sebagai berikut</a:t>
            </a:r>
            <a:endParaRPr lang="id-ID" dirty="0"/>
          </a:p>
          <a:p>
            <a:pPr lvl="0" algn="just">
              <a:spcBef>
                <a:spcPts val="1000"/>
              </a:spcBef>
            </a:pPr>
            <a:r>
              <a:rPr lang="pt-BR" dirty="0"/>
              <a:t>Struktur nukleus hipotalamik pada homoseksual laki laki berada di antara heteroseksual perempuan dan heteroseksual </a:t>
            </a:r>
            <a:r>
              <a:rPr lang="id-ID" dirty="0"/>
              <a:t> </a:t>
            </a:r>
            <a:r>
              <a:rPr lang="pt-BR" dirty="0"/>
              <a:t>laki laki (LeVay,1991)</a:t>
            </a:r>
            <a:endParaRPr lang="id-ID" dirty="0"/>
          </a:p>
          <a:p>
            <a:pPr lvl="0" algn="just">
              <a:spcBef>
                <a:spcPts val="1000"/>
              </a:spcBef>
            </a:pPr>
            <a:r>
              <a:rPr lang="pt-BR" dirty="0"/>
              <a:t>Perbedaan respons neuroanotomis, neuropsikologis, dan  hormonal antara homoseksual dengan heteroseksual   (Glaudue,1994)</a:t>
            </a:r>
          </a:p>
          <a:p>
            <a:pPr lvl="0">
              <a:spcBef>
                <a:spcPts val="1000"/>
              </a:spcBef>
            </a:pP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33</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964189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s-ES" dirty="0" err="1"/>
              <a:t>Transeksualisme</a:t>
            </a:r>
            <a:endParaRPr dirty="0"/>
          </a:p>
        </p:txBody>
      </p:sp>
      <p:sp>
        <p:nvSpPr>
          <p:cNvPr id="237" name="Shape 237"/>
          <p:cNvSpPr txBox="1">
            <a:spLocks noGrp="1"/>
          </p:cNvSpPr>
          <p:nvPr>
            <p:ph type="body" idx="1"/>
          </p:nvPr>
        </p:nvSpPr>
        <p:spPr>
          <a:xfrm>
            <a:off x="990600" y="1657350"/>
            <a:ext cx="6934200" cy="3200400"/>
          </a:xfrm>
          <a:prstGeom prst="rect">
            <a:avLst/>
          </a:prstGeom>
        </p:spPr>
        <p:txBody>
          <a:bodyPr spcFirstLastPara="1" wrap="square" lIns="91425" tIns="91425" rIns="91425" bIns="91425" anchor="ctr" anchorCtr="0">
            <a:noAutofit/>
          </a:bodyPr>
          <a:lstStyle/>
          <a:p>
            <a:pPr marL="76200" lvl="0" indent="0" algn="just">
              <a:spcBef>
                <a:spcPts val="1000"/>
              </a:spcBef>
              <a:buNone/>
            </a:pPr>
            <a:r>
              <a:rPr lang="id-ID" dirty="0"/>
              <a:t>	</a:t>
            </a:r>
            <a:r>
              <a:rPr lang="pt-BR" dirty="0"/>
              <a:t>Transeksualisme adalah gangguan identitas seksual yang  	menyebabkan individu yakin bahwa dirinya terperangkap di 	tubuh jenis kelamin lain</a:t>
            </a:r>
            <a:br>
              <a:rPr lang="pt-BR" dirty="0"/>
            </a:br>
            <a:r>
              <a:rPr lang="id-ID" dirty="0"/>
              <a:t>	</a:t>
            </a:r>
            <a:r>
              <a:rPr lang="pt-BR" dirty="0"/>
              <a:t>Penyebab transekualitas masih belum diketahui. Namun  terdapat beberapa kemungkinan yaitu</a:t>
            </a:r>
            <a:r>
              <a:rPr lang="id-ID" dirty="0"/>
              <a:t>:</a:t>
            </a:r>
          </a:p>
          <a:p>
            <a:pPr lvl="0">
              <a:spcBef>
                <a:spcPts val="1000"/>
              </a:spcBef>
            </a:pPr>
            <a:r>
              <a:rPr lang="pt-BR" dirty="0"/>
              <a:t>praktik pola asuh anak yang tidak semestinya </a:t>
            </a:r>
            <a:br>
              <a:rPr lang="pt-BR" dirty="0"/>
            </a:br>
            <a:r>
              <a:rPr lang="pt-BR" dirty="0"/>
              <a:t>(Swaab,</a:t>
            </a:r>
            <a:r>
              <a:rPr lang="id-ID" dirty="0"/>
              <a:t> </a:t>
            </a:r>
            <a:r>
              <a:rPr lang="pt-BR" dirty="0"/>
              <a:t>2004)</a:t>
            </a:r>
            <a:endParaRPr lang="id-ID" dirty="0"/>
          </a:p>
          <a:p>
            <a:pPr lvl="0">
              <a:spcBef>
                <a:spcPts val="1000"/>
              </a:spcBef>
            </a:pPr>
            <a:r>
              <a:rPr lang="pt-BR" dirty="0"/>
              <a:t>tidak ada sindroma pada nonmanusia ( Baum, 2006)</a:t>
            </a:r>
          </a:p>
          <a:p>
            <a:pPr marL="76200" lvl="0" indent="0">
              <a:spcBef>
                <a:spcPts val="1000"/>
              </a:spcBef>
              <a:buNone/>
            </a:pPr>
            <a:br>
              <a:rPr lang="pt-BR" dirty="0"/>
            </a:b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34</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9177764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lvl="0" algn="just"/>
            <a:r>
              <a:rPr lang="es-ES" dirty="0" err="1"/>
              <a:t>Independensi</a:t>
            </a:r>
            <a:r>
              <a:rPr lang="es-ES" dirty="0"/>
              <a:t> </a:t>
            </a:r>
            <a:r>
              <a:rPr lang="es-ES" dirty="0" err="1"/>
              <a:t>Orientasi</a:t>
            </a:r>
            <a:r>
              <a:rPr lang="es-ES" dirty="0"/>
              <a:t> </a:t>
            </a:r>
            <a:r>
              <a:rPr lang="es-ES" dirty="0" err="1"/>
              <a:t>Seksual</a:t>
            </a:r>
            <a:r>
              <a:rPr lang="es-ES" dirty="0"/>
              <a:t> dan </a:t>
            </a:r>
            <a:r>
              <a:rPr lang="es-ES" dirty="0" err="1"/>
              <a:t>Identitas</a:t>
            </a:r>
            <a:r>
              <a:rPr lang="es-ES" dirty="0"/>
              <a:t> </a:t>
            </a:r>
            <a:r>
              <a:rPr lang="es-ES" dirty="0" err="1"/>
              <a:t>Seksual</a:t>
            </a:r>
            <a:endParaRPr dirty="0"/>
          </a:p>
        </p:txBody>
      </p:sp>
      <p:sp>
        <p:nvSpPr>
          <p:cNvPr id="237" name="Shape 237"/>
          <p:cNvSpPr txBox="1">
            <a:spLocks noGrp="1"/>
          </p:cNvSpPr>
          <p:nvPr>
            <p:ph type="body" idx="1"/>
          </p:nvPr>
        </p:nvSpPr>
        <p:spPr>
          <a:xfrm>
            <a:off x="990600" y="1733550"/>
            <a:ext cx="7162800" cy="3200400"/>
          </a:xfrm>
          <a:prstGeom prst="rect">
            <a:avLst/>
          </a:prstGeom>
        </p:spPr>
        <p:txBody>
          <a:bodyPr spcFirstLastPara="1" wrap="square" lIns="91425" tIns="91425" rIns="91425" bIns="91425" anchor="ctr" anchorCtr="0">
            <a:noAutofit/>
          </a:bodyPr>
          <a:lstStyle/>
          <a:p>
            <a:pPr marL="76200" lvl="0" indent="0" algn="just">
              <a:spcBef>
                <a:spcPts val="1000"/>
              </a:spcBef>
              <a:buNone/>
            </a:pPr>
            <a:r>
              <a:rPr lang="id-ID" dirty="0"/>
              <a:t>	</a:t>
            </a:r>
            <a:r>
              <a:rPr lang="id-ID" sz="1800" dirty="0"/>
              <a:t>Terdapat fakta membingungkan mengenai ketertarikan seksual dan identitas seksual yaitu</a:t>
            </a:r>
          </a:p>
          <a:p>
            <a:pPr marL="76200" lvl="0" indent="0" algn="just">
              <a:spcBef>
                <a:spcPts val="1000"/>
              </a:spcBef>
              <a:buNone/>
            </a:pPr>
            <a:endParaRPr lang="id-ID" sz="1800" dirty="0"/>
          </a:p>
          <a:p>
            <a:pPr lvl="0">
              <a:spcBef>
                <a:spcPts val="1000"/>
              </a:spcBef>
            </a:pPr>
            <a:r>
              <a:rPr lang="pt-BR" sz="1800" dirty="0"/>
              <a:t>Sebagian transeksual tertarik pada laki laki maupun  perempuan , namun yang lain tidak tertarik pada keduanya</a:t>
            </a:r>
            <a:r>
              <a:rPr lang="id-ID" sz="1800" dirty="0"/>
              <a:t>.</a:t>
            </a:r>
          </a:p>
          <a:p>
            <a:pPr lvl="0">
              <a:spcBef>
                <a:spcPts val="1000"/>
              </a:spcBef>
            </a:pPr>
            <a:r>
              <a:rPr lang="pt-BR" sz="1800" dirty="0"/>
              <a:t>Menurut sebagian transeksual mereka terjebak pada salah </a:t>
            </a:r>
            <a:r>
              <a:rPr lang="id-ID" sz="1800" dirty="0"/>
              <a:t> </a:t>
            </a:r>
            <a:r>
              <a:rPr lang="pt-BR" sz="1800" dirty="0"/>
              <a:t>satu anggota tubuh jenis kelamin, namun orientasi seksual 	mereka tidak ada masalah</a:t>
            </a:r>
            <a:r>
              <a:rPr lang="id-ID" sz="1800" dirty="0"/>
              <a:t>.</a:t>
            </a:r>
          </a:p>
          <a:p>
            <a:pPr lvl="0">
              <a:spcBef>
                <a:spcPts val="1000"/>
              </a:spcBef>
            </a:pPr>
            <a:r>
              <a:rPr lang="pt-BR" sz="1800" dirty="0"/>
              <a:t>Terdapat juga orang yang memiliki masalah pada orientasi</a:t>
            </a:r>
            <a:r>
              <a:rPr lang="id-ID" sz="1800" dirty="0"/>
              <a:t> </a:t>
            </a:r>
            <a:r>
              <a:rPr lang="pt-BR" sz="1800" dirty="0"/>
              <a:t>seksualnya namun tidak punya masalah terhadap identitas</a:t>
            </a:r>
            <a:r>
              <a:rPr lang="id-ID" sz="1800" dirty="0"/>
              <a:t> </a:t>
            </a:r>
            <a:r>
              <a:rPr lang="pt-BR" sz="1800" dirty="0"/>
              <a:t>seksualnya</a:t>
            </a:r>
          </a:p>
          <a:p>
            <a:pPr marL="76200" lvl="0" indent="0">
              <a:spcBef>
                <a:spcPts val="1000"/>
              </a:spcBef>
              <a:buNone/>
            </a:pPr>
            <a:br>
              <a:rPr lang="pt-BR" dirty="0"/>
            </a:br>
            <a:endParaRPr lang="pt-BR" sz="1800" dirty="0"/>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35</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9651076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Shape 50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36</a:t>
            </a:fld>
            <a:endParaRPr/>
          </a:p>
        </p:txBody>
      </p:sp>
      <p:sp>
        <p:nvSpPr>
          <p:cNvPr id="503" name="Shape 503"/>
          <p:cNvSpPr txBox="1">
            <a:spLocks noGrp="1"/>
          </p:cNvSpPr>
          <p:nvPr>
            <p:ph type="ctrTitle" idx="4294967295"/>
          </p:nvPr>
        </p:nvSpPr>
        <p:spPr>
          <a:xfrm>
            <a:off x="1275150" y="2364400"/>
            <a:ext cx="6593700"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dirty="0">
                <a:solidFill>
                  <a:srgbClr val="FF9800"/>
                </a:solidFill>
              </a:rPr>
              <a:t>THANK</a:t>
            </a:r>
            <a:r>
              <a:rPr lang="id-ID" sz="6000" dirty="0">
                <a:solidFill>
                  <a:srgbClr val="FF9800"/>
                </a:solidFill>
              </a:rPr>
              <a:t> YOU FOR ATTENTION</a:t>
            </a:r>
            <a:endParaRPr sz="6000" dirty="0">
              <a:solidFill>
                <a:srgbClr val="FF9800"/>
              </a:solidFill>
            </a:endParaRPr>
          </a:p>
        </p:txBody>
      </p:sp>
      <p:sp>
        <p:nvSpPr>
          <p:cNvPr id="504" name="Shape 504"/>
          <p:cNvSpPr txBox="1">
            <a:spLocks noGrp="1"/>
          </p:cNvSpPr>
          <p:nvPr>
            <p:ph type="subTitle" idx="4294967295"/>
          </p:nvPr>
        </p:nvSpPr>
        <p:spPr>
          <a:xfrm>
            <a:off x="1275150" y="3230000"/>
            <a:ext cx="6593700" cy="1342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a:t>Any questions?</a:t>
            </a:r>
            <a:endParaRPr sz="2000" b="1" dirty="0"/>
          </a:p>
        </p:txBody>
      </p:sp>
      <p:grpSp>
        <p:nvGrpSpPr>
          <p:cNvPr id="505" name="Shape 505"/>
          <p:cNvGrpSpPr/>
          <p:nvPr/>
        </p:nvGrpSpPr>
        <p:grpSpPr>
          <a:xfrm>
            <a:off x="3996210" y="966817"/>
            <a:ext cx="1197664" cy="1126777"/>
            <a:chOff x="5972700" y="2330200"/>
            <a:chExt cx="411625" cy="387275"/>
          </a:xfrm>
        </p:grpSpPr>
        <p:sp>
          <p:nvSpPr>
            <p:cNvPr id="506" name="Shape 506"/>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07" name="Shape 507"/>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Shape 248"/>
          <p:cNvSpPr txBox="1">
            <a:spLocks noGrp="1"/>
          </p:cNvSpPr>
          <p:nvPr>
            <p:ph type="ctrTitle" idx="4294967295"/>
          </p:nvPr>
        </p:nvSpPr>
        <p:spPr>
          <a:xfrm>
            <a:off x="183678" y="1209733"/>
            <a:ext cx="6142084" cy="11598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id-ID" sz="7200" dirty="0">
                <a:solidFill>
                  <a:srgbClr val="FF9800"/>
                </a:solidFill>
              </a:rPr>
              <a:t>Neuroendokrin</a:t>
            </a:r>
            <a:endParaRPr sz="7200" dirty="0">
              <a:solidFill>
                <a:srgbClr val="FF9800"/>
              </a:solidFill>
            </a:endParaRPr>
          </a:p>
        </p:txBody>
      </p:sp>
      <p:sp>
        <p:nvSpPr>
          <p:cNvPr id="249" name="Shape 249"/>
          <p:cNvSpPr txBox="1">
            <a:spLocks noGrp="1"/>
          </p:cNvSpPr>
          <p:nvPr>
            <p:ph type="subTitle" idx="4294967295"/>
          </p:nvPr>
        </p:nvSpPr>
        <p:spPr>
          <a:xfrm>
            <a:off x="266207" y="2139446"/>
            <a:ext cx="6988349" cy="2056906"/>
          </a:xfrm>
          <a:prstGeom prst="rect">
            <a:avLst/>
          </a:prstGeom>
          <a:solidFill>
            <a:schemeClr val="accent2"/>
          </a:solidFill>
        </p:spPr>
        <p:txBody>
          <a:bodyPr spcFirstLastPara="1" wrap="square" lIns="91425" tIns="91425" rIns="91425" bIns="91425" anchor="ctr" anchorCtr="0">
            <a:noAutofit/>
          </a:bodyPr>
          <a:lstStyle/>
          <a:p>
            <a:pPr marL="0" lvl="0" indent="0" rtl="0">
              <a:spcBef>
                <a:spcPts val="600"/>
              </a:spcBef>
              <a:spcAft>
                <a:spcPts val="1000"/>
              </a:spcAft>
              <a:buNone/>
            </a:pPr>
            <a:r>
              <a:rPr lang="id-ID" b="1" dirty="0"/>
              <a:t>Adalah...</a:t>
            </a:r>
          </a:p>
          <a:p>
            <a:pPr marL="0" lvl="0" indent="0" algn="just">
              <a:spcAft>
                <a:spcPts val="1000"/>
              </a:spcAft>
              <a:buNone/>
            </a:pPr>
            <a:r>
              <a:rPr lang="id-ID" dirty="0"/>
              <a:t>Sistem kontrol kelenjar tanpa saluran yang menghasilkan hormon yang tersikulasi ditubuh manusia melalui aliran darah untuk memengaruhi organ lain. </a:t>
            </a:r>
            <a:endParaRPr dirty="0"/>
          </a:p>
        </p:txBody>
      </p:sp>
      <p:grpSp>
        <p:nvGrpSpPr>
          <p:cNvPr id="250" name="Shape 250"/>
          <p:cNvGrpSpPr/>
          <p:nvPr/>
        </p:nvGrpSpPr>
        <p:grpSpPr>
          <a:xfrm>
            <a:off x="6682481" y="378837"/>
            <a:ext cx="1588639" cy="1588655"/>
            <a:chOff x="6643075" y="3664250"/>
            <a:chExt cx="407950" cy="407975"/>
          </a:xfrm>
        </p:grpSpPr>
        <p:sp>
          <p:nvSpPr>
            <p:cNvPr id="251" name="Shape 251"/>
            <p:cNvSpPr/>
            <p:nvPr/>
          </p:nvSpPr>
          <p:spPr>
            <a:xfrm>
              <a:off x="6794075" y="3815250"/>
              <a:ext cx="211300" cy="211300"/>
            </a:xfrm>
            <a:custGeom>
              <a:avLst/>
              <a:gdLst/>
              <a:ahLst/>
              <a:cxnLst/>
              <a:rect l="0" t="0" r="0" b="0"/>
              <a:pathLst>
                <a:path w="8452" h="8452" fill="none" extrusionOk="0">
                  <a:moveTo>
                    <a:pt x="0" y="8135"/>
                  </a:moveTo>
                  <a:lnTo>
                    <a:pt x="0" y="8135"/>
                  </a:lnTo>
                  <a:lnTo>
                    <a:pt x="438" y="8257"/>
                  </a:lnTo>
                  <a:lnTo>
                    <a:pt x="852" y="8354"/>
                  </a:lnTo>
                  <a:lnTo>
                    <a:pt x="1291" y="8403"/>
                  </a:lnTo>
                  <a:lnTo>
                    <a:pt x="1729" y="8452"/>
                  </a:lnTo>
                  <a:lnTo>
                    <a:pt x="2168" y="8452"/>
                  </a:lnTo>
                  <a:lnTo>
                    <a:pt x="2606" y="8427"/>
                  </a:lnTo>
                  <a:lnTo>
                    <a:pt x="3020" y="8378"/>
                  </a:lnTo>
                  <a:lnTo>
                    <a:pt x="3458" y="8281"/>
                  </a:lnTo>
                  <a:lnTo>
                    <a:pt x="3872" y="8184"/>
                  </a:lnTo>
                  <a:lnTo>
                    <a:pt x="4311" y="8037"/>
                  </a:lnTo>
                  <a:lnTo>
                    <a:pt x="4701" y="7867"/>
                  </a:lnTo>
                  <a:lnTo>
                    <a:pt x="5115" y="7672"/>
                  </a:lnTo>
                  <a:lnTo>
                    <a:pt x="5504" y="7429"/>
                  </a:lnTo>
                  <a:lnTo>
                    <a:pt x="5870" y="7185"/>
                  </a:lnTo>
                  <a:lnTo>
                    <a:pt x="6235" y="6893"/>
                  </a:lnTo>
                  <a:lnTo>
                    <a:pt x="6576" y="6576"/>
                  </a:lnTo>
                  <a:lnTo>
                    <a:pt x="6576" y="6576"/>
                  </a:lnTo>
                  <a:lnTo>
                    <a:pt x="6892" y="6235"/>
                  </a:lnTo>
                  <a:lnTo>
                    <a:pt x="7185" y="5870"/>
                  </a:lnTo>
                  <a:lnTo>
                    <a:pt x="7428" y="5505"/>
                  </a:lnTo>
                  <a:lnTo>
                    <a:pt x="7672" y="5115"/>
                  </a:lnTo>
                  <a:lnTo>
                    <a:pt x="7867" y="4701"/>
                  </a:lnTo>
                  <a:lnTo>
                    <a:pt x="8037" y="4311"/>
                  </a:lnTo>
                  <a:lnTo>
                    <a:pt x="8183" y="3873"/>
                  </a:lnTo>
                  <a:lnTo>
                    <a:pt x="8281" y="3459"/>
                  </a:lnTo>
                  <a:lnTo>
                    <a:pt x="8378" y="3020"/>
                  </a:lnTo>
                  <a:lnTo>
                    <a:pt x="8427" y="2606"/>
                  </a:lnTo>
                  <a:lnTo>
                    <a:pt x="8451" y="2168"/>
                  </a:lnTo>
                  <a:lnTo>
                    <a:pt x="8451" y="1730"/>
                  </a:lnTo>
                  <a:lnTo>
                    <a:pt x="8402" y="1291"/>
                  </a:lnTo>
                  <a:lnTo>
                    <a:pt x="8354" y="853"/>
                  </a:lnTo>
                  <a:lnTo>
                    <a:pt x="8256" y="439"/>
                  </a:lnTo>
                  <a:lnTo>
                    <a:pt x="8135" y="0"/>
                  </a:lnTo>
                </a:path>
              </a:pathLst>
            </a:custGeom>
            <a:noFill/>
            <a:ln w="19050" cap="rnd" cmpd="sng">
              <a:solidFill>
                <a:srgbClr val="C7D3E6"/>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2" name="Shape 252"/>
            <p:cNvSpPr/>
            <p:nvPr/>
          </p:nvSpPr>
          <p:spPr>
            <a:xfrm>
              <a:off x="6643075" y="3664250"/>
              <a:ext cx="407950" cy="407975"/>
            </a:xfrm>
            <a:custGeom>
              <a:avLst/>
              <a:gdLst/>
              <a:ahLst/>
              <a:cxnLst/>
              <a:rect l="0" t="0" r="0" b="0"/>
              <a:pathLst>
                <a:path w="16318" h="16319" fill="none" extrusionOk="0">
                  <a:moveTo>
                    <a:pt x="16074" y="244"/>
                  </a:moveTo>
                  <a:lnTo>
                    <a:pt x="16074" y="244"/>
                  </a:lnTo>
                  <a:lnTo>
                    <a:pt x="15928" y="122"/>
                  </a:lnTo>
                  <a:lnTo>
                    <a:pt x="15758" y="49"/>
                  </a:lnTo>
                  <a:lnTo>
                    <a:pt x="15538" y="0"/>
                  </a:lnTo>
                  <a:lnTo>
                    <a:pt x="15319" y="0"/>
                  </a:lnTo>
                  <a:lnTo>
                    <a:pt x="15051" y="25"/>
                  </a:lnTo>
                  <a:lnTo>
                    <a:pt x="14759" y="73"/>
                  </a:lnTo>
                  <a:lnTo>
                    <a:pt x="14442" y="171"/>
                  </a:lnTo>
                  <a:lnTo>
                    <a:pt x="14102" y="293"/>
                  </a:lnTo>
                  <a:lnTo>
                    <a:pt x="13736" y="439"/>
                  </a:lnTo>
                  <a:lnTo>
                    <a:pt x="13347" y="609"/>
                  </a:lnTo>
                  <a:lnTo>
                    <a:pt x="12957" y="828"/>
                  </a:lnTo>
                  <a:lnTo>
                    <a:pt x="12543" y="1048"/>
                  </a:lnTo>
                  <a:lnTo>
                    <a:pt x="11666" y="1608"/>
                  </a:lnTo>
                  <a:lnTo>
                    <a:pt x="10716" y="2265"/>
                  </a:lnTo>
                  <a:lnTo>
                    <a:pt x="10716" y="2265"/>
                  </a:lnTo>
                  <a:lnTo>
                    <a:pt x="10278" y="2095"/>
                  </a:lnTo>
                  <a:lnTo>
                    <a:pt x="9815" y="1949"/>
                  </a:lnTo>
                  <a:lnTo>
                    <a:pt x="9352" y="1851"/>
                  </a:lnTo>
                  <a:lnTo>
                    <a:pt x="8890" y="1778"/>
                  </a:lnTo>
                  <a:lnTo>
                    <a:pt x="8427" y="1730"/>
                  </a:lnTo>
                  <a:lnTo>
                    <a:pt x="7940" y="1730"/>
                  </a:lnTo>
                  <a:lnTo>
                    <a:pt x="7477" y="1778"/>
                  </a:lnTo>
                  <a:lnTo>
                    <a:pt x="7014" y="1827"/>
                  </a:lnTo>
                  <a:lnTo>
                    <a:pt x="6551" y="1924"/>
                  </a:lnTo>
                  <a:lnTo>
                    <a:pt x="6089" y="2070"/>
                  </a:lnTo>
                  <a:lnTo>
                    <a:pt x="5650" y="2241"/>
                  </a:lnTo>
                  <a:lnTo>
                    <a:pt x="5212" y="2436"/>
                  </a:lnTo>
                  <a:lnTo>
                    <a:pt x="4774" y="2679"/>
                  </a:lnTo>
                  <a:lnTo>
                    <a:pt x="4384" y="2972"/>
                  </a:lnTo>
                  <a:lnTo>
                    <a:pt x="3994" y="3264"/>
                  </a:lnTo>
                  <a:lnTo>
                    <a:pt x="3605" y="3605"/>
                  </a:lnTo>
                  <a:lnTo>
                    <a:pt x="3605" y="3605"/>
                  </a:lnTo>
                  <a:lnTo>
                    <a:pt x="3264" y="3995"/>
                  </a:lnTo>
                  <a:lnTo>
                    <a:pt x="2971" y="4384"/>
                  </a:lnTo>
                  <a:lnTo>
                    <a:pt x="2679" y="4774"/>
                  </a:lnTo>
                  <a:lnTo>
                    <a:pt x="2436" y="5212"/>
                  </a:lnTo>
                  <a:lnTo>
                    <a:pt x="2241" y="5651"/>
                  </a:lnTo>
                  <a:lnTo>
                    <a:pt x="2070" y="6089"/>
                  </a:lnTo>
                  <a:lnTo>
                    <a:pt x="1924" y="6552"/>
                  </a:lnTo>
                  <a:lnTo>
                    <a:pt x="1827" y="7015"/>
                  </a:lnTo>
                  <a:lnTo>
                    <a:pt x="1778" y="7477"/>
                  </a:lnTo>
                  <a:lnTo>
                    <a:pt x="1729" y="7940"/>
                  </a:lnTo>
                  <a:lnTo>
                    <a:pt x="1729" y="8427"/>
                  </a:lnTo>
                  <a:lnTo>
                    <a:pt x="1778" y="8890"/>
                  </a:lnTo>
                  <a:lnTo>
                    <a:pt x="1851" y="9353"/>
                  </a:lnTo>
                  <a:lnTo>
                    <a:pt x="1948" y="9815"/>
                  </a:lnTo>
                  <a:lnTo>
                    <a:pt x="2095" y="10278"/>
                  </a:lnTo>
                  <a:lnTo>
                    <a:pt x="2265" y="10716"/>
                  </a:lnTo>
                  <a:lnTo>
                    <a:pt x="2265" y="10716"/>
                  </a:lnTo>
                  <a:lnTo>
                    <a:pt x="1607" y="11666"/>
                  </a:lnTo>
                  <a:lnTo>
                    <a:pt x="1047" y="12543"/>
                  </a:lnTo>
                  <a:lnTo>
                    <a:pt x="828" y="12957"/>
                  </a:lnTo>
                  <a:lnTo>
                    <a:pt x="609" y="13347"/>
                  </a:lnTo>
                  <a:lnTo>
                    <a:pt x="438" y="13737"/>
                  </a:lnTo>
                  <a:lnTo>
                    <a:pt x="292" y="14102"/>
                  </a:lnTo>
                  <a:lnTo>
                    <a:pt x="170" y="14443"/>
                  </a:lnTo>
                  <a:lnTo>
                    <a:pt x="73" y="14759"/>
                  </a:lnTo>
                  <a:lnTo>
                    <a:pt x="24" y="15052"/>
                  </a:lnTo>
                  <a:lnTo>
                    <a:pt x="0" y="15320"/>
                  </a:lnTo>
                  <a:lnTo>
                    <a:pt x="0" y="15539"/>
                  </a:lnTo>
                  <a:lnTo>
                    <a:pt x="49" y="15758"/>
                  </a:lnTo>
                  <a:lnTo>
                    <a:pt x="122" y="15928"/>
                  </a:lnTo>
                  <a:lnTo>
                    <a:pt x="244" y="16075"/>
                  </a:lnTo>
                  <a:lnTo>
                    <a:pt x="244" y="16075"/>
                  </a:lnTo>
                  <a:lnTo>
                    <a:pt x="341" y="16172"/>
                  </a:lnTo>
                  <a:lnTo>
                    <a:pt x="487" y="16245"/>
                  </a:lnTo>
                  <a:lnTo>
                    <a:pt x="633" y="16294"/>
                  </a:lnTo>
                  <a:lnTo>
                    <a:pt x="804" y="16318"/>
                  </a:lnTo>
                  <a:lnTo>
                    <a:pt x="974" y="16318"/>
                  </a:lnTo>
                  <a:lnTo>
                    <a:pt x="1169" y="16318"/>
                  </a:lnTo>
                  <a:lnTo>
                    <a:pt x="1388" y="16269"/>
                  </a:lnTo>
                  <a:lnTo>
                    <a:pt x="1632" y="16221"/>
                  </a:lnTo>
                  <a:lnTo>
                    <a:pt x="2143" y="16075"/>
                  </a:lnTo>
                  <a:lnTo>
                    <a:pt x="2703" y="15831"/>
                  </a:lnTo>
                  <a:lnTo>
                    <a:pt x="3312" y="15539"/>
                  </a:lnTo>
                  <a:lnTo>
                    <a:pt x="3946" y="15149"/>
                  </a:lnTo>
                  <a:lnTo>
                    <a:pt x="4652" y="14711"/>
                  </a:lnTo>
                  <a:lnTo>
                    <a:pt x="5358" y="14224"/>
                  </a:lnTo>
                  <a:lnTo>
                    <a:pt x="6113" y="13663"/>
                  </a:lnTo>
                  <a:lnTo>
                    <a:pt x="6892" y="13055"/>
                  </a:lnTo>
                  <a:lnTo>
                    <a:pt x="7696" y="12397"/>
                  </a:lnTo>
                  <a:lnTo>
                    <a:pt x="8500" y="11691"/>
                  </a:lnTo>
                  <a:lnTo>
                    <a:pt x="9304" y="10936"/>
                  </a:lnTo>
                  <a:lnTo>
                    <a:pt x="10132" y="10132"/>
                  </a:lnTo>
                  <a:lnTo>
                    <a:pt x="10132" y="10132"/>
                  </a:lnTo>
                  <a:lnTo>
                    <a:pt x="10935" y="9304"/>
                  </a:lnTo>
                  <a:lnTo>
                    <a:pt x="11690" y="8500"/>
                  </a:lnTo>
                  <a:lnTo>
                    <a:pt x="12397" y="7696"/>
                  </a:lnTo>
                  <a:lnTo>
                    <a:pt x="13054" y="6893"/>
                  </a:lnTo>
                  <a:lnTo>
                    <a:pt x="13663" y="6113"/>
                  </a:lnTo>
                  <a:lnTo>
                    <a:pt x="14223" y="5358"/>
                  </a:lnTo>
                  <a:lnTo>
                    <a:pt x="14710" y="4652"/>
                  </a:lnTo>
                  <a:lnTo>
                    <a:pt x="15149" y="3946"/>
                  </a:lnTo>
                  <a:lnTo>
                    <a:pt x="15538" y="3313"/>
                  </a:lnTo>
                  <a:lnTo>
                    <a:pt x="15831" y="2704"/>
                  </a:lnTo>
                  <a:lnTo>
                    <a:pt x="16074" y="2144"/>
                  </a:lnTo>
                  <a:lnTo>
                    <a:pt x="16220" y="1632"/>
                  </a:lnTo>
                  <a:lnTo>
                    <a:pt x="16269" y="1389"/>
                  </a:lnTo>
                  <a:lnTo>
                    <a:pt x="16318" y="1169"/>
                  </a:lnTo>
                  <a:lnTo>
                    <a:pt x="16318" y="975"/>
                  </a:lnTo>
                  <a:lnTo>
                    <a:pt x="16318" y="804"/>
                  </a:lnTo>
                  <a:lnTo>
                    <a:pt x="16293" y="634"/>
                  </a:lnTo>
                  <a:lnTo>
                    <a:pt x="16245" y="487"/>
                  </a:lnTo>
                  <a:lnTo>
                    <a:pt x="16172" y="341"/>
                  </a:lnTo>
                  <a:lnTo>
                    <a:pt x="16074" y="244"/>
                  </a:lnTo>
                  <a:lnTo>
                    <a:pt x="16074" y="244"/>
                  </a:lnTo>
                  <a:close/>
                  <a:moveTo>
                    <a:pt x="1827" y="13810"/>
                  </a:moveTo>
                  <a:lnTo>
                    <a:pt x="1827" y="13810"/>
                  </a:lnTo>
                  <a:lnTo>
                    <a:pt x="1754" y="13737"/>
                  </a:lnTo>
                  <a:lnTo>
                    <a:pt x="1729" y="13639"/>
                  </a:lnTo>
                  <a:lnTo>
                    <a:pt x="1681" y="13542"/>
                  </a:lnTo>
                  <a:lnTo>
                    <a:pt x="1681" y="13444"/>
                  </a:lnTo>
                  <a:lnTo>
                    <a:pt x="1681" y="13176"/>
                  </a:lnTo>
                  <a:lnTo>
                    <a:pt x="1754" y="12884"/>
                  </a:lnTo>
                  <a:lnTo>
                    <a:pt x="1875" y="12519"/>
                  </a:lnTo>
                  <a:lnTo>
                    <a:pt x="2046" y="12153"/>
                  </a:lnTo>
                  <a:lnTo>
                    <a:pt x="2265" y="11715"/>
                  </a:lnTo>
                  <a:lnTo>
                    <a:pt x="2533" y="11277"/>
                  </a:lnTo>
                  <a:lnTo>
                    <a:pt x="2533" y="11277"/>
                  </a:lnTo>
                  <a:lnTo>
                    <a:pt x="2752" y="11642"/>
                  </a:lnTo>
                  <a:lnTo>
                    <a:pt x="3020" y="12007"/>
                  </a:lnTo>
                  <a:lnTo>
                    <a:pt x="3288" y="12373"/>
                  </a:lnTo>
                  <a:lnTo>
                    <a:pt x="3605" y="12714"/>
                  </a:lnTo>
                  <a:lnTo>
                    <a:pt x="3605" y="12714"/>
                  </a:lnTo>
                  <a:lnTo>
                    <a:pt x="3897" y="12957"/>
                  </a:lnTo>
                  <a:lnTo>
                    <a:pt x="4165" y="13201"/>
                  </a:lnTo>
                  <a:lnTo>
                    <a:pt x="4165" y="13201"/>
                  </a:lnTo>
                  <a:lnTo>
                    <a:pt x="3751" y="13444"/>
                  </a:lnTo>
                  <a:lnTo>
                    <a:pt x="3361" y="13639"/>
                  </a:lnTo>
                  <a:lnTo>
                    <a:pt x="3020" y="13785"/>
                  </a:lnTo>
                  <a:lnTo>
                    <a:pt x="2679" y="13883"/>
                  </a:lnTo>
                  <a:lnTo>
                    <a:pt x="2411" y="13956"/>
                  </a:lnTo>
                  <a:lnTo>
                    <a:pt x="2168" y="13956"/>
                  </a:lnTo>
                  <a:lnTo>
                    <a:pt x="2070" y="13931"/>
                  </a:lnTo>
                  <a:lnTo>
                    <a:pt x="1973" y="13907"/>
                  </a:lnTo>
                  <a:lnTo>
                    <a:pt x="1900" y="13858"/>
                  </a:lnTo>
                  <a:lnTo>
                    <a:pt x="1827" y="13810"/>
                  </a:lnTo>
                  <a:lnTo>
                    <a:pt x="1827" y="13810"/>
                  </a:lnTo>
                  <a:close/>
                  <a:moveTo>
                    <a:pt x="8159" y="4482"/>
                  </a:moveTo>
                  <a:lnTo>
                    <a:pt x="8159" y="4482"/>
                  </a:lnTo>
                  <a:lnTo>
                    <a:pt x="8037" y="4482"/>
                  </a:lnTo>
                  <a:lnTo>
                    <a:pt x="7940" y="4433"/>
                  </a:lnTo>
                  <a:lnTo>
                    <a:pt x="7842" y="4384"/>
                  </a:lnTo>
                  <a:lnTo>
                    <a:pt x="7745" y="4311"/>
                  </a:lnTo>
                  <a:lnTo>
                    <a:pt x="7672" y="4238"/>
                  </a:lnTo>
                  <a:lnTo>
                    <a:pt x="7623" y="4141"/>
                  </a:lnTo>
                  <a:lnTo>
                    <a:pt x="7574" y="4019"/>
                  </a:lnTo>
                  <a:lnTo>
                    <a:pt x="7574" y="3897"/>
                  </a:lnTo>
                  <a:lnTo>
                    <a:pt x="7574" y="3897"/>
                  </a:lnTo>
                  <a:lnTo>
                    <a:pt x="7574" y="3775"/>
                  </a:lnTo>
                  <a:lnTo>
                    <a:pt x="7623" y="3678"/>
                  </a:lnTo>
                  <a:lnTo>
                    <a:pt x="7672" y="3580"/>
                  </a:lnTo>
                  <a:lnTo>
                    <a:pt x="7745" y="3483"/>
                  </a:lnTo>
                  <a:lnTo>
                    <a:pt x="7842" y="3410"/>
                  </a:lnTo>
                  <a:lnTo>
                    <a:pt x="7940" y="3361"/>
                  </a:lnTo>
                  <a:lnTo>
                    <a:pt x="8037" y="3337"/>
                  </a:lnTo>
                  <a:lnTo>
                    <a:pt x="8159" y="3313"/>
                  </a:lnTo>
                  <a:lnTo>
                    <a:pt x="8159" y="3313"/>
                  </a:lnTo>
                  <a:lnTo>
                    <a:pt x="8281" y="3337"/>
                  </a:lnTo>
                  <a:lnTo>
                    <a:pt x="8378" y="3361"/>
                  </a:lnTo>
                  <a:lnTo>
                    <a:pt x="8476" y="3410"/>
                  </a:lnTo>
                  <a:lnTo>
                    <a:pt x="8573" y="3483"/>
                  </a:lnTo>
                  <a:lnTo>
                    <a:pt x="8646" y="3580"/>
                  </a:lnTo>
                  <a:lnTo>
                    <a:pt x="8695" y="3678"/>
                  </a:lnTo>
                  <a:lnTo>
                    <a:pt x="8743" y="3775"/>
                  </a:lnTo>
                  <a:lnTo>
                    <a:pt x="8743" y="3897"/>
                  </a:lnTo>
                  <a:lnTo>
                    <a:pt x="8743" y="3897"/>
                  </a:lnTo>
                  <a:lnTo>
                    <a:pt x="8743" y="4019"/>
                  </a:lnTo>
                  <a:lnTo>
                    <a:pt x="8695" y="4141"/>
                  </a:lnTo>
                  <a:lnTo>
                    <a:pt x="8646" y="4238"/>
                  </a:lnTo>
                  <a:lnTo>
                    <a:pt x="8573" y="4311"/>
                  </a:lnTo>
                  <a:lnTo>
                    <a:pt x="8476" y="4384"/>
                  </a:lnTo>
                  <a:lnTo>
                    <a:pt x="8378" y="4433"/>
                  </a:lnTo>
                  <a:lnTo>
                    <a:pt x="8281" y="4482"/>
                  </a:lnTo>
                  <a:lnTo>
                    <a:pt x="8159" y="4482"/>
                  </a:lnTo>
                  <a:lnTo>
                    <a:pt x="8159" y="4482"/>
                  </a:lnTo>
                  <a:close/>
                  <a:moveTo>
                    <a:pt x="9133" y="5943"/>
                  </a:moveTo>
                  <a:lnTo>
                    <a:pt x="9133" y="5943"/>
                  </a:lnTo>
                  <a:lnTo>
                    <a:pt x="9036" y="5943"/>
                  </a:lnTo>
                  <a:lnTo>
                    <a:pt x="8963" y="5919"/>
                  </a:lnTo>
                  <a:lnTo>
                    <a:pt x="8841" y="5846"/>
                  </a:lnTo>
                  <a:lnTo>
                    <a:pt x="8768" y="5724"/>
                  </a:lnTo>
                  <a:lnTo>
                    <a:pt x="8743" y="5651"/>
                  </a:lnTo>
                  <a:lnTo>
                    <a:pt x="8743" y="5553"/>
                  </a:lnTo>
                  <a:lnTo>
                    <a:pt x="8743" y="5553"/>
                  </a:lnTo>
                  <a:lnTo>
                    <a:pt x="8743" y="5480"/>
                  </a:lnTo>
                  <a:lnTo>
                    <a:pt x="8768" y="5407"/>
                  </a:lnTo>
                  <a:lnTo>
                    <a:pt x="8841" y="5285"/>
                  </a:lnTo>
                  <a:lnTo>
                    <a:pt x="8963" y="5212"/>
                  </a:lnTo>
                  <a:lnTo>
                    <a:pt x="9036" y="5188"/>
                  </a:lnTo>
                  <a:lnTo>
                    <a:pt x="9133" y="5164"/>
                  </a:lnTo>
                  <a:lnTo>
                    <a:pt x="9133" y="5164"/>
                  </a:lnTo>
                  <a:lnTo>
                    <a:pt x="9206" y="5188"/>
                  </a:lnTo>
                  <a:lnTo>
                    <a:pt x="9279" y="5212"/>
                  </a:lnTo>
                  <a:lnTo>
                    <a:pt x="9401" y="5285"/>
                  </a:lnTo>
                  <a:lnTo>
                    <a:pt x="9474" y="5407"/>
                  </a:lnTo>
                  <a:lnTo>
                    <a:pt x="9498" y="5480"/>
                  </a:lnTo>
                  <a:lnTo>
                    <a:pt x="9523" y="5553"/>
                  </a:lnTo>
                  <a:lnTo>
                    <a:pt x="9523" y="5553"/>
                  </a:lnTo>
                  <a:lnTo>
                    <a:pt x="9498" y="5651"/>
                  </a:lnTo>
                  <a:lnTo>
                    <a:pt x="9474" y="5724"/>
                  </a:lnTo>
                  <a:lnTo>
                    <a:pt x="9401" y="5846"/>
                  </a:lnTo>
                  <a:lnTo>
                    <a:pt x="9279" y="5919"/>
                  </a:lnTo>
                  <a:lnTo>
                    <a:pt x="9206" y="5943"/>
                  </a:lnTo>
                  <a:lnTo>
                    <a:pt x="9133" y="5943"/>
                  </a:lnTo>
                  <a:lnTo>
                    <a:pt x="9133" y="5943"/>
                  </a:lnTo>
                  <a:close/>
                  <a:moveTo>
                    <a:pt x="9986" y="4409"/>
                  </a:moveTo>
                  <a:lnTo>
                    <a:pt x="9986" y="4409"/>
                  </a:lnTo>
                  <a:lnTo>
                    <a:pt x="9888" y="4409"/>
                  </a:lnTo>
                  <a:lnTo>
                    <a:pt x="9815" y="4384"/>
                  </a:lnTo>
                  <a:lnTo>
                    <a:pt x="9693" y="4287"/>
                  </a:lnTo>
                  <a:lnTo>
                    <a:pt x="9620" y="4165"/>
                  </a:lnTo>
                  <a:lnTo>
                    <a:pt x="9596" y="4092"/>
                  </a:lnTo>
                  <a:lnTo>
                    <a:pt x="9596" y="4019"/>
                  </a:lnTo>
                  <a:lnTo>
                    <a:pt x="9596" y="4019"/>
                  </a:lnTo>
                  <a:lnTo>
                    <a:pt x="9596" y="3946"/>
                  </a:lnTo>
                  <a:lnTo>
                    <a:pt x="9620" y="3873"/>
                  </a:lnTo>
                  <a:lnTo>
                    <a:pt x="9693" y="3751"/>
                  </a:lnTo>
                  <a:lnTo>
                    <a:pt x="9815" y="3654"/>
                  </a:lnTo>
                  <a:lnTo>
                    <a:pt x="9888" y="3629"/>
                  </a:lnTo>
                  <a:lnTo>
                    <a:pt x="9986" y="3629"/>
                  </a:lnTo>
                  <a:lnTo>
                    <a:pt x="9986" y="3629"/>
                  </a:lnTo>
                  <a:lnTo>
                    <a:pt x="10059" y="3629"/>
                  </a:lnTo>
                  <a:lnTo>
                    <a:pt x="10132" y="3654"/>
                  </a:lnTo>
                  <a:lnTo>
                    <a:pt x="10253" y="3751"/>
                  </a:lnTo>
                  <a:lnTo>
                    <a:pt x="10327" y="3873"/>
                  </a:lnTo>
                  <a:lnTo>
                    <a:pt x="10351" y="3946"/>
                  </a:lnTo>
                  <a:lnTo>
                    <a:pt x="10375" y="4019"/>
                  </a:lnTo>
                  <a:lnTo>
                    <a:pt x="10375" y="4019"/>
                  </a:lnTo>
                  <a:lnTo>
                    <a:pt x="10351" y="4092"/>
                  </a:lnTo>
                  <a:lnTo>
                    <a:pt x="10327" y="4165"/>
                  </a:lnTo>
                  <a:lnTo>
                    <a:pt x="10253" y="4287"/>
                  </a:lnTo>
                  <a:lnTo>
                    <a:pt x="10132" y="4384"/>
                  </a:lnTo>
                  <a:lnTo>
                    <a:pt x="10059" y="4409"/>
                  </a:lnTo>
                  <a:lnTo>
                    <a:pt x="9986" y="4409"/>
                  </a:lnTo>
                  <a:lnTo>
                    <a:pt x="9986" y="4409"/>
                  </a:lnTo>
                  <a:close/>
                  <a:moveTo>
                    <a:pt x="13200" y="4165"/>
                  </a:moveTo>
                  <a:lnTo>
                    <a:pt x="13200" y="4165"/>
                  </a:lnTo>
                  <a:lnTo>
                    <a:pt x="12957" y="3897"/>
                  </a:lnTo>
                  <a:lnTo>
                    <a:pt x="12713" y="3605"/>
                  </a:lnTo>
                  <a:lnTo>
                    <a:pt x="12713" y="3605"/>
                  </a:lnTo>
                  <a:lnTo>
                    <a:pt x="12372" y="3288"/>
                  </a:lnTo>
                  <a:lnTo>
                    <a:pt x="12007" y="3020"/>
                  </a:lnTo>
                  <a:lnTo>
                    <a:pt x="11642" y="2752"/>
                  </a:lnTo>
                  <a:lnTo>
                    <a:pt x="11276" y="2533"/>
                  </a:lnTo>
                  <a:lnTo>
                    <a:pt x="11276" y="2533"/>
                  </a:lnTo>
                  <a:lnTo>
                    <a:pt x="11715" y="2265"/>
                  </a:lnTo>
                  <a:lnTo>
                    <a:pt x="12153" y="2046"/>
                  </a:lnTo>
                  <a:lnTo>
                    <a:pt x="12518" y="1876"/>
                  </a:lnTo>
                  <a:lnTo>
                    <a:pt x="12884" y="1754"/>
                  </a:lnTo>
                  <a:lnTo>
                    <a:pt x="13176" y="1681"/>
                  </a:lnTo>
                  <a:lnTo>
                    <a:pt x="13444" y="1681"/>
                  </a:lnTo>
                  <a:lnTo>
                    <a:pt x="13541" y="1681"/>
                  </a:lnTo>
                  <a:lnTo>
                    <a:pt x="13639" y="1730"/>
                  </a:lnTo>
                  <a:lnTo>
                    <a:pt x="13736" y="1754"/>
                  </a:lnTo>
                  <a:lnTo>
                    <a:pt x="13809" y="1827"/>
                  </a:lnTo>
                  <a:lnTo>
                    <a:pt x="13809" y="1827"/>
                  </a:lnTo>
                  <a:lnTo>
                    <a:pt x="13858" y="1900"/>
                  </a:lnTo>
                  <a:lnTo>
                    <a:pt x="13907" y="1973"/>
                  </a:lnTo>
                  <a:lnTo>
                    <a:pt x="13931" y="2070"/>
                  </a:lnTo>
                  <a:lnTo>
                    <a:pt x="13955" y="2168"/>
                  </a:lnTo>
                  <a:lnTo>
                    <a:pt x="13955" y="2411"/>
                  </a:lnTo>
                  <a:lnTo>
                    <a:pt x="13882" y="2679"/>
                  </a:lnTo>
                  <a:lnTo>
                    <a:pt x="13785" y="3020"/>
                  </a:lnTo>
                  <a:lnTo>
                    <a:pt x="13639" y="3361"/>
                  </a:lnTo>
                  <a:lnTo>
                    <a:pt x="13444" y="3751"/>
                  </a:lnTo>
                  <a:lnTo>
                    <a:pt x="13200" y="4165"/>
                  </a:lnTo>
                  <a:lnTo>
                    <a:pt x="13200" y="4165"/>
                  </a:lnTo>
                  <a:close/>
                </a:path>
              </a:pathLst>
            </a:custGeom>
            <a:noFill/>
            <a:ln w="19050" cap="rnd" cmpd="sng">
              <a:solidFill>
                <a:srgbClr val="C7D3E6"/>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253" name="Shape 253"/>
          <p:cNvGrpSpPr/>
          <p:nvPr/>
        </p:nvGrpSpPr>
        <p:grpSpPr>
          <a:xfrm rot="-587363">
            <a:off x="6589251" y="2174497"/>
            <a:ext cx="653127" cy="653134"/>
            <a:chOff x="576250" y="4319400"/>
            <a:chExt cx="442075" cy="442050"/>
          </a:xfrm>
        </p:grpSpPr>
        <p:sp>
          <p:nvSpPr>
            <p:cNvPr id="254" name="Shape 254"/>
            <p:cNvSpPr/>
            <p:nvPr/>
          </p:nvSpPr>
          <p:spPr>
            <a:xfrm>
              <a:off x="576250" y="4319400"/>
              <a:ext cx="442075" cy="442050"/>
            </a:xfrm>
            <a:custGeom>
              <a:avLst/>
              <a:gdLst/>
              <a:ahLst/>
              <a:cxnLst/>
              <a:rect l="0" t="0" r="0" b="0"/>
              <a:pathLst>
                <a:path w="17683" h="17682" fill="none" extrusionOk="0">
                  <a:moveTo>
                    <a:pt x="11472" y="17292"/>
                  </a:moveTo>
                  <a:lnTo>
                    <a:pt x="11472" y="12153"/>
                  </a:lnTo>
                  <a:lnTo>
                    <a:pt x="16416" y="7209"/>
                  </a:lnTo>
                  <a:lnTo>
                    <a:pt x="16416" y="7209"/>
                  </a:lnTo>
                  <a:lnTo>
                    <a:pt x="16562" y="7063"/>
                  </a:lnTo>
                  <a:lnTo>
                    <a:pt x="16684" y="6868"/>
                  </a:lnTo>
                  <a:lnTo>
                    <a:pt x="16830" y="6674"/>
                  </a:lnTo>
                  <a:lnTo>
                    <a:pt x="16927" y="6479"/>
                  </a:lnTo>
                  <a:lnTo>
                    <a:pt x="17146" y="6040"/>
                  </a:lnTo>
                  <a:lnTo>
                    <a:pt x="17317" y="5553"/>
                  </a:lnTo>
                  <a:lnTo>
                    <a:pt x="17439" y="5042"/>
                  </a:lnTo>
                  <a:lnTo>
                    <a:pt x="17560" y="4506"/>
                  </a:lnTo>
                  <a:lnTo>
                    <a:pt x="17633" y="3970"/>
                  </a:lnTo>
                  <a:lnTo>
                    <a:pt x="17658" y="3434"/>
                  </a:lnTo>
                  <a:lnTo>
                    <a:pt x="17682" y="2898"/>
                  </a:lnTo>
                  <a:lnTo>
                    <a:pt x="17682" y="2411"/>
                  </a:lnTo>
                  <a:lnTo>
                    <a:pt x="17658" y="1949"/>
                  </a:lnTo>
                  <a:lnTo>
                    <a:pt x="17609" y="1510"/>
                  </a:lnTo>
                  <a:lnTo>
                    <a:pt x="17536" y="1145"/>
                  </a:lnTo>
                  <a:lnTo>
                    <a:pt x="17463" y="828"/>
                  </a:lnTo>
                  <a:lnTo>
                    <a:pt x="17366" y="585"/>
                  </a:lnTo>
                  <a:lnTo>
                    <a:pt x="17292" y="487"/>
                  </a:lnTo>
                  <a:lnTo>
                    <a:pt x="17244" y="439"/>
                  </a:lnTo>
                  <a:lnTo>
                    <a:pt x="17244" y="439"/>
                  </a:lnTo>
                  <a:lnTo>
                    <a:pt x="17195" y="390"/>
                  </a:lnTo>
                  <a:lnTo>
                    <a:pt x="17098" y="317"/>
                  </a:lnTo>
                  <a:lnTo>
                    <a:pt x="16854" y="219"/>
                  </a:lnTo>
                  <a:lnTo>
                    <a:pt x="16537" y="146"/>
                  </a:lnTo>
                  <a:lnTo>
                    <a:pt x="16172" y="73"/>
                  </a:lnTo>
                  <a:lnTo>
                    <a:pt x="15734" y="25"/>
                  </a:lnTo>
                  <a:lnTo>
                    <a:pt x="15271" y="0"/>
                  </a:lnTo>
                  <a:lnTo>
                    <a:pt x="14784" y="0"/>
                  </a:lnTo>
                  <a:lnTo>
                    <a:pt x="14248" y="25"/>
                  </a:lnTo>
                  <a:lnTo>
                    <a:pt x="13712" y="49"/>
                  </a:lnTo>
                  <a:lnTo>
                    <a:pt x="13176" y="122"/>
                  </a:lnTo>
                  <a:lnTo>
                    <a:pt x="12641" y="244"/>
                  </a:lnTo>
                  <a:lnTo>
                    <a:pt x="12129" y="366"/>
                  </a:lnTo>
                  <a:lnTo>
                    <a:pt x="11642" y="536"/>
                  </a:lnTo>
                  <a:lnTo>
                    <a:pt x="11204" y="755"/>
                  </a:lnTo>
                  <a:lnTo>
                    <a:pt x="10985" y="853"/>
                  </a:lnTo>
                  <a:lnTo>
                    <a:pt x="10814" y="999"/>
                  </a:lnTo>
                  <a:lnTo>
                    <a:pt x="10619" y="1121"/>
                  </a:lnTo>
                  <a:lnTo>
                    <a:pt x="10473" y="1267"/>
                  </a:lnTo>
                  <a:lnTo>
                    <a:pt x="5529" y="6211"/>
                  </a:lnTo>
                  <a:lnTo>
                    <a:pt x="390" y="6211"/>
                  </a:lnTo>
                  <a:lnTo>
                    <a:pt x="390" y="6211"/>
                  </a:lnTo>
                  <a:lnTo>
                    <a:pt x="244" y="6235"/>
                  </a:lnTo>
                  <a:lnTo>
                    <a:pt x="147" y="6259"/>
                  </a:lnTo>
                  <a:lnTo>
                    <a:pt x="49" y="6308"/>
                  </a:lnTo>
                  <a:lnTo>
                    <a:pt x="0" y="6381"/>
                  </a:lnTo>
                  <a:lnTo>
                    <a:pt x="0" y="6454"/>
                  </a:lnTo>
                  <a:lnTo>
                    <a:pt x="25" y="6552"/>
                  </a:lnTo>
                  <a:lnTo>
                    <a:pt x="74" y="6649"/>
                  </a:lnTo>
                  <a:lnTo>
                    <a:pt x="171" y="6771"/>
                  </a:lnTo>
                  <a:lnTo>
                    <a:pt x="2582" y="9158"/>
                  </a:lnTo>
                  <a:lnTo>
                    <a:pt x="2265" y="9474"/>
                  </a:lnTo>
                  <a:lnTo>
                    <a:pt x="950" y="9718"/>
                  </a:lnTo>
                  <a:lnTo>
                    <a:pt x="950" y="9718"/>
                  </a:lnTo>
                  <a:lnTo>
                    <a:pt x="804" y="9767"/>
                  </a:lnTo>
                  <a:lnTo>
                    <a:pt x="682" y="9815"/>
                  </a:lnTo>
                  <a:lnTo>
                    <a:pt x="609" y="9913"/>
                  </a:lnTo>
                  <a:lnTo>
                    <a:pt x="561" y="9986"/>
                  </a:lnTo>
                  <a:lnTo>
                    <a:pt x="561" y="10083"/>
                  </a:lnTo>
                  <a:lnTo>
                    <a:pt x="585" y="10205"/>
                  </a:lnTo>
                  <a:lnTo>
                    <a:pt x="634" y="10302"/>
                  </a:lnTo>
                  <a:lnTo>
                    <a:pt x="731" y="10424"/>
                  </a:lnTo>
                  <a:lnTo>
                    <a:pt x="7258" y="16951"/>
                  </a:lnTo>
                  <a:lnTo>
                    <a:pt x="7258" y="16951"/>
                  </a:lnTo>
                  <a:lnTo>
                    <a:pt x="7380" y="17049"/>
                  </a:lnTo>
                  <a:lnTo>
                    <a:pt x="7477" y="17097"/>
                  </a:lnTo>
                  <a:lnTo>
                    <a:pt x="7599" y="17122"/>
                  </a:lnTo>
                  <a:lnTo>
                    <a:pt x="7697" y="17122"/>
                  </a:lnTo>
                  <a:lnTo>
                    <a:pt x="7770" y="17073"/>
                  </a:lnTo>
                  <a:lnTo>
                    <a:pt x="7867" y="17000"/>
                  </a:lnTo>
                  <a:lnTo>
                    <a:pt x="7916" y="16878"/>
                  </a:lnTo>
                  <a:lnTo>
                    <a:pt x="7965" y="16732"/>
                  </a:lnTo>
                  <a:lnTo>
                    <a:pt x="8208" y="15417"/>
                  </a:lnTo>
                  <a:lnTo>
                    <a:pt x="8525" y="15100"/>
                  </a:lnTo>
                  <a:lnTo>
                    <a:pt x="10911" y="17511"/>
                  </a:lnTo>
                  <a:lnTo>
                    <a:pt x="10911" y="17511"/>
                  </a:lnTo>
                  <a:lnTo>
                    <a:pt x="11033" y="17609"/>
                  </a:lnTo>
                  <a:lnTo>
                    <a:pt x="11131" y="17658"/>
                  </a:lnTo>
                  <a:lnTo>
                    <a:pt x="11228" y="17682"/>
                  </a:lnTo>
                  <a:lnTo>
                    <a:pt x="11301" y="17682"/>
                  </a:lnTo>
                  <a:lnTo>
                    <a:pt x="11374" y="17633"/>
                  </a:lnTo>
                  <a:lnTo>
                    <a:pt x="11423" y="17536"/>
                  </a:lnTo>
                  <a:lnTo>
                    <a:pt x="11447" y="17438"/>
                  </a:lnTo>
                  <a:lnTo>
                    <a:pt x="11472" y="17292"/>
                  </a:lnTo>
                  <a:lnTo>
                    <a:pt x="11472" y="17292"/>
                  </a:lnTo>
                  <a:close/>
                  <a:moveTo>
                    <a:pt x="6162" y="12202"/>
                  </a:moveTo>
                  <a:lnTo>
                    <a:pt x="6162" y="12202"/>
                  </a:lnTo>
                  <a:lnTo>
                    <a:pt x="6089" y="12275"/>
                  </a:lnTo>
                  <a:lnTo>
                    <a:pt x="6016" y="12324"/>
                  </a:lnTo>
                  <a:lnTo>
                    <a:pt x="5919" y="12348"/>
                  </a:lnTo>
                  <a:lnTo>
                    <a:pt x="5821" y="12348"/>
                  </a:lnTo>
                  <a:lnTo>
                    <a:pt x="5724" y="12348"/>
                  </a:lnTo>
                  <a:lnTo>
                    <a:pt x="5626" y="12324"/>
                  </a:lnTo>
                  <a:lnTo>
                    <a:pt x="5553" y="12275"/>
                  </a:lnTo>
                  <a:lnTo>
                    <a:pt x="5480" y="12202"/>
                  </a:lnTo>
                  <a:lnTo>
                    <a:pt x="5480" y="12202"/>
                  </a:lnTo>
                  <a:lnTo>
                    <a:pt x="5407" y="12129"/>
                  </a:lnTo>
                  <a:lnTo>
                    <a:pt x="5359" y="12056"/>
                  </a:lnTo>
                  <a:lnTo>
                    <a:pt x="5334" y="11959"/>
                  </a:lnTo>
                  <a:lnTo>
                    <a:pt x="5334" y="11861"/>
                  </a:lnTo>
                  <a:lnTo>
                    <a:pt x="5334" y="11764"/>
                  </a:lnTo>
                  <a:lnTo>
                    <a:pt x="5359" y="11666"/>
                  </a:lnTo>
                  <a:lnTo>
                    <a:pt x="5407" y="11593"/>
                  </a:lnTo>
                  <a:lnTo>
                    <a:pt x="5480" y="11520"/>
                  </a:lnTo>
                  <a:lnTo>
                    <a:pt x="8013" y="8987"/>
                  </a:lnTo>
                  <a:lnTo>
                    <a:pt x="8013" y="8987"/>
                  </a:lnTo>
                  <a:lnTo>
                    <a:pt x="8086" y="8939"/>
                  </a:lnTo>
                  <a:lnTo>
                    <a:pt x="8159" y="8890"/>
                  </a:lnTo>
                  <a:lnTo>
                    <a:pt x="8257" y="8865"/>
                  </a:lnTo>
                  <a:lnTo>
                    <a:pt x="8354" y="8841"/>
                  </a:lnTo>
                  <a:lnTo>
                    <a:pt x="8452" y="8865"/>
                  </a:lnTo>
                  <a:lnTo>
                    <a:pt x="8525" y="8890"/>
                  </a:lnTo>
                  <a:lnTo>
                    <a:pt x="8622" y="8939"/>
                  </a:lnTo>
                  <a:lnTo>
                    <a:pt x="8695" y="8987"/>
                  </a:lnTo>
                  <a:lnTo>
                    <a:pt x="8695" y="8987"/>
                  </a:lnTo>
                  <a:lnTo>
                    <a:pt x="8744" y="9060"/>
                  </a:lnTo>
                  <a:lnTo>
                    <a:pt x="8793" y="9158"/>
                  </a:lnTo>
                  <a:lnTo>
                    <a:pt x="8817" y="9231"/>
                  </a:lnTo>
                  <a:lnTo>
                    <a:pt x="8841" y="9328"/>
                  </a:lnTo>
                  <a:lnTo>
                    <a:pt x="8817" y="9426"/>
                  </a:lnTo>
                  <a:lnTo>
                    <a:pt x="8793" y="9523"/>
                  </a:lnTo>
                  <a:lnTo>
                    <a:pt x="8744" y="9596"/>
                  </a:lnTo>
                  <a:lnTo>
                    <a:pt x="8695" y="9669"/>
                  </a:lnTo>
                  <a:lnTo>
                    <a:pt x="6162" y="12202"/>
                  </a:lnTo>
                  <a:close/>
                  <a:moveTo>
                    <a:pt x="13396" y="7307"/>
                  </a:moveTo>
                  <a:lnTo>
                    <a:pt x="13396" y="7307"/>
                  </a:lnTo>
                  <a:lnTo>
                    <a:pt x="13274" y="7404"/>
                  </a:lnTo>
                  <a:lnTo>
                    <a:pt x="13152" y="7477"/>
                  </a:lnTo>
                  <a:lnTo>
                    <a:pt x="13006" y="7526"/>
                  </a:lnTo>
                  <a:lnTo>
                    <a:pt x="12836" y="7550"/>
                  </a:lnTo>
                  <a:lnTo>
                    <a:pt x="12689" y="7526"/>
                  </a:lnTo>
                  <a:lnTo>
                    <a:pt x="12543" y="7477"/>
                  </a:lnTo>
                  <a:lnTo>
                    <a:pt x="12421" y="7404"/>
                  </a:lnTo>
                  <a:lnTo>
                    <a:pt x="12300" y="7307"/>
                  </a:lnTo>
                  <a:lnTo>
                    <a:pt x="10376" y="5383"/>
                  </a:lnTo>
                  <a:lnTo>
                    <a:pt x="10376" y="5383"/>
                  </a:lnTo>
                  <a:lnTo>
                    <a:pt x="10278" y="5261"/>
                  </a:lnTo>
                  <a:lnTo>
                    <a:pt x="10205" y="5139"/>
                  </a:lnTo>
                  <a:lnTo>
                    <a:pt x="10156" y="4993"/>
                  </a:lnTo>
                  <a:lnTo>
                    <a:pt x="10132" y="4847"/>
                  </a:lnTo>
                  <a:lnTo>
                    <a:pt x="10156" y="4676"/>
                  </a:lnTo>
                  <a:lnTo>
                    <a:pt x="10205" y="4530"/>
                  </a:lnTo>
                  <a:lnTo>
                    <a:pt x="10278" y="4408"/>
                  </a:lnTo>
                  <a:lnTo>
                    <a:pt x="10376" y="4287"/>
                  </a:lnTo>
                  <a:lnTo>
                    <a:pt x="10376" y="4287"/>
                  </a:lnTo>
                  <a:lnTo>
                    <a:pt x="11326" y="3313"/>
                  </a:lnTo>
                  <a:lnTo>
                    <a:pt x="11326" y="3313"/>
                  </a:lnTo>
                  <a:lnTo>
                    <a:pt x="11496" y="3166"/>
                  </a:lnTo>
                  <a:lnTo>
                    <a:pt x="11666" y="3045"/>
                  </a:lnTo>
                  <a:lnTo>
                    <a:pt x="11861" y="2947"/>
                  </a:lnTo>
                  <a:lnTo>
                    <a:pt x="12032" y="2850"/>
                  </a:lnTo>
                  <a:lnTo>
                    <a:pt x="12227" y="2777"/>
                  </a:lnTo>
                  <a:lnTo>
                    <a:pt x="12446" y="2728"/>
                  </a:lnTo>
                  <a:lnTo>
                    <a:pt x="12641" y="2704"/>
                  </a:lnTo>
                  <a:lnTo>
                    <a:pt x="12836" y="2704"/>
                  </a:lnTo>
                  <a:lnTo>
                    <a:pt x="13055" y="2704"/>
                  </a:lnTo>
                  <a:lnTo>
                    <a:pt x="13250" y="2728"/>
                  </a:lnTo>
                  <a:lnTo>
                    <a:pt x="13469" y="2777"/>
                  </a:lnTo>
                  <a:lnTo>
                    <a:pt x="13664" y="2850"/>
                  </a:lnTo>
                  <a:lnTo>
                    <a:pt x="13834" y="2947"/>
                  </a:lnTo>
                  <a:lnTo>
                    <a:pt x="14029" y="3045"/>
                  </a:lnTo>
                  <a:lnTo>
                    <a:pt x="14199" y="3166"/>
                  </a:lnTo>
                  <a:lnTo>
                    <a:pt x="14370" y="3313"/>
                  </a:lnTo>
                  <a:lnTo>
                    <a:pt x="14370" y="3313"/>
                  </a:lnTo>
                  <a:lnTo>
                    <a:pt x="14516" y="3483"/>
                  </a:lnTo>
                  <a:lnTo>
                    <a:pt x="14638" y="3653"/>
                  </a:lnTo>
                  <a:lnTo>
                    <a:pt x="14735" y="3848"/>
                  </a:lnTo>
                  <a:lnTo>
                    <a:pt x="14833" y="4019"/>
                  </a:lnTo>
                  <a:lnTo>
                    <a:pt x="14906" y="4214"/>
                  </a:lnTo>
                  <a:lnTo>
                    <a:pt x="14954" y="4433"/>
                  </a:lnTo>
                  <a:lnTo>
                    <a:pt x="14979" y="4628"/>
                  </a:lnTo>
                  <a:lnTo>
                    <a:pt x="14979" y="4847"/>
                  </a:lnTo>
                  <a:lnTo>
                    <a:pt x="14979" y="5042"/>
                  </a:lnTo>
                  <a:lnTo>
                    <a:pt x="14954" y="5237"/>
                  </a:lnTo>
                  <a:lnTo>
                    <a:pt x="14906" y="5456"/>
                  </a:lnTo>
                  <a:lnTo>
                    <a:pt x="14833" y="5651"/>
                  </a:lnTo>
                  <a:lnTo>
                    <a:pt x="14735" y="5821"/>
                  </a:lnTo>
                  <a:lnTo>
                    <a:pt x="14638" y="6016"/>
                  </a:lnTo>
                  <a:lnTo>
                    <a:pt x="14516" y="6186"/>
                  </a:lnTo>
                  <a:lnTo>
                    <a:pt x="14370" y="6357"/>
                  </a:lnTo>
                  <a:lnTo>
                    <a:pt x="14370" y="6357"/>
                  </a:lnTo>
                  <a:lnTo>
                    <a:pt x="13396" y="7307"/>
                  </a:lnTo>
                  <a:lnTo>
                    <a:pt x="13396" y="7307"/>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5" name="Shape 255"/>
            <p:cNvSpPr/>
            <p:nvPr/>
          </p:nvSpPr>
          <p:spPr>
            <a:xfrm>
              <a:off x="595725" y="4668875"/>
              <a:ext cx="73100" cy="73100"/>
            </a:xfrm>
            <a:custGeom>
              <a:avLst/>
              <a:gdLst/>
              <a:ahLst/>
              <a:cxnLst/>
              <a:rect l="0" t="0" r="0" b="0"/>
              <a:pathLst>
                <a:path w="2924" h="2924" fill="none" extrusionOk="0">
                  <a:moveTo>
                    <a:pt x="2656" y="269"/>
                  </a:moveTo>
                  <a:lnTo>
                    <a:pt x="2656" y="269"/>
                  </a:lnTo>
                  <a:lnTo>
                    <a:pt x="2509" y="147"/>
                  </a:lnTo>
                  <a:lnTo>
                    <a:pt x="2363" y="74"/>
                  </a:lnTo>
                  <a:lnTo>
                    <a:pt x="2193" y="25"/>
                  </a:lnTo>
                  <a:lnTo>
                    <a:pt x="2022" y="1"/>
                  </a:lnTo>
                  <a:lnTo>
                    <a:pt x="1852" y="25"/>
                  </a:lnTo>
                  <a:lnTo>
                    <a:pt x="1681" y="74"/>
                  </a:lnTo>
                  <a:lnTo>
                    <a:pt x="1511" y="147"/>
                  </a:lnTo>
                  <a:lnTo>
                    <a:pt x="1365" y="269"/>
                  </a:lnTo>
                  <a:lnTo>
                    <a:pt x="1365" y="269"/>
                  </a:lnTo>
                  <a:lnTo>
                    <a:pt x="1219" y="488"/>
                  </a:lnTo>
                  <a:lnTo>
                    <a:pt x="999" y="829"/>
                  </a:lnTo>
                  <a:lnTo>
                    <a:pt x="561" y="1730"/>
                  </a:lnTo>
                  <a:lnTo>
                    <a:pt x="171" y="2558"/>
                  </a:lnTo>
                  <a:lnTo>
                    <a:pt x="1" y="2924"/>
                  </a:lnTo>
                  <a:lnTo>
                    <a:pt x="1" y="2924"/>
                  </a:lnTo>
                  <a:lnTo>
                    <a:pt x="366" y="2753"/>
                  </a:lnTo>
                  <a:lnTo>
                    <a:pt x="1194" y="2363"/>
                  </a:lnTo>
                  <a:lnTo>
                    <a:pt x="2095" y="1925"/>
                  </a:lnTo>
                  <a:lnTo>
                    <a:pt x="2436" y="1706"/>
                  </a:lnTo>
                  <a:lnTo>
                    <a:pt x="2656" y="1560"/>
                  </a:lnTo>
                  <a:lnTo>
                    <a:pt x="2656" y="1560"/>
                  </a:lnTo>
                  <a:lnTo>
                    <a:pt x="2777" y="1414"/>
                  </a:lnTo>
                  <a:lnTo>
                    <a:pt x="2850" y="1243"/>
                  </a:lnTo>
                  <a:lnTo>
                    <a:pt x="2899" y="1073"/>
                  </a:lnTo>
                  <a:lnTo>
                    <a:pt x="2923" y="902"/>
                  </a:lnTo>
                  <a:lnTo>
                    <a:pt x="2899" y="732"/>
                  </a:lnTo>
                  <a:lnTo>
                    <a:pt x="2850" y="561"/>
                  </a:lnTo>
                  <a:lnTo>
                    <a:pt x="2777" y="415"/>
                  </a:lnTo>
                  <a:lnTo>
                    <a:pt x="2656" y="269"/>
                  </a:lnTo>
                  <a:lnTo>
                    <a:pt x="2656" y="269"/>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6" name="Shape 256"/>
            <p:cNvSpPr/>
            <p:nvPr/>
          </p:nvSpPr>
          <p:spPr>
            <a:xfrm>
              <a:off x="652350" y="4711500"/>
              <a:ext cx="46925" cy="46925"/>
            </a:xfrm>
            <a:custGeom>
              <a:avLst/>
              <a:gdLst/>
              <a:ahLst/>
              <a:cxnLst/>
              <a:rect l="0" t="0" r="0" b="0"/>
              <a:pathLst>
                <a:path w="1877" h="1877" fill="none" extrusionOk="0">
                  <a:moveTo>
                    <a:pt x="1657" y="244"/>
                  </a:moveTo>
                  <a:lnTo>
                    <a:pt x="1657" y="244"/>
                  </a:lnTo>
                  <a:lnTo>
                    <a:pt x="1535" y="147"/>
                  </a:lnTo>
                  <a:lnTo>
                    <a:pt x="1413" y="74"/>
                  </a:lnTo>
                  <a:lnTo>
                    <a:pt x="1267" y="25"/>
                  </a:lnTo>
                  <a:lnTo>
                    <a:pt x="1121" y="1"/>
                  </a:lnTo>
                  <a:lnTo>
                    <a:pt x="975" y="25"/>
                  </a:lnTo>
                  <a:lnTo>
                    <a:pt x="829" y="74"/>
                  </a:lnTo>
                  <a:lnTo>
                    <a:pt x="707" y="147"/>
                  </a:lnTo>
                  <a:lnTo>
                    <a:pt x="585" y="244"/>
                  </a:lnTo>
                  <a:lnTo>
                    <a:pt x="585" y="244"/>
                  </a:lnTo>
                  <a:lnTo>
                    <a:pt x="464" y="391"/>
                  </a:lnTo>
                  <a:lnTo>
                    <a:pt x="366" y="610"/>
                  </a:lnTo>
                  <a:lnTo>
                    <a:pt x="269" y="878"/>
                  </a:lnTo>
                  <a:lnTo>
                    <a:pt x="171" y="1170"/>
                  </a:lnTo>
                  <a:lnTo>
                    <a:pt x="50" y="1681"/>
                  </a:lnTo>
                  <a:lnTo>
                    <a:pt x="1" y="1876"/>
                  </a:lnTo>
                  <a:lnTo>
                    <a:pt x="1" y="1876"/>
                  </a:lnTo>
                  <a:lnTo>
                    <a:pt x="220" y="1852"/>
                  </a:lnTo>
                  <a:lnTo>
                    <a:pt x="731" y="1706"/>
                  </a:lnTo>
                  <a:lnTo>
                    <a:pt x="999" y="1633"/>
                  </a:lnTo>
                  <a:lnTo>
                    <a:pt x="1267" y="1535"/>
                  </a:lnTo>
                  <a:lnTo>
                    <a:pt x="1511" y="1413"/>
                  </a:lnTo>
                  <a:lnTo>
                    <a:pt x="1657" y="1316"/>
                  </a:lnTo>
                  <a:lnTo>
                    <a:pt x="1657" y="1316"/>
                  </a:lnTo>
                  <a:lnTo>
                    <a:pt x="1754" y="1194"/>
                  </a:lnTo>
                  <a:lnTo>
                    <a:pt x="1827" y="1048"/>
                  </a:lnTo>
                  <a:lnTo>
                    <a:pt x="1876" y="926"/>
                  </a:lnTo>
                  <a:lnTo>
                    <a:pt x="1876" y="780"/>
                  </a:lnTo>
                  <a:lnTo>
                    <a:pt x="1876" y="634"/>
                  </a:lnTo>
                  <a:lnTo>
                    <a:pt x="1827" y="488"/>
                  </a:lnTo>
                  <a:lnTo>
                    <a:pt x="1754" y="366"/>
                  </a:lnTo>
                  <a:lnTo>
                    <a:pt x="1657" y="244"/>
                  </a:lnTo>
                  <a:lnTo>
                    <a:pt x="1657" y="244"/>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7" name="Shape 257"/>
            <p:cNvSpPr/>
            <p:nvPr/>
          </p:nvSpPr>
          <p:spPr>
            <a:xfrm>
              <a:off x="579300" y="4638450"/>
              <a:ext cx="46900" cy="46900"/>
            </a:xfrm>
            <a:custGeom>
              <a:avLst/>
              <a:gdLst/>
              <a:ahLst/>
              <a:cxnLst/>
              <a:rect l="0" t="0" r="0" b="0"/>
              <a:pathLst>
                <a:path w="1876" h="1876" fill="none" extrusionOk="0">
                  <a:moveTo>
                    <a:pt x="1632" y="219"/>
                  </a:moveTo>
                  <a:lnTo>
                    <a:pt x="1632" y="219"/>
                  </a:lnTo>
                  <a:lnTo>
                    <a:pt x="1510" y="122"/>
                  </a:lnTo>
                  <a:lnTo>
                    <a:pt x="1388" y="49"/>
                  </a:lnTo>
                  <a:lnTo>
                    <a:pt x="1242" y="0"/>
                  </a:lnTo>
                  <a:lnTo>
                    <a:pt x="1096" y="0"/>
                  </a:lnTo>
                  <a:lnTo>
                    <a:pt x="950" y="0"/>
                  </a:lnTo>
                  <a:lnTo>
                    <a:pt x="828" y="49"/>
                  </a:lnTo>
                  <a:lnTo>
                    <a:pt x="682" y="122"/>
                  </a:lnTo>
                  <a:lnTo>
                    <a:pt x="560" y="219"/>
                  </a:lnTo>
                  <a:lnTo>
                    <a:pt x="560" y="219"/>
                  </a:lnTo>
                  <a:lnTo>
                    <a:pt x="463" y="366"/>
                  </a:lnTo>
                  <a:lnTo>
                    <a:pt x="341" y="609"/>
                  </a:lnTo>
                  <a:lnTo>
                    <a:pt x="244" y="877"/>
                  </a:lnTo>
                  <a:lnTo>
                    <a:pt x="171" y="1145"/>
                  </a:lnTo>
                  <a:lnTo>
                    <a:pt x="25" y="1656"/>
                  </a:lnTo>
                  <a:lnTo>
                    <a:pt x="0" y="1876"/>
                  </a:lnTo>
                  <a:lnTo>
                    <a:pt x="0" y="1876"/>
                  </a:lnTo>
                  <a:lnTo>
                    <a:pt x="195" y="1827"/>
                  </a:lnTo>
                  <a:lnTo>
                    <a:pt x="707" y="1705"/>
                  </a:lnTo>
                  <a:lnTo>
                    <a:pt x="999" y="1608"/>
                  </a:lnTo>
                  <a:lnTo>
                    <a:pt x="1267" y="1510"/>
                  </a:lnTo>
                  <a:lnTo>
                    <a:pt x="1486" y="1413"/>
                  </a:lnTo>
                  <a:lnTo>
                    <a:pt x="1632" y="1291"/>
                  </a:lnTo>
                  <a:lnTo>
                    <a:pt x="1632" y="1291"/>
                  </a:lnTo>
                  <a:lnTo>
                    <a:pt x="1729" y="1169"/>
                  </a:lnTo>
                  <a:lnTo>
                    <a:pt x="1802" y="1048"/>
                  </a:lnTo>
                  <a:lnTo>
                    <a:pt x="1851" y="901"/>
                  </a:lnTo>
                  <a:lnTo>
                    <a:pt x="1876" y="755"/>
                  </a:lnTo>
                  <a:lnTo>
                    <a:pt x="1851" y="609"/>
                  </a:lnTo>
                  <a:lnTo>
                    <a:pt x="1802" y="463"/>
                  </a:lnTo>
                  <a:lnTo>
                    <a:pt x="1729" y="341"/>
                  </a:lnTo>
                  <a:lnTo>
                    <a:pt x="1632" y="219"/>
                  </a:lnTo>
                  <a:lnTo>
                    <a:pt x="1632" y="219"/>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258" name="Shape 258"/>
          <p:cNvSpPr/>
          <p:nvPr/>
        </p:nvSpPr>
        <p:spPr>
          <a:xfrm>
            <a:off x="6302724" y="745608"/>
            <a:ext cx="248336" cy="237120"/>
          </a:xfrm>
          <a:custGeom>
            <a:avLst/>
            <a:gdLst/>
            <a:ahLst/>
            <a:cxnLst/>
            <a:rect l="0" t="0" r="0" b="0"/>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59" name="Shape 259"/>
          <p:cNvSpPr/>
          <p:nvPr/>
        </p:nvSpPr>
        <p:spPr>
          <a:xfrm rot="2697322">
            <a:off x="7939080" y="1959478"/>
            <a:ext cx="376961" cy="359936"/>
          </a:xfrm>
          <a:custGeom>
            <a:avLst/>
            <a:gdLst/>
            <a:ahLst/>
            <a:cxnLst/>
            <a:rect l="0" t="0" r="0" b="0"/>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0" name="Shape 260"/>
          <p:cNvSpPr/>
          <p:nvPr/>
        </p:nvSpPr>
        <p:spPr>
          <a:xfrm>
            <a:off x="8237292" y="1754006"/>
            <a:ext cx="150972" cy="144226"/>
          </a:xfrm>
          <a:custGeom>
            <a:avLst/>
            <a:gdLst/>
            <a:ahLst/>
            <a:cxnLst/>
            <a:rect l="0" t="0" r="0" b="0"/>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1" name="Shape 261"/>
          <p:cNvSpPr/>
          <p:nvPr/>
        </p:nvSpPr>
        <p:spPr>
          <a:xfrm rot="1280149">
            <a:off x="6130690" y="1460796"/>
            <a:ext cx="150975" cy="144204"/>
          </a:xfrm>
          <a:custGeom>
            <a:avLst/>
            <a:gdLst/>
            <a:ahLst/>
            <a:cxnLst/>
            <a:rect l="0" t="0" r="0" b="0"/>
            <a:pathLst>
              <a:path w="15101" h="14419" fill="none" extrusionOk="0">
                <a:moveTo>
                  <a:pt x="7234" y="293"/>
                </a:moveTo>
                <a:lnTo>
                  <a:pt x="7234" y="293"/>
                </a:lnTo>
                <a:lnTo>
                  <a:pt x="7307" y="171"/>
                </a:lnTo>
                <a:lnTo>
                  <a:pt x="7380" y="74"/>
                </a:lnTo>
                <a:lnTo>
                  <a:pt x="7477" y="25"/>
                </a:lnTo>
                <a:lnTo>
                  <a:pt x="7550" y="1"/>
                </a:lnTo>
                <a:lnTo>
                  <a:pt x="7623" y="25"/>
                </a:lnTo>
                <a:lnTo>
                  <a:pt x="7721" y="74"/>
                </a:lnTo>
                <a:lnTo>
                  <a:pt x="7794" y="171"/>
                </a:lnTo>
                <a:lnTo>
                  <a:pt x="7867" y="293"/>
                </a:lnTo>
                <a:lnTo>
                  <a:pt x="9523" y="4092"/>
                </a:lnTo>
                <a:lnTo>
                  <a:pt x="9523" y="4092"/>
                </a:lnTo>
                <a:lnTo>
                  <a:pt x="9596" y="4214"/>
                </a:lnTo>
                <a:lnTo>
                  <a:pt x="9718" y="4360"/>
                </a:lnTo>
                <a:lnTo>
                  <a:pt x="9840" y="4482"/>
                </a:lnTo>
                <a:lnTo>
                  <a:pt x="9986" y="4604"/>
                </a:lnTo>
                <a:lnTo>
                  <a:pt x="10132" y="4701"/>
                </a:lnTo>
                <a:lnTo>
                  <a:pt x="10302" y="4774"/>
                </a:lnTo>
                <a:lnTo>
                  <a:pt x="10449" y="4847"/>
                </a:lnTo>
                <a:lnTo>
                  <a:pt x="10619" y="4872"/>
                </a:lnTo>
                <a:lnTo>
                  <a:pt x="14711" y="5286"/>
                </a:lnTo>
                <a:lnTo>
                  <a:pt x="14711" y="5286"/>
                </a:lnTo>
                <a:lnTo>
                  <a:pt x="14857" y="5310"/>
                </a:lnTo>
                <a:lnTo>
                  <a:pt x="14979" y="5359"/>
                </a:lnTo>
                <a:lnTo>
                  <a:pt x="15052" y="5407"/>
                </a:lnTo>
                <a:lnTo>
                  <a:pt x="15100" y="5505"/>
                </a:lnTo>
                <a:lnTo>
                  <a:pt x="15100" y="5578"/>
                </a:lnTo>
                <a:lnTo>
                  <a:pt x="15076" y="5675"/>
                </a:lnTo>
                <a:lnTo>
                  <a:pt x="15027" y="5773"/>
                </a:lnTo>
                <a:lnTo>
                  <a:pt x="14906" y="5895"/>
                </a:lnTo>
                <a:lnTo>
                  <a:pt x="11837" y="8622"/>
                </a:lnTo>
                <a:lnTo>
                  <a:pt x="11837" y="8622"/>
                </a:lnTo>
                <a:lnTo>
                  <a:pt x="11715" y="8744"/>
                </a:lnTo>
                <a:lnTo>
                  <a:pt x="11618" y="8890"/>
                </a:lnTo>
                <a:lnTo>
                  <a:pt x="11545" y="9061"/>
                </a:lnTo>
                <a:lnTo>
                  <a:pt x="11472" y="9231"/>
                </a:lnTo>
                <a:lnTo>
                  <a:pt x="11423" y="9402"/>
                </a:lnTo>
                <a:lnTo>
                  <a:pt x="11398" y="9572"/>
                </a:lnTo>
                <a:lnTo>
                  <a:pt x="11398" y="9743"/>
                </a:lnTo>
                <a:lnTo>
                  <a:pt x="11423" y="9913"/>
                </a:lnTo>
                <a:lnTo>
                  <a:pt x="12300" y="13956"/>
                </a:lnTo>
                <a:lnTo>
                  <a:pt x="12300" y="13956"/>
                </a:lnTo>
                <a:lnTo>
                  <a:pt x="12324" y="14102"/>
                </a:lnTo>
                <a:lnTo>
                  <a:pt x="12300" y="14200"/>
                </a:lnTo>
                <a:lnTo>
                  <a:pt x="12275" y="14297"/>
                </a:lnTo>
                <a:lnTo>
                  <a:pt x="12227" y="14370"/>
                </a:lnTo>
                <a:lnTo>
                  <a:pt x="12129" y="14394"/>
                </a:lnTo>
                <a:lnTo>
                  <a:pt x="12032" y="14419"/>
                </a:lnTo>
                <a:lnTo>
                  <a:pt x="11910" y="14370"/>
                </a:lnTo>
                <a:lnTo>
                  <a:pt x="11788" y="14321"/>
                </a:lnTo>
                <a:lnTo>
                  <a:pt x="8232" y="12227"/>
                </a:lnTo>
                <a:lnTo>
                  <a:pt x="8232" y="12227"/>
                </a:lnTo>
                <a:lnTo>
                  <a:pt x="8086" y="12154"/>
                </a:lnTo>
                <a:lnTo>
                  <a:pt x="7916" y="12105"/>
                </a:lnTo>
                <a:lnTo>
                  <a:pt x="7721" y="12081"/>
                </a:lnTo>
                <a:lnTo>
                  <a:pt x="7550" y="12081"/>
                </a:lnTo>
                <a:lnTo>
                  <a:pt x="7380" y="12081"/>
                </a:lnTo>
                <a:lnTo>
                  <a:pt x="7185" y="12105"/>
                </a:lnTo>
                <a:lnTo>
                  <a:pt x="7015" y="12154"/>
                </a:lnTo>
                <a:lnTo>
                  <a:pt x="6868" y="12227"/>
                </a:lnTo>
                <a:lnTo>
                  <a:pt x="3313" y="14321"/>
                </a:lnTo>
                <a:lnTo>
                  <a:pt x="3313" y="14321"/>
                </a:lnTo>
                <a:lnTo>
                  <a:pt x="3191" y="14370"/>
                </a:lnTo>
                <a:lnTo>
                  <a:pt x="3069" y="14419"/>
                </a:lnTo>
                <a:lnTo>
                  <a:pt x="2972" y="14394"/>
                </a:lnTo>
                <a:lnTo>
                  <a:pt x="2874" y="14370"/>
                </a:lnTo>
                <a:lnTo>
                  <a:pt x="2826" y="14297"/>
                </a:lnTo>
                <a:lnTo>
                  <a:pt x="2801" y="14200"/>
                </a:lnTo>
                <a:lnTo>
                  <a:pt x="2777" y="14102"/>
                </a:lnTo>
                <a:lnTo>
                  <a:pt x="2801" y="13956"/>
                </a:lnTo>
                <a:lnTo>
                  <a:pt x="3678" y="9913"/>
                </a:lnTo>
                <a:lnTo>
                  <a:pt x="3678" y="9913"/>
                </a:lnTo>
                <a:lnTo>
                  <a:pt x="3702" y="9743"/>
                </a:lnTo>
                <a:lnTo>
                  <a:pt x="3702" y="9572"/>
                </a:lnTo>
                <a:lnTo>
                  <a:pt x="3678" y="9402"/>
                </a:lnTo>
                <a:lnTo>
                  <a:pt x="3629" y="9231"/>
                </a:lnTo>
                <a:lnTo>
                  <a:pt x="3556" y="9061"/>
                </a:lnTo>
                <a:lnTo>
                  <a:pt x="3483" y="8890"/>
                </a:lnTo>
                <a:lnTo>
                  <a:pt x="3386" y="8744"/>
                </a:lnTo>
                <a:lnTo>
                  <a:pt x="3264" y="8622"/>
                </a:lnTo>
                <a:lnTo>
                  <a:pt x="195" y="5895"/>
                </a:lnTo>
                <a:lnTo>
                  <a:pt x="195" y="5895"/>
                </a:lnTo>
                <a:lnTo>
                  <a:pt x="73" y="5773"/>
                </a:lnTo>
                <a:lnTo>
                  <a:pt x="25" y="5675"/>
                </a:lnTo>
                <a:lnTo>
                  <a:pt x="0" y="5578"/>
                </a:lnTo>
                <a:lnTo>
                  <a:pt x="0" y="5505"/>
                </a:lnTo>
                <a:lnTo>
                  <a:pt x="49" y="5407"/>
                </a:lnTo>
                <a:lnTo>
                  <a:pt x="122" y="5359"/>
                </a:lnTo>
                <a:lnTo>
                  <a:pt x="244" y="5310"/>
                </a:lnTo>
                <a:lnTo>
                  <a:pt x="390" y="5286"/>
                </a:lnTo>
                <a:lnTo>
                  <a:pt x="4482" y="4872"/>
                </a:lnTo>
                <a:lnTo>
                  <a:pt x="4482" y="4872"/>
                </a:lnTo>
                <a:lnTo>
                  <a:pt x="4652" y="4847"/>
                </a:lnTo>
                <a:lnTo>
                  <a:pt x="4798" y="4774"/>
                </a:lnTo>
                <a:lnTo>
                  <a:pt x="4969" y="4701"/>
                </a:lnTo>
                <a:lnTo>
                  <a:pt x="5115" y="4604"/>
                </a:lnTo>
                <a:lnTo>
                  <a:pt x="5261" y="4482"/>
                </a:lnTo>
                <a:lnTo>
                  <a:pt x="5383" y="4360"/>
                </a:lnTo>
                <a:lnTo>
                  <a:pt x="5505" y="4214"/>
                </a:lnTo>
                <a:lnTo>
                  <a:pt x="5578" y="4092"/>
                </a:lnTo>
                <a:lnTo>
                  <a:pt x="7234" y="293"/>
                </a:lnTo>
                <a:close/>
              </a:path>
            </a:pathLst>
          </a:custGeom>
          <a:noFill/>
          <a:ln w="19050"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2" name="Shape 262"/>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4</a:t>
            </a:fld>
            <a:endParaRPr/>
          </a:p>
        </p:txBody>
      </p:sp>
    </p:spTree>
    <p:extLst>
      <p:ext uri="{BB962C8B-B14F-4D97-AF65-F5344CB8AC3E}">
        <p14:creationId xmlns:p14="http://schemas.microsoft.com/office/powerpoint/2010/main" val="3430478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814275" y="1537988"/>
            <a:ext cx="3378300" cy="2724300"/>
          </a:xfrm>
          <a:prstGeom prst="rect">
            <a:avLst/>
          </a:prstGeom>
          <a:solidFill>
            <a:schemeClr val="accent2"/>
          </a:solidFill>
        </p:spPr>
        <p:txBody>
          <a:bodyPr spcFirstLastPara="1" wrap="square" lIns="91425" tIns="91425" rIns="91425" bIns="91425" anchor="t" anchorCtr="0">
            <a:noAutofit/>
          </a:bodyPr>
          <a:lstStyle/>
          <a:p>
            <a:pPr marL="0" lvl="0" indent="0" rtl="0">
              <a:spcBef>
                <a:spcPts val="600"/>
              </a:spcBef>
              <a:spcAft>
                <a:spcPts val="0"/>
              </a:spcAft>
              <a:buNone/>
            </a:pPr>
            <a:r>
              <a:rPr lang="id-ID" b="1" dirty="0">
                <a:solidFill>
                  <a:schemeClr val="tx2">
                    <a:lumMod val="25000"/>
                  </a:schemeClr>
                </a:solidFill>
              </a:rPr>
              <a:t>Kelenjar Eksokrin</a:t>
            </a:r>
            <a:endParaRPr b="1" dirty="0">
              <a:solidFill>
                <a:schemeClr val="tx2">
                  <a:lumMod val="25000"/>
                </a:schemeClr>
              </a:solidFill>
            </a:endParaRPr>
          </a:p>
          <a:p>
            <a:pPr marL="0" lvl="0" indent="0" algn="just">
              <a:spcBef>
                <a:spcPts val="1000"/>
              </a:spcBef>
              <a:spcAft>
                <a:spcPts val="1000"/>
              </a:spcAft>
              <a:buNone/>
            </a:pPr>
            <a:r>
              <a:rPr lang="id-ID" dirty="0" err="1"/>
              <a:t>K</a:t>
            </a:r>
            <a:r>
              <a:rPr lang="en-US" dirty="0" err="1"/>
              <a:t>elenjar</a:t>
            </a:r>
            <a:r>
              <a:rPr lang="en-US" dirty="0"/>
              <a:t> yang </a:t>
            </a:r>
            <a:r>
              <a:rPr lang="en-US" dirty="0" err="1"/>
              <a:t>menghasilkan</a:t>
            </a:r>
            <a:r>
              <a:rPr lang="en-US" dirty="0"/>
              <a:t> </a:t>
            </a:r>
            <a:r>
              <a:rPr lang="en-US" dirty="0" err="1"/>
              <a:t>senyawa</a:t>
            </a:r>
            <a:r>
              <a:rPr lang="en-US" dirty="0"/>
              <a:t> </a:t>
            </a:r>
            <a:r>
              <a:rPr lang="en-US" dirty="0" err="1"/>
              <a:t>kimia</a:t>
            </a:r>
            <a:r>
              <a:rPr lang="en-US" dirty="0"/>
              <a:t> yang </a:t>
            </a:r>
            <a:r>
              <a:rPr lang="en-US" dirty="0" err="1"/>
              <a:t>sebagian</a:t>
            </a:r>
            <a:r>
              <a:rPr lang="en-US" dirty="0"/>
              <a:t> </a:t>
            </a:r>
            <a:r>
              <a:rPr lang="en-US" dirty="0" err="1"/>
              <a:t>besar</a:t>
            </a:r>
            <a:r>
              <a:rPr lang="en-US" dirty="0"/>
              <a:t> </a:t>
            </a:r>
            <a:r>
              <a:rPr lang="en-US" dirty="0" err="1"/>
              <a:t>akan</a:t>
            </a:r>
            <a:r>
              <a:rPr lang="en-US" dirty="0"/>
              <a:t> </a:t>
            </a:r>
            <a:r>
              <a:rPr lang="en-US" dirty="0" err="1"/>
              <a:t>ditransferkan</a:t>
            </a:r>
            <a:r>
              <a:rPr lang="en-US" dirty="0"/>
              <a:t> </a:t>
            </a:r>
            <a:r>
              <a:rPr lang="en-US" dirty="0" err="1"/>
              <a:t>melalui</a:t>
            </a:r>
            <a:r>
              <a:rPr lang="en-US" dirty="0"/>
              <a:t> </a:t>
            </a:r>
            <a:r>
              <a:rPr lang="en-US" dirty="0" err="1"/>
              <a:t>saluran</a:t>
            </a:r>
            <a:r>
              <a:rPr lang="en-US" dirty="0"/>
              <a:t> </a:t>
            </a:r>
            <a:r>
              <a:rPr lang="en-US" dirty="0" err="1"/>
              <a:t>khusus</a:t>
            </a:r>
            <a:r>
              <a:rPr lang="en-US" dirty="0"/>
              <a:t> </a:t>
            </a:r>
            <a:r>
              <a:rPr lang="en-US" dirty="0" err="1"/>
              <a:t>ke</a:t>
            </a:r>
            <a:r>
              <a:rPr lang="en-US" dirty="0"/>
              <a:t> </a:t>
            </a:r>
            <a:r>
              <a:rPr lang="en-US" dirty="0" err="1"/>
              <a:t>permukaan</a:t>
            </a:r>
            <a:r>
              <a:rPr lang="en-US" dirty="0"/>
              <a:t> </a:t>
            </a:r>
            <a:r>
              <a:rPr lang="en-US" dirty="0" err="1"/>
              <a:t>tubuh</a:t>
            </a:r>
            <a:r>
              <a:rPr lang="id-ID" dirty="0"/>
              <a:t>.</a:t>
            </a:r>
          </a:p>
          <a:p>
            <a:pPr marL="0" lvl="0" indent="0" algn="just">
              <a:spcBef>
                <a:spcPts val="1000"/>
              </a:spcBef>
              <a:spcAft>
                <a:spcPts val="1000"/>
              </a:spcAft>
              <a:buNone/>
            </a:pPr>
            <a:r>
              <a:rPr lang="id-ID" dirty="0">
                <a:solidFill>
                  <a:srgbClr val="FF9933"/>
                </a:solidFill>
              </a:rPr>
              <a:t>Contoh: kelenjar keringat</a:t>
            </a:r>
            <a:endParaRPr dirty="0">
              <a:solidFill>
                <a:srgbClr val="FF9933"/>
              </a:solidFill>
            </a:endParaRPr>
          </a:p>
        </p:txBody>
      </p:sp>
      <p:sp>
        <p:nvSpPr>
          <p:cNvPr id="268" name="Shape 26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Kelenjar</a:t>
            </a:r>
            <a:endParaRPr dirty="0"/>
          </a:p>
        </p:txBody>
      </p:sp>
      <p:sp>
        <p:nvSpPr>
          <p:cNvPr id="269" name="Shape 269"/>
          <p:cNvSpPr txBox="1">
            <a:spLocks noGrp="1"/>
          </p:cNvSpPr>
          <p:nvPr>
            <p:ph type="body" idx="2"/>
          </p:nvPr>
        </p:nvSpPr>
        <p:spPr>
          <a:xfrm>
            <a:off x="4953000" y="1504950"/>
            <a:ext cx="3378300" cy="2724300"/>
          </a:xfrm>
          <a:prstGeom prst="rect">
            <a:avLst/>
          </a:prstGeom>
          <a:solidFill>
            <a:schemeClr val="accent2"/>
          </a:solidFill>
        </p:spPr>
        <p:txBody>
          <a:bodyPr spcFirstLastPara="1" wrap="square" lIns="91425" tIns="91425" rIns="91425" bIns="91425" anchor="t" anchorCtr="0">
            <a:noAutofit/>
          </a:bodyPr>
          <a:lstStyle/>
          <a:p>
            <a:pPr marL="0" lvl="0" indent="0" rtl="0">
              <a:spcBef>
                <a:spcPts val="600"/>
              </a:spcBef>
              <a:spcAft>
                <a:spcPts val="0"/>
              </a:spcAft>
              <a:buNone/>
            </a:pPr>
            <a:r>
              <a:rPr lang="id-ID" b="1" dirty="0"/>
              <a:t>Kelenjar Endokrin</a:t>
            </a:r>
            <a:endParaRPr b="1" dirty="0"/>
          </a:p>
          <a:p>
            <a:pPr marL="0" lvl="0" indent="0">
              <a:spcBef>
                <a:spcPts val="1000"/>
              </a:spcBef>
              <a:spcAft>
                <a:spcPts val="1000"/>
              </a:spcAft>
              <a:buNone/>
            </a:pPr>
            <a:r>
              <a:rPr lang="id-ID" dirty="0" err="1"/>
              <a:t>K</a:t>
            </a:r>
            <a:r>
              <a:rPr lang="en-US" dirty="0" err="1"/>
              <a:t>elenjar</a:t>
            </a:r>
            <a:r>
              <a:rPr lang="en-US" dirty="0"/>
              <a:t> yang </a:t>
            </a:r>
            <a:r>
              <a:rPr lang="en-US" dirty="0" err="1"/>
              <a:t>melepaskan</a:t>
            </a:r>
            <a:r>
              <a:rPr lang="en-US" dirty="0"/>
              <a:t> </a:t>
            </a:r>
            <a:r>
              <a:rPr lang="en-US" dirty="0" err="1"/>
              <a:t>bahan</a:t>
            </a:r>
            <a:r>
              <a:rPr lang="en-US" dirty="0"/>
              <a:t> </a:t>
            </a:r>
            <a:r>
              <a:rPr lang="en-US" dirty="0" err="1"/>
              <a:t>kimia</a:t>
            </a:r>
            <a:r>
              <a:rPr lang="en-US" dirty="0"/>
              <a:t> yang </a:t>
            </a:r>
            <a:r>
              <a:rPr lang="en-US" dirty="0" err="1"/>
              <a:t>disebut</a:t>
            </a:r>
            <a:r>
              <a:rPr lang="en-US" dirty="0"/>
              <a:t> </a:t>
            </a:r>
            <a:r>
              <a:rPr lang="en-US" dirty="0" err="1"/>
              <a:t>hormon</a:t>
            </a:r>
            <a:r>
              <a:rPr lang="en-US" dirty="0"/>
              <a:t> </a:t>
            </a:r>
            <a:r>
              <a:rPr lang="en-US" dirty="0" err="1"/>
              <a:t>secara</a:t>
            </a:r>
            <a:r>
              <a:rPr lang="en-US" dirty="0"/>
              <a:t> </a:t>
            </a:r>
            <a:r>
              <a:rPr lang="en-US" dirty="0" err="1"/>
              <a:t>langsung</a:t>
            </a:r>
            <a:r>
              <a:rPr lang="en-US" dirty="0"/>
              <a:t> </a:t>
            </a:r>
            <a:r>
              <a:rPr lang="en-US" dirty="0" err="1"/>
              <a:t>ke</a:t>
            </a:r>
            <a:r>
              <a:rPr lang="en-US" dirty="0"/>
              <a:t> </a:t>
            </a:r>
            <a:r>
              <a:rPr lang="en-US" dirty="0" err="1"/>
              <a:t>dalam</a:t>
            </a:r>
            <a:r>
              <a:rPr lang="en-US" dirty="0"/>
              <a:t> </a:t>
            </a:r>
            <a:r>
              <a:rPr lang="en-US" dirty="0" err="1"/>
              <a:t>sistem</a:t>
            </a:r>
            <a:r>
              <a:rPr lang="en-US" dirty="0"/>
              <a:t> </a:t>
            </a:r>
            <a:r>
              <a:rPr lang="en-US" dirty="0" err="1"/>
              <a:t>sirkulatorik</a:t>
            </a:r>
            <a:r>
              <a:rPr lang="id-ID" dirty="0"/>
              <a:t>.</a:t>
            </a:r>
            <a:endParaRPr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5</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023924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Shape 236"/>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Golongan-Golongan Hormon</a:t>
            </a:r>
            <a:endParaRPr dirty="0"/>
          </a:p>
        </p:txBody>
      </p:sp>
      <p:sp>
        <p:nvSpPr>
          <p:cNvPr id="237" name="Shape 237"/>
          <p:cNvSpPr txBox="1">
            <a:spLocks noGrp="1"/>
          </p:cNvSpPr>
          <p:nvPr>
            <p:ph type="body" idx="1"/>
          </p:nvPr>
        </p:nvSpPr>
        <p:spPr>
          <a:xfrm>
            <a:off x="0" y="1214428"/>
            <a:ext cx="8839200" cy="3786196"/>
          </a:xfrm>
          <a:prstGeom prst="rect">
            <a:avLst/>
          </a:prstGeom>
          <a:solidFill>
            <a:schemeClr val="accent2"/>
          </a:solidFill>
        </p:spPr>
        <p:txBody>
          <a:bodyPr spcFirstLastPara="1" wrap="square" lIns="91425" tIns="91425" rIns="91425" bIns="91425" anchor="ctr" anchorCtr="0">
            <a:noAutofit/>
          </a:bodyPr>
          <a:lstStyle/>
          <a:p>
            <a:pPr marL="76200" lvl="0" indent="0">
              <a:spcBef>
                <a:spcPts val="0"/>
              </a:spcBef>
              <a:buNone/>
            </a:pPr>
            <a:endParaRPr lang="id-ID" b="1" dirty="0"/>
          </a:p>
          <a:p>
            <a:pPr lvl="0">
              <a:spcBef>
                <a:spcPts val="0"/>
              </a:spcBef>
            </a:pPr>
            <a:r>
              <a:rPr lang="en-US" b="1" dirty="0" err="1"/>
              <a:t>Derivat</a:t>
            </a:r>
            <a:r>
              <a:rPr lang="en-US" b="1" dirty="0"/>
              <a:t> </a:t>
            </a:r>
            <a:r>
              <a:rPr lang="en-US" b="1" dirty="0" err="1"/>
              <a:t>Asam</a:t>
            </a:r>
            <a:r>
              <a:rPr lang="en-US" b="1" dirty="0"/>
              <a:t> Amino (Amino Acid Derivative Hormones)</a:t>
            </a:r>
            <a:endParaRPr lang="id-ID" b="1" dirty="0"/>
          </a:p>
          <a:p>
            <a:pPr marL="76200" lvl="0" indent="0">
              <a:spcBef>
                <a:spcPts val="0"/>
              </a:spcBef>
              <a:buNone/>
            </a:pPr>
            <a:r>
              <a:rPr dirty="0"/>
              <a:t>	</a:t>
            </a:r>
            <a:r>
              <a:rPr lang="en-US" sz="1800" dirty="0" err="1"/>
              <a:t>Merupakan</a:t>
            </a:r>
            <a:r>
              <a:rPr lang="en-US" sz="1800" dirty="0"/>
              <a:t> </a:t>
            </a:r>
            <a:r>
              <a:rPr lang="en-US" sz="1800" dirty="0" err="1"/>
              <a:t>hormon-hormon</a:t>
            </a:r>
            <a:r>
              <a:rPr lang="en-US" sz="1800" dirty="0"/>
              <a:t> yang </a:t>
            </a:r>
            <a:r>
              <a:rPr lang="en-US" sz="1800" dirty="0" err="1"/>
              <a:t>disintesiskan</a:t>
            </a:r>
            <a:r>
              <a:rPr lang="en-US" sz="1800" dirty="0"/>
              <a:t> </a:t>
            </a:r>
            <a:r>
              <a:rPr lang="en-US" sz="1800" dirty="0" err="1"/>
              <a:t>dalam</a:t>
            </a:r>
            <a:r>
              <a:rPr lang="en-US" sz="1800" dirty="0"/>
              <a:t> </a:t>
            </a:r>
            <a:r>
              <a:rPr lang="en-US" sz="1800" dirty="0" err="1"/>
              <a:t>beberapa</a:t>
            </a:r>
            <a:r>
              <a:rPr lang="en-US" sz="1800" dirty="0"/>
              <a:t> </a:t>
            </a:r>
            <a:r>
              <a:rPr lang="en-US" sz="1800" dirty="0" err="1"/>
              <a:t>langkah</a:t>
            </a:r>
            <a:r>
              <a:rPr lang="en-US" sz="1800" dirty="0"/>
              <a:t> </a:t>
            </a:r>
            <a:r>
              <a:rPr lang="en-US" sz="1800" dirty="0" err="1"/>
              <a:t>sederhana</a:t>
            </a:r>
            <a:r>
              <a:rPr lang="en-US" sz="1800" dirty="0"/>
              <a:t> </a:t>
            </a:r>
            <a:r>
              <a:rPr lang="en-US" sz="1800" dirty="0" err="1"/>
              <a:t>dari</a:t>
            </a:r>
            <a:r>
              <a:rPr lang="en-US" sz="1800" dirty="0"/>
              <a:t> </a:t>
            </a:r>
            <a:r>
              <a:rPr lang="en-US" sz="1800" dirty="0" err="1"/>
              <a:t>sebuah</a:t>
            </a:r>
            <a:r>
              <a:rPr lang="en-US" sz="1800" dirty="0"/>
              <a:t> </a:t>
            </a:r>
            <a:r>
              <a:rPr lang="en-US" sz="1800" dirty="0" err="1"/>
              <a:t>molekul</a:t>
            </a:r>
            <a:r>
              <a:rPr lang="en-US" sz="1800" dirty="0"/>
              <a:t> </a:t>
            </a:r>
            <a:r>
              <a:rPr lang="en-US" sz="1800" dirty="0" err="1"/>
              <a:t>asam</a:t>
            </a:r>
            <a:r>
              <a:rPr lang="en-US" sz="1800" dirty="0"/>
              <a:t> amino.</a:t>
            </a:r>
            <a:endParaRPr sz="1800" dirty="0"/>
          </a:p>
          <a:p>
            <a:pPr lvl="0">
              <a:spcBef>
                <a:spcPts val="1000"/>
              </a:spcBef>
            </a:pPr>
            <a:r>
              <a:rPr lang="en-US" b="1" dirty="0" err="1"/>
              <a:t>Peptida</a:t>
            </a:r>
            <a:r>
              <a:rPr lang="en-US" b="1" dirty="0"/>
              <a:t> </a:t>
            </a:r>
            <a:r>
              <a:rPr lang="en-US" b="1" dirty="0" err="1"/>
              <a:t>dan</a:t>
            </a:r>
            <a:r>
              <a:rPr lang="en-US" b="1" dirty="0"/>
              <a:t> Protein</a:t>
            </a:r>
            <a:endParaRPr lang="id-ID" b="1" dirty="0"/>
          </a:p>
          <a:p>
            <a:pPr marL="76200" lvl="0" indent="0">
              <a:spcBef>
                <a:spcPts val="1000"/>
              </a:spcBef>
              <a:buNone/>
            </a:pPr>
            <a:r>
              <a:rPr sz="1800" dirty="0"/>
              <a:t>	</a:t>
            </a:r>
            <a:r>
              <a:rPr lang="fi-FI" sz="1800" dirty="0"/>
              <a:t>Merupan rantai-rantai asam amino. Hormon peptida merupakan rantai pendek dan hormon protein rantai panjang</a:t>
            </a:r>
            <a:r>
              <a:rPr lang="id-ID" sz="1800" dirty="0"/>
              <a:t>.</a:t>
            </a:r>
            <a:endParaRPr sz="1800" dirty="0"/>
          </a:p>
          <a:p>
            <a:pPr lvl="0">
              <a:spcBef>
                <a:spcPts val="1000"/>
              </a:spcBef>
            </a:pPr>
            <a:r>
              <a:rPr lang="en-US" b="1" dirty="0"/>
              <a:t>Steroid </a:t>
            </a:r>
            <a:endParaRPr lang="id-ID" b="1" dirty="0"/>
          </a:p>
          <a:p>
            <a:pPr marL="76200" lvl="0" indent="0">
              <a:spcBef>
                <a:spcPts val="1000"/>
              </a:spcBef>
              <a:buNone/>
            </a:pPr>
            <a:r>
              <a:rPr lang="id-ID" sz="1800" dirty="0"/>
              <a:t>	Merupakan turunan dari kolestrol dan disekresi oleh korteks adrenal vertebrata dan pada mamalia juga oleh plasenta.</a:t>
            </a:r>
          </a:p>
        </p:txBody>
      </p:sp>
      <p:sp>
        <p:nvSpPr>
          <p:cNvPr id="238" name="Shape 23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6</a:t>
            </a:fld>
            <a:endParaRPr/>
          </a:p>
        </p:txBody>
      </p:sp>
      <p:grpSp>
        <p:nvGrpSpPr>
          <p:cNvPr id="239" name="Shape 239"/>
          <p:cNvGrpSpPr/>
          <p:nvPr/>
        </p:nvGrpSpPr>
        <p:grpSpPr>
          <a:xfrm>
            <a:off x="282216" y="590918"/>
            <a:ext cx="369505" cy="369505"/>
            <a:chOff x="2594050" y="1631825"/>
            <a:chExt cx="439625" cy="439625"/>
          </a:xfrm>
        </p:grpSpPr>
        <p:sp>
          <p:nvSpPr>
            <p:cNvPr id="240" name="Shape 240"/>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1" name="Shape 241"/>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2" name="Shape 242"/>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43" name="Shape 243"/>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4126586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title"/>
          </p:nvPr>
        </p:nvSpPr>
        <p:spPr>
          <a:xfrm>
            <a:off x="814275" y="392575"/>
            <a:ext cx="5492400" cy="7662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id-ID" dirty="0"/>
              <a:t>Gonad</a:t>
            </a:r>
            <a:endParaRPr dirty="0"/>
          </a:p>
        </p:txBody>
      </p:sp>
      <p:sp>
        <p:nvSpPr>
          <p:cNvPr id="301" name="Shape 301"/>
          <p:cNvSpPr txBox="1">
            <a:spLocks noGrp="1"/>
          </p:cNvSpPr>
          <p:nvPr>
            <p:ph type="body" idx="1"/>
          </p:nvPr>
        </p:nvSpPr>
        <p:spPr>
          <a:xfrm>
            <a:off x="814275" y="1327350"/>
            <a:ext cx="4519725" cy="3145500"/>
          </a:xfrm>
          <a:prstGeom prst="rect">
            <a:avLst/>
          </a:prstGeom>
          <a:solidFill>
            <a:schemeClr val="accent2"/>
          </a:solidFill>
        </p:spPr>
        <p:txBody>
          <a:bodyPr spcFirstLastPara="1" wrap="square" lIns="91425" tIns="91425" rIns="91425" bIns="91425" anchor="ctr" anchorCtr="0">
            <a:noAutofit/>
          </a:bodyPr>
          <a:lstStyle/>
          <a:p>
            <a:pPr marL="0" lvl="0" indent="0" rtl="0">
              <a:spcBef>
                <a:spcPts val="600"/>
              </a:spcBef>
              <a:spcAft>
                <a:spcPts val="1000"/>
              </a:spcAft>
              <a:buNone/>
            </a:pPr>
            <a:r>
              <a:rPr lang="id-ID" dirty="0"/>
              <a:t>Laki-laki 	  	Testis</a:t>
            </a:r>
          </a:p>
          <a:p>
            <a:pPr marL="0" lvl="0" indent="0" rtl="0">
              <a:spcBef>
                <a:spcPts val="600"/>
              </a:spcBef>
              <a:spcAft>
                <a:spcPts val="1000"/>
              </a:spcAft>
              <a:buNone/>
            </a:pPr>
            <a:r>
              <a:rPr lang="id-ID" dirty="0"/>
              <a:t>Perempuan 		Ovarium</a:t>
            </a:r>
          </a:p>
          <a:p>
            <a:pPr marL="0" lvl="0" indent="0" rtl="0">
              <a:spcBef>
                <a:spcPts val="600"/>
              </a:spcBef>
              <a:spcAft>
                <a:spcPts val="1000"/>
              </a:spcAft>
              <a:buNone/>
            </a:pPr>
            <a:r>
              <a:rPr lang="id-ID" dirty="0"/>
              <a:t>Berfungsi menghasilkan sperma pada laki-laki atau ova pada perempuan.</a:t>
            </a:r>
            <a:endParaRPr dirty="0"/>
          </a:p>
        </p:txBody>
      </p:sp>
      <p:sp>
        <p:nvSpPr>
          <p:cNvPr id="303" name="Shape 303"/>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7</a:t>
            </a:fld>
            <a:endParaRPr/>
          </a:p>
        </p:txBody>
      </p:sp>
      <p:grpSp>
        <p:nvGrpSpPr>
          <p:cNvPr id="304" name="Shape 304"/>
          <p:cNvGrpSpPr/>
          <p:nvPr/>
        </p:nvGrpSpPr>
        <p:grpSpPr>
          <a:xfrm>
            <a:off x="299071" y="635918"/>
            <a:ext cx="335800" cy="279517"/>
            <a:chOff x="1247825" y="322750"/>
            <a:chExt cx="443300" cy="369000"/>
          </a:xfrm>
        </p:grpSpPr>
        <p:sp>
          <p:nvSpPr>
            <p:cNvPr id="305" name="Shape 305"/>
            <p:cNvSpPr/>
            <p:nvPr/>
          </p:nvSpPr>
          <p:spPr>
            <a:xfrm>
              <a:off x="1247825" y="322750"/>
              <a:ext cx="443300" cy="369000"/>
            </a:xfrm>
            <a:custGeom>
              <a:avLst/>
              <a:gdLst/>
              <a:ahLst/>
              <a:cxnLst/>
              <a:rect l="0" t="0" r="0" b="0"/>
              <a:pathLst>
                <a:path w="17732" h="14760" fill="none" extrusionOk="0">
                  <a:moveTo>
                    <a:pt x="16952" y="2558"/>
                  </a:moveTo>
                  <a:lnTo>
                    <a:pt x="13664" y="2558"/>
                  </a:lnTo>
                  <a:lnTo>
                    <a:pt x="13226" y="755"/>
                  </a:lnTo>
                  <a:lnTo>
                    <a:pt x="13226" y="755"/>
                  </a:lnTo>
                  <a:lnTo>
                    <a:pt x="13177" y="609"/>
                  </a:lnTo>
                  <a:lnTo>
                    <a:pt x="13104" y="463"/>
                  </a:lnTo>
                  <a:lnTo>
                    <a:pt x="13006" y="317"/>
                  </a:lnTo>
                  <a:lnTo>
                    <a:pt x="12885" y="220"/>
                  </a:lnTo>
                  <a:lnTo>
                    <a:pt x="12739" y="122"/>
                  </a:lnTo>
                  <a:lnTo>
                    <a:pt x="12592" y="49"/>
                  </a:lnTo>
                  <a:lnTo>
                    <a:pt x="12446" y="0"/>
                  </a:lnTo>
                  <a:lnTo>
                    <a:pt x="12276" y="0"/>
                  </a:lnTo>
                  <a:lnTo>
                    <a:pt x="5456" y="0"/>
                  </a:lnTo>
                  <a:lnTo>
                    <a:pt x="5456" y="0"/>
                  </a:lnTo>
                  <a:lnTo>
                    <a:pt x="5286" y="0"/>
                  </a:lnTo>
                  <a:lnTo>
                    <a:pt x="5140" y="49"/>
                  </a:lnTo>
                  <a:lnTo>
                    <a:pt x="4994" y="122"/>
                  </a:lnTo>
                  <a:lnTo>
                    <a:pt x="4848" y="220"/>
                  </a:lnTo>
                  <a:lnTo>
                    <a:pt x="4726" y="317"/>
                  </a:lnTo>
                  <a:lnTo>
                    <a:pt x="4628" y="463"/>
                  </a:lnTo>
                  <a:lnTo>
                    <a:pt x="4555" y="609"/>
                  </a:lnTo>
                  <a:lnTo>
                    <a:pt x="4507" y="755"/>
                  </a:lnTo>
                  <a:lnTo>
                    <a:pt x="4068" y="2558"/>
                  </a:lnTo>
                  <a:lnTo>
                    <a:pt x="3240" y="2558"/>
                  </a:lnTo>
                  <a:lnTo>
                    <a:pt x="3240" y="2558"/>
                  </a:lnTo>
                  <a:lnTo>
                    <a:pt x="3240" y="2558"/>
                  </a:lnTo>
                  <a:lnTo>
                    <a:pt x="3240" y="2460"/>
                  </a:lnTo>
                  <a:lnTo>
                    <a:pt x="3216" y="2363"/>
                  </a:lnTo>
                  <a:lnTo>
                    <a:pt x="3167" y="2290"/>
                  </a:lnTo>
                  <a:lnTo>
                    <a:pt x="3094" y="2217"/>
                  </a:lnTo>
                  <a:lnTo>
                    <a:pt x="3045" y="2144"/>
                  </a:lnTo>
                  <a:lnTo>
                    <a:pt x="2948" y="2119"/>
                  </a:lnTo>
                  <a:lnTo>
                    <a:pt x="2850" y="2071"/>
                  </a:lnTo>
                  <a:lnTo>
                    <a:pt x="2753" y="2071"/>
                  </a:lnTo>
                  <a:lnTo>
                    <a:pt x="2047" y="2071"/>
                  </a:lnTo>
                  <a:lnTo>
                    <a:pt x="2047" y="2071"/>
                  </a:lnTo>
                  <a:lnTo>
                    <a:pt x="1949" y="2071"/>
                  </a:lnTo>
                  <a:lnTo>
                    <a:pt x="1852" y="2119"/>
                  </a:lnTo>
                  <a:lnTo>
                    <a:pt x="1779" y="2144"/>
                  </a:lnTo>
                  <a:lnTo>
                    <a:pt x="1706" y="2217"/>
                  </a:lnTo>
                  <a:lnTo>
                    <a:pt x="1633" y="2290"/>
                  </a:lnTo>
                  <a:lnTo>
                    <a:pt x="1608" y="2363"/>
                  </a:lnTo>
                  <a:lnTo>
                    <a:pt x="1560" y="2460"/>
                  </a:lnTo>
                  <a:lnTo>
                    <a:pt x="1560" y="2558"/>
                  </a:lnTo>
                  <a:lnTo>
                    <a:pt x="1560" y="2558"/>
                  </a:lnTo>
                  <a:lnTo>
                    <a:pt x="780" y="2558"/>
                  </a:lnTo>
                  <a:lnTo>
                    <a:pt x="780" y="2558"/>
                  </a:lnTo>
                  <a:lnTo>
                    <a:pt x="634" y="2582"/>
                  </a:lnTo>
                  <a:lnTo>
                    <a:pt x="488" y="2631"/>
                  </a:lnTo>
                  <a:lnTo>
                    <a:pt x="342" y="2679"/>
                  </a:lnTo>
                  <a:lnTo>
                    <a:pt x="220" y="2777"/>
                  </a:lnTo>
                  <a:lnTo>
                    <a:pt x="123" y="2899"/>
                  </a:lnTo>
                  <a:lnTo>
                    <a:pt x="74" y="3045"/>
                  </a:lnTo>
                  <a:lnTo>
                    <a:pt x="25" y="3191"/>
                  </a:lnTo>
                  <a:lnTo>
                    <a:pt x="1" y="3337"/>
                  </a:lnTo>
                  <a:lnTo>
                    <a:pt x="1" y="13980"/>
                  </a:lnTo>
                  <a:lnTo>
                    <a:pt x="1" y="13980"/>
                  </a:lnTo>
                  <a:lnTo>
                    <a:pt x="25" y="14151"/>
                  </a:lnTo>
                  <a:lnTo>
                    <a:pt x="74" y="14297"/>
                  </a:lnTo>
                  <a:lnTo>
                    <a:pt x="123" y="14418"/>
                  </a:lnTo>
                  <a:lnTo>
                    <a:pt x="220" y="14540"/>
                  </a:lnTo>
                  <a:lnTo>
                    <a:pt x="342" y="14638"/>
                  </a:lnTo>
                  <a:lnTo>
                    <a:pt x="488" y="14711"/>
                  </a:lnTo>
                  <a:lnTo>
                    <a:pt x="634" y="14759"/>
                  </a:lnTo>
                  <a:lnTo>
                    <a:pt x="780" y="14759"/>
                  </a:lnTo>
                  <a:lnTo>
                    <a:pt x="16952" y="14759"/>
                  </a:lnTo>
                  <a:lnTo>
                    <a:pt x="16952" y="14759"/>
                  </a:lnTo>
                  <a:lnTo>
                    <a:pt x="17098" y="14759"/>
                  </a:lnTo>
                  <a:lnTo>
                    <a:pt x="17244" y="14711"/>
                  </a:lnTo>
                  <a:lnTo>
                    <a:pt x="17390" y="14638"/>
                  </a:lnTo>
                  <a:lnTo>
                    <a:pt x="17512" y="14540"/>
                  </a:lnTo>
                  <a:lnTo>
                    <a:pt x="17610" y="14418"/>
                  </a:lnTo>
                  <a:lnTo>
                    <a:pt x="17658" y="14297"/>
                  </a:lnTo>
                  <a:lnTo>
                    <a:pt x="17707" y="14151"/>
                  </a:lnTo>
                  <a:lnTo>
                    <a:pt x="17731" y="13980"/>
                  </a:lnTo>
                  <a:lnTo>
                    <a:pt x="17731" y="3337"/>
                  </a:lnTo>
                  <a:lnTo>
                    <a:pt x="17731" y="3337"/>
                  </a:lnTo>
                  <a:lnTo>
                    <a:pt x="17707" y="3191"/>
                  </a:lnTo>
                  <a:lnTo>
                    <a:pt x="17658" y="3045"/>
                  </a:lnTo>
                  <a:lnTo>
                    <a:pt x="17610" y="2899"/>
                  </a:lnTo>
                  <a:lnTo>
                    <a:pt x="17512" y="2777"/>
                  </a:lnTo>
                  <a:lnTo>
                    <a:pt x="17390" y="2679"/>
                  </a:lnTo>
                  <a:lnTo>
                    <a:pt x="17244" y="2631"/>
                  </a:lnTo>
                  <a:lnTo>
                    <a:pt x="17098" y="2582"/>
                  </a:lnTo>
                  <a:lnTo>
                    <a:pt x="16952" y="2558"/>
                  </a:lnTo>
                  <a:lnTo>
                    <a:pt x="16952" y="2558"/>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6" name="Shape 306"/>
            <p:cNvSpPr/>
            <p:nvPr/>
          </p:nvSpPr>
          <p:spPr>
            <a:xfrm>
              <a:off x="1398225" y="386675"/>
              <a:ext cx="142500" cy="25"/>
            </a:xfrm>
            <a:custGeom>
              <a:avLst/>
              <a:gdLst/>
              <a:ahLst/>
              <a:cxnLst/>
              <a:rect l="0" t="0" r="0" b="0"/>
              <a:pathLst>
                <a:path w="5700" h="1" fill="none" extrusionOk="0">
                  <a:moveTo>
                    <a:pt x="5700" y="1"/>
                  </a:moveTo>
                  <a:lnTo>
                    <a:pt x="1"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7" name="Shape 307"/>
            <p:cNvSpPr/>
            <p:nvPr/>
          </p:nvSpPr>
          <p:spPr>
            <a:xfrm>
              <a:off x="1370225" y="450000"/>
              <a:ext cx="198500" cy="197900"/>
            </a:xfrm>
            <a:custGeom>
              <a:avLst/>
              <a:gdLst/>
              <a:ahLst/>
              <a:cxnLst/>
              <a:rect l="0" t="0" r="0" b="0"/>
              <a:pathLst>
                <a:path w="7940" h="7916" fill="none" extrusionOk="0">
                  <a:moveTo>
                    <a:pt x="3970" y="7916"/>
                  </a:moveTo>
                  <a:lnTo>
                    <a:pt x="3970" y="7916"/>
                  </a:lnTo>
                  <a:lnTo>
                    <a:pt x="3556" y="7892"/>
                  </a:lnTo>
                  <a:lnTo>
                    <a:pt x="3166" y="7843"/>
                  </a:lnTo>
                  <a:lnTo>
                    <a:pt x="2801" y="7745"/>
                  </a:lnTo>
                  <a:lnTo>
                    <a:pt x="2436" y="7624"/>
                  </a:lnTo>
                  <a:lnTo>
                    <a:pt x="2070" y="7453"/>
                  </a:lnTo>
                  <a:lnTo>
                    <a:pt x="1754" y="7258"/>
                  </a:lnTo>
                  <a:lnTo>
                    <a:pt x="1462" y="7015"/>
                  </a:lnTo>
                  <a:lnTo>
                    <a:pt x="1169" y="6771"/>
                  </a:lnTo>
                  <a:lnTo>
                    <a:pt x="901" y="6479"/>
                  </a:lnTo>
                  <a:lnTo>
                    <a:pt x="682" y="6187"/>
                  </a:lnTo>
                  <a:lnTo>
                    <a:pt x="487" y="5846"/>
                  </a:lnTo>
                  <a:lnTo>
                    <a:pt x="317" y="5505"/>
                  </a:lnTo>
                  <a:lnTo>
                    <a:pt x="195" y="5139"/>
                  </a:lnTo>
                  <a:lnTo>
                    <a:pt x="98" y="4750"/>
                  </a:lnTo>
                  <a:lnTo>
                    <a:pt x="25" y="4360"/>
                  </a:lnTo>
                  <a:lnTo>
                    <a:pt x="0" y="3970"/>
                  </a:lnTo>
                  <a:lnTo>
                    <a:pt x="0" y="3970"/>
                  </a:lnTo>
                  <a:lnTo>
                    <a:pt x="25" y="3556"/>
                  </a:lnTo>
                  <a:lnTo>
                    <a:pt x="98" y="3167"/>
                  </a:lnTo>
                  <a:lnTo>
                    <a:pt x="195" y="2777"/>
                  </a:lnTo>
                  <a:lnTo>
                    <a:pt x="317" y="2412"/>
                  </a:lnTo>
                  <a:lnTo>
                    <a:pt x="487" y="2071"/>
                  </a:lnTo>
                  <a:lnTo>
                    <a:pt x="682" y="1754"/>
                  </a:lnTo>
                  <a:lnTo>
                    <a:pt x="901" y="1437"/>
                  </a:lnTo>
                  <a:lnTo>
                    <a:pt x="1169" y="1170"/>
                  </a:lnTo>
                  <a:lnTo>
                    <a:pt x="1462" y="902"/>
                  </a:lnTo>
                  <a:lnTo>
                    <a:pt x="1754" y="682"/>
                  </a:lnTo>
                  <a:lnTo>
                    <a:pt x="2070" y="488"/>
                  </a:lnTo>
                  <a:lnTo>
                    <a:pt x="2436" y="317"/>
                  </a:lnTo>
                  <a:lnTo>
                    <a:pt x="2801" y="171"/>
                  </a:lnTo>
                  <a:lnTo>
                    <a:pt x="3166" y="74"/>
                  </a:lnTo>
                  <a:lnTo>
                    <a:pt x="3556" y="25"/>
                  </a:lnTo>
                  <a:lnTo>
                    <a:pt x="3970" y="1"/>
                  </a:lnTo>
                  <a:lnTo>
                    <a:pt x="3970" y="1"/>
                  </a:lnTo>
                  <a:lnTo>
                    <a:pt x="4384" y="25"/>
                  </a:lnTo>
                  <a:lnTo>
                    <a:pt x="4774" y="74"/>
                  </a:lnTo>
                  <a:lnTo>
                    <a:pt x="5139" y="171"/>
                  </a:lnTo>
                  <a:lnTo>
                    <a:pt x="5505" y="317"/>
                  </a:lnTo>
                  <a:lnTo>
                    <a:pt x="5870" y="488"/>
                  </a:lnTo>
                  <a:lnTo>
                    <a:pt x="6186" y="682"/>
                  </a:lnTo>
                  <a:lnTo>
                    <a:pt x="6479" y="902"/>
                  </a:lnTo>
                  <a:lnTo>
                    <a:pt x="6771" y="1170"/>
                  </a:lnTo>
                  <a:lnTo>
                    <a:pt x="7039" y="1437"/>
                  </a:lnTo>
                  <a:lnTo>
                    <a:pt x="7258" y="1754"/>
                  </a:lnTo>
                  <a:lnTo>
                    <a:pt x="7453" y="2071"/>
                  </a:lnTo>
                  <a:lnTo>
                    <a:pt x="7623" y="2412"/>
                  </a:lnTo>
                  <a:lnTo>
                    <a:pt x="7745" y="2777"/>
                  </a:lnTo>
                  <a:lnTo>
                    <a:pt x="7843" y="3167"/>
                  </a:lnTo>
                  <a:lnTo>
                    <a:pt x="7916" y="3556"/>
                  </a:lnTo>
                  <a:lnTo>
                    <a:pt x="7940" y="3970"/>
                  </a:lnTo>
                  <a:lnTo>
                    <a:pt x="7940" y="3970"/>
                  </a:lnTo>
                  <a:lnTo>
                    <a:pt x="7916" y="4360"/>
                  </a:lnTo>
                  <a:lnTo>
                    <a:pt x="7843" y="4750"/>
                  </a:lnTo>
                  <a:lnTo>
                    <a:pt x="7745" y="5139"/>
                  </a:lnTo>
                  <a:lnTo>
                    <a:pt x="7623" y="5505"/>
                  </a:lnTo>
                  <a:lnTo>
                    <a:pt x="7453" y="5846"/>
                  </a:lnTo>
                  <a:lnTo>
                    <a:pt x="7258" y="6187"/>
                  </a:lnTo>
                  <a:lnTo>
                    <a:pt x="7039" y="6479"/>
                  </a:lnTo>
                  <a:lnTo>
                    <a:pt x="6771" y="6771"/>
                  </a:lnTo>
                  <a:lnTo>
                    <a:pt x="6479" y="7015"/>
                  </a:lnTo>
                  <a:lnTo>
                    <a:pt x="6186" y="7258"/>
                  </a:lnTo>
                  <a:lnTo>
                    <a:pt x="5870" y="7453"/>
                  </a:lnTo>
                  <a:lnTo>
                    <a:pt x="5505" y="7624"/>
                  </a:lnTo>
                  <a:lnTo>
                    <a:pt x="5139" y="7745"/>
                  </a:lnTo>
                  <a:lnTo>
                    <a:pt x="4774" y="7843"/>
                  </a:lnTo>
                  <a:lnTo>
                    <a:pt x="4384" y="7892"/>
                  </a:lnTo>
                  <a:lnTo>
                    <a:pt x="3970" y="7916"/>
                  </a:lnTo>
                  <a:lnTo>
                    <a:pt x="3970" y="791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8" name="Shape 308"/>
            <p:cNvSpPr/>
            <p:nvPr/>
          </p:nvSpPr>
          <p:spPr>
            <a:xfrm>
              <a:off x="1403100" y="482875"/>
              <a:ext cx="132750" cy="132150"/>
            </a:xfrm>
            <a:custGeom>
              <a:avLst/>
              <a:gdLst/>
              <a:ahLst/>
              <a:cxnLst/>
              <a:rect l="0" t="0" r="0" b="0"/>
              <a:pathLst>
                <a:path w="5310" h="5286" fill="none" extrusionOk="0">
                  <a:moveTo>
                    <a:pt x="2655" y="5286"/>
                  </a:moveTo>
                  <a:lnTo>
                    <a:pt x="2655" y="5286"/>
                  </a:lnTo>
                  <a:lnTo>
                    <a:pt x="2387" y="5286"/>
                  </a:lnTo>
                  <a:lnTo>
                    <a:pt x="2119" y="5237"/>
                  </a:lnTo>
                  <a:lnTo>
                    <a:pt x="1876" y="5164"/>
                  </a:lnTo>
                  <a:lnTo>
                    <a:pt x="1632" y="5091"/>
                  </a:lnTo>
                  <a:lnTo>
                    <a:pt x="1389" y="4969"/>
                  </a:lnTo>
                  <a:lnTo>
                    <a:pt x="1169" y="4847"/>
                  </a:lnTo>
                  <a:lnTo>
                    <a:pt x="975" y="4677"/>
                  </a:lnTo>
                  <a:lnTo>
                    <a:pt x="780" y="4506"/>
                  </a:lnTo>
                  <a:lnTo>
                    <a:pt x="609" y="4336"/>
                  </a:lnTo>
                  <a:lnTo>
                    <a:pt x="463" y="4117"/>
                  </a:lnTo>
                  <a:lnTo>
                    <a:pt x="317" y="3897"/>
                  </a:lnTo>
                  <a:lnTo>
                    <a:pt x="220" y="3678"/>
                  </a:lnTo>
                  <a:lnTo>
                    <a:pt x="122" y="3435"/>
                  </a:lnTo>
                  <a:lnTo>
                    <a:pt x="74" y="3191"/>
                  </a:lnTo>
                  <a:lnTo>
                    <a:pt x="25" y="2923"/>
                  </a:lnTo>
                  <a:lnTo>
                    <a:pt x="0" y="2655"/>
                  </a:lnTo>
                  <a:lnTo>
                    <a:pt x="0" y="2655"/>
                  </a:lnTo>
                  <a:lnTo>
                    <a:pt x="25" y="2387"/>
                  </a:lnTo>
                  <a:lnTo>
                    <a:pt x="74" y="2120"/>
                  </a:lnTo>
                  <a:lnTo>
                    <a:pt x="122" y="1852"/>
                  </a:lnTo>
                  <a:lnTo>
                    <a:pt x="220" y="1608"/>
                  </a:lnTo>
                  <a:lnTo>
                    <a:pt x="317" y="1389"/>
                  </a:lnTo>
                  <a:lnTo>
                    <a:pt x="463" y="1170"/>
                  </a:lnTo>
                  <a:lnTo>
                    <a:pt x="609" y="975"/>
                  </a:lnTo>
                  <a:lnTo>
                    <a:pt x="780" y="780"/>
                  </a:lnTo>
                  <a:lnTo>
                    <a:pt x="975" y="610"/>
                  </a:lnTo>
                  <a:lnTo>
                    <a:pt x="1169" y="463"/>
                  </a:lnTo>
                  <a:lnTo>
                    <a:pt x="1389" y="317"/>
                  </a:lnTo>
                  <a:lnTo>
                    <a:pt x="1632" y="220"/>
                  </a:lnTo>
                  <a:lnTo>
                    <a:pt x="1876" y="122"/>
                  </a:lnTo>
                  <a:lnTo>
                    <a:pt x="2119" y="49"/>
                  </a:lnTo>
                  <a:lnTo>
                    <a:pt x="2387" y="25"/>
                  </a:lnTo>
                  <a:lnTo>
                    <a:pt x="2655" y="1"/>
                  </a:lnTo>
                  <a:lnTo>
                    <a:pt x="2655" y="1"/>
                  </a:lnTo>
                  <a:lnTo>
                    <a:pt x="2923" y="25"/>
                  </a:lnTo>
                  <a:lnTo>
                    <a:pt x="3191" y="49"/>
                  </a:lnTo>
                  <a:lnTo>
                    <a:pt x="3435" y="122"/>
                  </a:lnTo>
                  <a:lnTo>
                    <a:pt x="3678" y="220"/>
                  </a:lnTo>
                  <a:lnTo>
                    <a:pt x="3922" y="317"/>
                  </a:lnTo>
                  <a:lnTo>
                    <a:pt x="4141" y="463"/>
                  </a:lnTo>
                  <a:lnTo>
                    <a:pt x="4336" y="610"/>
                  </a:lnTo>
                  <a:lnTo>
                    <a:pt x="4530" y="780"/>
                  </a:lnTo>
                  <a:lnTo>
                    <a:pt x="4701" y="975"/>
                  </a:lnTo>
                  <a:lnTo>
                    <a:pt x="4847" y="1170"/>
                  </a:lnTo>
                  <a:lnTo>
                    <a:pt x="4993" y="1389"/>
                  </a:lnTo>
                  <a:lnTo>
                    <a:pt x="5091" y="1608"/>
                  </a:lnTo>
                  <a:lnTo>
                    <a:pt x="5188" y="1852"/>
                  </a:lnTo>
                  <a:lnTo>
                    <a:pt x="5237" y="2120"/>
                  </a:lnTo>
                  <a:lnTo>
                    <a:pt x="5285" y="2387"/>
                  </a:lnTo>
                  <a:lnTo>
                    <a:pt x="5310" y="2655"/>
                  </a:lnTo>
                  <a:lnTo>
                    <a:pt x="5310" y="2655"/>
                  </a:lnTo>
                  <a:lnTo>
                    <a:pt x="5285" y="2923"/>
                  </a:lnTo>
                  <a:lnTo>
                    <a:pt x="5237" y="3191"/>
                  </a:lnTo>
                  <a:lnTo>
                    <a:pt x="5188" y="3435"/>
                  </a:lnTo>
                  <a:lnTo>
                    <a:pt x="5091" y="3678"/>
                  </a:lnTo>
                  <a:lnTo>
                    <a:pt x="4993" y="3897"/>
                  </a:lnTo>
                  <a:lnTo>
                    <a:pt x="4847" y="4117"/>
                  </a:lnTo>
                  <a:lnTo>
                    <a:pt x="4701" y="4336"/>
                  </a:lnTo>
                  <a:lnTo>
                    <a:pt x="4530" y="4506"/>
                  </a:lnTo>
                  <a:lnTo>
                    <a:pt x="4336" y="4677"/>
                  </a:lnTo>
                  <a:lnTo>
                    <a:pt x="4141" y="4847"/>
                  </a:lnTo>
                  <a:lnTo>
                    <a:pt x="3922" y="4969"/>
                  </a:lnTo>
                  <a:lnTo>
                    <a:pt x="3678" y="5091"/>
                  </a:lnTo>
                  <a:lnTo>
                    <a:pt x="3435" y="5164"/>
                  </a:lnTo>
                  <a:lnTo>
                    <a:pt x="3191" y="5237"/>
                  </a:lnTo>
                  <a:lnTo>
                    <a:pt x="2923" y="5286"/>
                  </a:lnTo>
                  <a:lnTo>
                    <a:pt x="2655" y="5286"/>
                  </a:lnTo>
                  <a:lnTo>
                    <a:pt x="2655" y="528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9" name="Shape 309"/>
            <p:cNvSpPr/>
            <p:nvPr/>
          </p:nvSpPr>
          <p:spPr>
            <a:xfrm>
              <a:off x="1588800" y="435400"/>
              <a:ext cx="66400" cy="43850"/>
            </a:xfrm>
            <a:custGeom>
              <a:avLst/>
              <a:gdLst/>
              <a:ahLst/>
              <a:cxnLst/>
              <a:rect l="0" t="0" r="0" b="0"/>
              <a:pathLst>
                <a:path w="2656" h="1754" fill="none" extrusionOk="0">
                  <a:moveTo>
                    <a:pt x="2655" y="1266"/>
                  </a:moveTo>
                  <a:lnTo>
                    <a:pt x="2655" y="1266"/>
                  </a:lnTo>
                  <a:lnTo>
                    <a:pt x="2655" y="1364"/>
                  </a:lnTo>
                  <a:lnTo>
                    <a:pt x="2631" y="1461"/>
                  </a:lnTo>
                  <a:lnTo>
                    <a:pt x="2582" y="1534"/>
                  </a:lnTo>
                  <a:lnTo>
                    <a:pt x="2509" y="1607"/>
                  </a:lnTo>
                  <a:lnTo>
                    <a:pt x="2461" y="1680"/>
                  </a:lnTo>
                  <a:lnTo>
                    <a:pt x="2363" y="1705"/>
                  </a:lnTo>
                  <a:lnTo>
                    <a:pt x="2266" y="1754"/>
                  </a:lnTo>
                  <a:lnTo>
                    <a:pt x="2168" y="1754"/>
                  </a:lnTo>
                  <a:lnTo>
                    <a:pt x="488" y="1754"/>
                  </a:lnTo>
                  <a:lnTo>
                    <a:pt x="488" y="1754"/>
                  </a:lnTo>
                  <a:lnTo>
                    <a:pt x="390" y="1754"/>
                  </a:lnTo>
                  <a:lnTo>
                    <a:pt x="293" y="1705"/>
                  </a:lnTo>
                  <a:lnTo>
                    <a:pt x="220" y="1680"/>
                  </a:lnTo>
                  <a:lnTo>
                    <a:pt x="147" y="1607"/>
                  </a:lnTo>
                  <a:lnTo>
                    <a:pt x="74" y="1534"/>
                  </a:lnTo>
                  <a:lnTo>
                    <a:pt x="49" y="1461"/>
                  </a:lnTo>
                  <a:lnTo>
                    <a:pt x="1" y="1364"/>
                  </a:lnTo>
                  <a:lnTo>
                    <a:pt x="1" y="1266"/>
                  </a:lnTo>
                  <a:lnTo>
                    <a:pt x="1" y="487"/>
                  </a:lnTo>
                  <a:lnTo>
                    <a:pt x="1" y="487"/>
                  </a:lnTo>
                  <a:lnTo>
                    <a:pt x="1" y="390"/>
                  </a:lnTo>
                  <a:lnTo>
                    <a:pt x="49" y="292"/>
                  </a:lnTo>
                  <a:lnTo>
                    <a:pt x="74" y="219"/>
                  </a:lnTo>
                  <a:lnTo>
                    <a:pt x="147" y="146"/>
                  </a:lnTo>
                  <a:lnTo>
                    <a:pt x="220" y="73"/>
                  </a:lnTo>
                  <a:lnTo>
                    <a:pt x="293" y="49"/>
                  </a:lnTo>
                  <a:lnTo>
                    <a:pt x="390" y="0"/>
                  </a:lnTo>
                  <a:lnTo>
                    <a:pt x="488" y="0"/>
                  </a:lnTo>
                  <a:lnTo>
                    <a:pt x="2168" y="0"/>
                  </a:lnTo>
                  <a:lnTo>
                    <a:pt x="2168" y="0"/>
                  </a:lnTo>
                  <a:lnTo>
                    <a:pt x="2266" y="0"/>
                  </a:lnTo>
                  <a:lnTo>
                    <a:pt x="2363" y="49"/>
                  </a:lnTo>
                  <a:lnTo>
                    <a:pt x="2461" y="73"/>
                  </a:lnTo>
                  <a:lnTo>
                    <a:pt x="2509" y="146"/>
                  </a:lnTo>
                  <a:lnTo>
                    <a:pt x="2582" y="219"/>
                  </a:lnTo>
                  <a:lnTo>
                    <a:pt x="2631" y="292"/>
                  </a:lnTo>
                  <a:lnTo>
                    <a:pt x="2655" y="390"/>
                  </a:lnTo>
                  <a:lnTo>
                    <a:pt x="2655" y="487"/>
                  </a:lnTo>
                  <a:lnTo>
                    <a:pt x="2655" y="1266"/>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2" name="Right Arrow 11"/>
          <p:cNvSpPr/>
          <p:nvPr/>
        </p:nvSpPr>
        <p:spPr>
          <a:xfrm>
            <a:off x="2447260" y="1762118"/>
            <a:ext cx="762000" cy="356633"/>
          </a:xfrm>
          <a:prstGeom prst="rightArrow">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2447260" y="2343150"/>
            <a:ext cx="762000" cy="356633"/>
          </a:xfrm>
          <a:prstGeom prst="rightArrow">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1601" y="1276350"/>
            <a:ext cx="3810000" cy="3145916"/>
          </a:xfrm>
          <a:prstGeom prst="flowChartDecision">
            <a:avLst/>
          </a:prstGeom>
        </p:spPr>
      </p:pic>
    </p:spTree>
    <p:extLst>
      <p:ext uri="{BB962C8B-B14F-4D97-AF65-F5344CB8AC3E}">
        <p14:creationId xmlns:p14="http://schemas.microsoft.com/office/powerpoint/2010/main" val="1950015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Shape 267"/>
          <p:cNvSpPr txBox="1">
            <a:spLocks noGrp="1"/>
          </p:cNvSpPr>
          <p:nvPr>
            <p:ph type="body" idx="1"/>
          </p:nvPr>
        </p:nvSpPr>
        <p:spPr>
          <a:xfrm>
            <a:off x="814274" y="1537988"/>
            <a:ext cx="6729525" cy="3105464"/>
          </a:xfrm>
          <a:prstGeom prst="rect">
            <a:avLst/>
          </a:prstGeom>
          <a:solidFill>
            <a:schemeClr val="accent2"/>
          </a:solidFill>
        </p:spPr>
        <p:txBody>
          <a:bodyPr spcFirstLastPara="1" wrap="square" lIns="91425" tIns="91425" rIns="91425" bIns="91425" anchor="t" anchorCtr="0">
            <a:noAutofit/>
          </a:bodyPr>
          <a:lstStyle/>
          <a:p>
            <a:pPr marL="342900" lvl="0" indent="-342900" algn="just">
              <a:spcBef>
                <a:spcPts val="1000"/>
              </a:spcBef>
              <a:spcAft>
                <a:spcPts val="1000"/>
              </a:spcAft>
              <a:buFont typeface="Wingdings" pitchFamily="2" charset="2"/>
              <a:buChar char="§"/>
            </a:pPr>
            <a:r>
              <a:rPr lang="id-ID" dirty="0"/>
              <a:t>Berasal dari gonad</a:t>
            </a:r>
          </a:p>
          <a:p>
            <a:pPr marL="342900" lvl="0" indent="-342900" algn="just">
              <a:spcBef>
                <a:spcPts val="1000"/>
              </a:spcBef>
              <a:spcAft>
                <a:spcPts val="1000"/>
              </a:spcAft>
              <a:buFont typeface="Wingdings" pitchFamily="2" charset="2"/>
              <a:buChar char="§"/>
            </a:pPr>
            <a:r>
              <a:rPr lang="en-US" dirty="0"/>
              <a:t>Testis </a:t>
            </a:r>
            <a:r>
              <a:rPr lang="en-US" dirty="0" err="1"/>
              <a:t>dan</a:t>
            </a:r>
            <a:r>
              <a:rPr lang="en-US" dirty="0"/>
              <a:t> </a:t>
            </a:r>
            <a:r>
              <a:rPr lang="en-US" dirty="0" err="1"/>
              <a:t>ovarium</a:t>
            </a:r>
            <a:r>
              <a:rPr lang="en-US" dirty="0"/>
              <a:t> </a:t>
            </a:r>
            <a:r>
              <a:rPr lang="en-US" dirty="0" err="1"/>
              <a:t>melepaskan</a:t>
            </a:r>
            <a:r>
              <a:rPr lang="en-US" dirty="0"/>
              <a:t> </a:t>
            </a:r>
            <a:r>
              <a:rPr lang="en-US" dirty="0" err="1"/>
              <a:t>hormon-hormon</a:t>
            </a:r>
            <a:r>
              <a:rPr lang="en-US" dirty="0"/>
              <a:t> yang </a:t>
            </a:r>
            <a:r>
              <a:rPr lang="en-US" dirty="0" err="1"/>
              <a:t>sama</a:t>
            </a:r>
            <a:endParaRPr lang="id-ID" dirty="0"/>
          </a:p>
          <a:p>
            <a:pPr marL="342900" lvl="0" indent="-342900" algn="just">
              <a:spcBef>
                <a:spcPts val="1000"/>
              </a:spcBef>
              <a:spcAft>
                <a:spcPts val="1000"/>
              </a:spcAft>
              <a:buFont typeface="Wingdings" pitchFamily="2" charset="2"/>
              <a:buChar char="§"/>
            </a:pPr>
            <a:r>
              <a:rPr lang="en-US" dirty="0" err="1"/>
              <a:t>Dua</a:t>
            </a:r>
            <a:r>
              <a:rPr lang="en-US" dirty="0"/>
              <a:t> </a:t>
            </a:r>
            <a:r>
              <a:rPr lang="en-US" dirty="0" err="1"/>
              <a:t>golongan</a:t>
            </a:r>
            <a:r>
              <a:rPr lang="en-US" dirty="0"/>
              <a:t> </a:t>
            </a:r>
            <a:r>
              <a:rPr lang="en-US" dirty="0" err="1"/>
              <a:t>utama</a:t>
            </a:r>
            <a:r>
              <a:rPr lang="en-US" dirty="0"/>
              <a:t> </a:t>
            </a:r>
            <a:r>
              <a:rPr lang="en-US" dirty="0" err="1"/>
              <a:t>hormon</a:t>
            </a:r>
            <a:r>
              <a:rPr lang="en-US" dirty="0"/>
              <a:t> gonadal </a:t>
            </a:r>
            <a:r>
              <a:rPr lang="en-US" dirty="0" err="1"/>
              <a:t>itu</a:t>
            </a:r>
            <a:r>
              <a:rPr lang="en-US" dirty="0"/>
              <a:t> </a:t>
            </a:r>
            <a:r>
              <a:rPr lang="en-US" dirty="0" err="1"/>
              <a:t>disebut</a:t>
            </a:r>
            <a:r>
              <a:rPr lang="en-US" dirty="0"/>
              <a:t> </a:t>
            </a:r>
            <a:r>
              <a:rPr lang="en-US" b="1" dirty="0"/>
              <a:t>androgen</a:t>
            </a:r>
            <a:r>
              <a:rPr lang="en-US" dirty="0"/>
              <a:t> </a:t>
            </a:r>
            <a:r>
              <a:rPr lang="en-US" dirty="0" err="1"/>
              <a:t>dan</a:t>
            </a:r>
            <a:r>
              <a:rPr lang="en-US" dirty="0"/>
              <a:t> </a:t>
            </a:r>
            <a:r>
              <a:rPr lang="en-US" b="1" dirty="0"/>
              <a:t>estrogen</a:t>
            </a:r>
            <a:endParaRPr lang="id-ID" dirty="0"/>
          </a:p>
          <a:p>
            <a:pPr marL="342900" lvl="0" indent="-342900" algn="just">
              <a:spcBef>
                <a:spcPts val="1000"/>
              </a:spcBef>
              <a:spcAft>
                <a:spcPts val="1000"/>
              </a:spcAft>
              <a:buFont typeface="Wingdings" pitchFamily="2" charset="2"/>
              <a:buChar char="§"/>
            </a:pPr>
            <a:r>
              <a:rPr lang="id-ID" b="1" dirty="0" err="1"/>
              <a:t>T</a:t>
            </a:r>
            <a:r>
              <a:rPr lang="en-US" b="1" dirty="0" err="1"/>
              <a:t>estosteron</a:t>
            </a:r>
            <a:r>
              <a:rPr lang="en-US" b="1" dirty="0"/>
              <a:t> </a:t>
            </a:r>
            <a:r>
              <a:rPr lang="en-US" dirty="0" err="1"/>
              <a:t>adalah</a:t>
            </a:r>
            <a:r>
              <a:rPr lang="en-US" dirty="0"/>
              <a:t> </a:t>
            </a:r>
            <a:r>
              <a:rPr lang="en-US" dirty="0" err="1"/>
              <a:t>andogren</a:t>
            </a:r>
            <a:r>
              <a:rPr lang="en-US" dirty="0"/>
              <a:t> yang paling </a:t>
            </a:r>
            <a:r>
              <a:rPr lang="en-US" dirty="0" err="1"/>
              <a:t>banyak</a:t>
            </a:r>
            <a:endParaRPr lang="id-ID" dirty="0"/>
          </a:p>
          <a:p>
            <a:pPr marL="342900" lvl="0" indent="-342900" algn="just">
              <a:spcBef>
                <a:spcPts val="1000"/>
              </a:spcBef>
              <a:spcAft>
                <a:spcPts val="1000"/>
              </a:spcAft>
              <a:buFont typeface="Wingdings" pitchFamily="2" charset="2"/>
              <a:buChar char="§"/>
            </a:pPr>
            <a:r>
              <a:rPr lang="id-ID" b="1" dirty="0"/>
              <a:t>E</a:t>
            </a:r>
            <a:r>
              <a:rPr lang="en-US" b="1" dirty="0" err="1"/>
              <a:t>stradiol</a:t>
            </a:r>
            <a:r>
              <a:rPr lang="en-US" dirty="0"/>
              <a:t> </a:t>
            </a:r>
            <a:r>
              <a:rPr lang="en-US" dirty="0" err="1"/>
              <a:t>adalah</a:t>
            </a:r>
            <a:r>
              <a:rPr lang="en-US" dirty="0"/>
              <a:t> yang paling </a:t>
            </a:r>
            <a:r>
              <a:rPr lang="en-US" dirty="0" err="1"/>
              <a:t>sedikit</a:t>
            </a:r>
            <a:r>
              <a:rPr lang="en-US" dirty="0"/>
              <a:t>. </a:t>
            </a:r>
            <a:endParaRPr dirty="0"/>
          </a:p>
        </p:txBody>
      </p:sp>
      <p:sp>
        <p:nvSpPr>
          <p:cNvPr id="268" name="Shape 26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dirty="0"/>
              <a:t>Steroid </a:t>
            </a:r>
            <a:r>
              <a:rPr dirty="0" err="1"/>
              <a:t>Seks</a:t>
            </a:r>
            <a:endParaRPr dirty="0"/>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8</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Tree>
    <p:extLst>
      <p:ext uri="{BB962C8B-B14F-4D97-AF65-F5344CB8AC3E}">
        <p14:creationId xmlns:p14="http://schemas.microsoft.com/office/powerpoint/2010/main" val="2395133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Shape 26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id-ID" dirty="0"/>
              <a:t>Hormon-Hormon Pituitari</a:t>
            </a:r>
            <a:endParaRPr dirty="0"/>
          </a:p>
        </p:txBody>
      </p:sp>
      <p:sp>
        <p:nvSpPr>
          <p:cNvPr id="269" name="Shape 269"/>
          <p:cNvSpPr txBox="1">
            <a:spLocks noGrp="1"/>
          </p:cNvSpPr>
          <p:nvPr>
            <p:ph type="body" idx="2"/>
          </p:nvPr>
        </p:nvSpPr>
        <p:spPr>
          <a:xfrm>
            <a:off x="4396123" y="1537988"/>
            <a:ext cx="3378300" cy="2724300"/>
          </a:xfrm>
          <a:prstGeom prst="rect">
            <a:avLst/>
          </a:prstGeom>
        </p:spPr>
        <p:txBody>
          <a:bodyPr spcFirstLastPara="1" wrap="square" lIns="91425" tIns="91425" rIns="91425" bIns="91425" anchor="t" anchorCtr="0">
            <a:noAutofit/>
          </a:bodyPr>
          <a:lstStyle/>
          <a:p>
            <a:pPr marL="0" lvl="0" indent="0" rtl="0">
              <a:spcBef>
                <a:spcPts val="600"/>
              </a:spcBef>
              <a:spcAft>
                <a:spcPts val="0"/>
              </a:spcAft>
              <a:buNone/>
            </a:pPr>
            <a:r>
              <a:rPr lang="en" b="1"/>
              <a:t>Black</a:t>
            </a:r>
            <a:endParaRPr b="1"/>
          </a:p>
          <a:p>
            <a:pPr marL="0" lvl="0" indent="0">
              <a:spcBef>
                <a:spcPts val="1000"/>
              </a:spcBef>
              <a:spcAft>
                <a:spcPts val="1000"/>
              </a:spcAft>
              <a:buNone/>
            </a:pPr>
            <a:r>
              <a:rPr lang="en"/>
              <a:t>Is the color of coal, ebony, and of outer space. It is the darkest color, the result of the absence of or complete absorption of light.</a:t>
            </a:r>
            <a:endParaRPr/>
          </a:p>
        </p:txBody>
      </p:sp>
      <p:sp>
        <p:nvSpPr>
          <p:cNvPr id="270" name="Shape 27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fld id="{00000000-1234-1234-1234-123412341234}" type="slidenum">
              <a:rPr lang="en"/>
              <a:pPr marL="0" lvl="0" indent="0">
                <a:spcBef>
                  <a:spcPts val="0"/>
                </a:spcBef>
                <a:spcAft>
                  <a:spcPts val="0"/>
                </a:spcAft>
                <a:buNone/>
              </a:pPr>
              <a:t>9</a:t>
            </a:fld>
            <a:endParaRPr/>
          </a:p>
        </p:txBody>
      </p:sp>
      <p:grpSp>
        <p:nvGrpSpPr>
          <p:cNvPr id="271" name="Shape 271"/>
          <p:cNvGrpSpPr/>
          <p:nvPr/>
        </p:nvGrpSpPr>
        <p:grpSpPr>
          <a:xfrm>
            <a:off x="312466" y="587260"/>
            <a:ext cx="309022" cy="376837"/>
            <a:chOff x="596350" y="929175"/>
            <a:chExt cx="407950" cy="497475"/>
          </a:xfrm>
        </p:grpSpPr>
        <p:sp>
          <p:nvSpPr>
            <p:cNvPr id="272" name="Shape 272"/>
            <p:cNvSpPr/>
            <p:nvPr/>
          </p:nvSpPr>
          <p:spPr>
            <a:xfrm>
              <a:off x="596350" y="953550"/>
              <a:ext cx="387250" cy="473100"/>
            </a:xfrm>
            <a:custGeom>
              <a:avLst/>
              <a:gdLst/>
              <a:ahLst/>
              <a:cxnLst/>
              <a:rect l="0" t="0" r="0" b="0"/>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3" name="Shape 273"/>
            <p:cNvSpPr/>
            <p:nvPr/>
          </p:nvSpPr>
          <p:spPr>
            <a:xfrm>
              <a:off x="626775" y="929175"/>
              <a:ext cx="377525" cy="462775"/>
            </a:xfrm>
            <a:custGeom>
              <a:avLst/>
              <a:gdLst/>
              <a:ahLst/>
              <a:cxnLst/>
              <a:rect l="0" t="0" r="0" b="0"/>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4" name="Shape 274"/>
            <p:cNvSpPr/>
            <p:nvPr/>
          </p:nvSpPr>
          <p:spPr>
            <a:xfrm>
              <a:off x="688900" y="1256150"/>
              <a:ext cx="133975" cy="25"/>
            </a:xfrm>
            <a:custGeom>
              <a:avLst/>
              <a:gdLst/>
              <a:ahLst/>
              <a:cxnLst/>
              <a:rect l="0" t="0" r="0" b="0"/>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5" name="Shape 275"/>
            <p:cNvSpPr/>
            <p:nvPr/>
          </p:nvSpPr>
          <p:spPr>
            <a:xfrm>
              <a:off x="688900" y="1201350"/>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6" name="Shape 276"/>
            <p:cNvSpPr/>
            <p:nvPr/>
          </p:nvSpPr>
          <p:spPr>
            <a:xfrm>
              <a:off x="688900" y="1145950"/>
              <a:ext cx="255750" cy="25"/>
            </a:xfrm>
            <a:custGeom>
              <a:avLst/>
              <a:gdLst/>
              <a:ahLst/>
              <a:cxnLst/>
              <a:rect l="0" t="0" r="0" b="0"/>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7" name="Shape 277"/>
            <p:cNvSpPr/>
            <p:nvPr/>
          </p:nvSpPr>
          <p:spPr>
            <a:xfrm>
              <a:off x="688900" y="1090525"/>
              <a:ext cx="255750" cy="25"/>
            </a:xfrm>
            <a:custGeom>
              <a:avLst/>
              <a:gdLst/>
              <a:ahLst/>
              <a:cxnLst/>
              <a:rect l="0" t="0" r="0" b="0"/>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8" name="Shape 278"/>
            <p:cNvSpPr/>
            <p:nvPr/>
          </p:nvSpPr>
          <p:spPr>
            <a:xfrm>
              <a:off x="920250" y="929175"/>
              <a:ext cx="84050" cy="84050"/>
            </a:xfrm>
            <a:custGeom>
              <a:avLst/>
              <a:gdLst/>
              <a:ahLst/>
              <a:cxnLst/>
              <a:rect l="0" t="0" r="0" b="0"/>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154519"/>
            <a:ext cx="8077199" cy="401955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7077413"/>
      </p:ext>
    </p:extLst>
  </p:cSld>
  <p:clrMapOvr>
    <a:masterClrMapping/>
  </p:clrMapOvr>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592</TotalTime>
  <Words>1571</Words>
  <Application>Microsoft Office PowerPoint</Application>
  <PresentationFormat>On-screen Show (16:9)</PresentationFormat>
  <Paragraphs>185</Paragraphs>
  <Slides>36</Slides>
  <Notes>35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Snap ITC</vt:lpstr>
      <vt:lpstr>Roboto Condensed</vt:lpstr>
      <vt:lpstr>Wingdings</vt:lpstr>
      <vt:lpstr>Tekton Pro Cond</vt:lpstr>
      <vt:lpstr>Arial</vt:lpstr>
      <vt:lpstr>Nyala</vt:lpstr>
      <vt:lpstr>Arvo</vt:lpstr>
      <vt:lpstr>Cooper Black</vt:lpstr>
      <vt:lpstr>Roboto Condensed Light</vt:lpstr>
      <vt:lpstr>Salerio template</vt:lpstr>
      <vt:lpstr>HORMONES &amp; SEX</vt:lpstr>
      <vt:lpstr>Sistem Neuroendokrin</vt:lpstr>
      <vt:lpstr>Sistem Neuroendokrin</vt:lpstr>
      <vt:lpstr>Neuroendokrin</vt:lpstr>
      <vt:lpstr>Kelenjar</vt:lpstr>
      <vt:lpstr>Golongan-Golongan Hormon</vt:lpstr>
      <vt:lpstr>Gonad</vt:lpstr>
      <vt:lpstr>Steroid Seks</vt:lpstr>
      <vt:lpstr>Hormon-Hormon Pituitari</vt:lpstr>
      <vt:lpstr>Hormon dan Perkembangan</vt:lpstr>
      <vt:lpstr>Fungsi Hormon</vt:lpstr>
      <vt:lpstr>Hormon-Hormon Fetal dan Perkembangan Organ-Organ Reproduktif</vt:lpstr>
      <vt:lpstr>Hormon-Hormon dan Perkembangan Ciri-Ciri Kelamin Sekunder</vt:lpstr>
      <vt:lpstr>Kasus Perkembangan Seksual &amp; Efek-Efek Hormon Gonadal</vt:lpstr>
      <vt:lpstr>PowerPoint Presentation</vt:lpstr>
      <vt:lpstr>PowerPoint Presentation</vt:lpstr>
      <vt:lpstr>Mekanisme-Mekanisme Neural Perilaku Seksual</vt:lpstr>
      <vt:lpstr>THIS IS A SLIDE TITLE</vt:lpstr>
      <vt:lpstr>THIS IS A SLIDE TITLE</vt:lpstr>
      <vt:lpstr>THIS IS A SLIDE TITLE</vt:lpstr>
      <vt:lpstr>THIS IS A SLIDE TITLE</vt:lpstr>
      <vt:lpstr>Perbedaan Struktural antara Hipotalamus Laki-laki dan Hipotalamus Perempuan</vt:lpstr>
      <vt:lpstr>Perbedaan Struktural antara Hipotalamus Laki-laki dan Hipotalamus Perempuan</vt:lpstr>
      <vt:lpstr>Hipotalamus dan Perilaku Seksual Laki-Laki</vt:lpstr>
      <vt:lpstr>Hipotalamus dan Perilaku Seksual Laki-Laki</vt:lpstr>
      <vt:lpstr>Hipotalamus dan Perilaku Seksual Perempuan</vt:lpstr>
      <vt:lpstr>Hipotalamus dan Perilaku Seksual Perempuan</vt:lpstr>
      <vt:lpstr>Orientasi Seksual, Hormon dan Otak</vt:lpstr>
      <vt:lpstr>Orientasi Seksual , Hormon  dan Otak</vt:lpstr>
      <vt:lpstr>Orientasi Seksual dan Gen</vt:lpstr>
      <vt:lpstr>Orientasi Seksual dan Hormon-Hormon Awal</vt:lpstr>
      <vt:lpstr>Apa yang memicu Perkembangan ketertarikan Seksual</vt:lpstr>
      <vt:lpstr>Adakah Perbedaan pada otak Homoseksual dan Heteroseksual?</vt:lpstr>
      <vt:lpstr>Transeksualisme</vt:lpstr>
      <vt:lpstr>Independensi Orientasi Seksual dan Identitas Seksual</vt:lpstr>
      <vt:lpstr>THANK YOU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Hormon-Hormon dan Seks</dc:title>
  <dc:creator>barus yy</dc:creator>
  <cp:lastModifiedBy>Muhammad Dandy</cp:lastModifiedBy>
  <cp:revision>31</cp:revision>
  <dcterms:modified xsi:type="dcterms:W3CDTF">2020-08-04T02:51:15Z</dcterms:modified>
</cp:coreProperties>
</file>