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60" autoAdjust="0"/>
  </p:normalViewPr>
  <p:slideViewPr>
    <p:cSldViewPr>
      <p:cViewPr varScale="1">
        <p:scale>
          <a:sx n="65" d="100"/>
          <a:sy n="65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6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77827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828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829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7830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7831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7832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783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783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77835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F95CCE3-FF2D-4F1B-AB3C-E8FCFFAE296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11227-5C80-49FB-974F-961F5D6217C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A7ABA-B285-4F40-BC45-F9EC95C6C55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2D56D-516C-4FF8-8530-E3D330787D5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3190C-8C39-45C2-8635-A1025F72C1A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05149-9773-4302-A617-0AD5CB6A0DF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AB49F-94FA-4627-BFB1-4AB3900565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C0E84-7075-4109-BBCA-36E9531DF9E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7259B-BE4B-429E-A54B-A8F2A7F7058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AAAA9-FA3C-4F3E-8061-4741DBCF30D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0B824-E597-489C-8210-2CE51767A22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7680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0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0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0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0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0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0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1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768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768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8724B67-3425-418B-871B-0B04FE37140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681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7681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d-ID"/>
              <a:t>Desain Tempat Kerja</a:t>
            </a:r>
            <a:endParaRPr lang="en-GB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/>
              <a:t>Rahmi Lubis,S.Psi.,M.Psi.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Banyak penelitian menunjukkan bahwa :</a:t>
            </a:r>
          </a:p>
          <a:p>
            <a:pPr lvl="1"/>
            <a:r>
              <a:rPr lang="id-ID"/>
              <a:t>Leher menunduk lebih nyaman daripada leher mendongak (15 derajat di bawah titik pandang)</a:t>
            </a:r>
          </a:p>
          <a:p>
            <a:pPr lvl="1"/>
            <a:r>
              <a:rPr lang="id-ID"/>
              <a:t>Sistem penglihatan lebih baik fokus pada benda2 di bawah</a:t>
            </a: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Rekomendasi ergonomis</a:t>
            </a:r>
            <a:endParaRPr lang="en-GB"/>
          </a:p>
        </p:txBody>
      </p:sp>
      <p:sp>
        <p:nvSpPr>
          <p:cNvPr id="675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Area kerja harus dapat disesuaikan dengan dimensi fisik dan keinginan individual</a:t>
            </a:r>
          </a:p>
          <a:p>
            <a:r>
              <a:rPr lang="id-ID"/>
              <a:t>Area kerja berada pada posisi bahu yang rileks</a:t>
            </a:r>
          </a:p>
          <a:p>
            <a:r>
              <a:rPr lang="id-ID"/>
              <a:t>Harus memberikan kejelasan pandangan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Penyusunan work artifacts</a:t>
            </a:r>
            <a:endParaRPr lang="en-GB"/>
          </a:p>
        </p:txBody>
      </p:sp>
      <p:sp>
        <p:nvSpPr>
          <p:cNvPr id="686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sz="2800"/>
              <a:t>Benda yang sering dan penting digunakan disusun dalam posisi di tengah atau dekat dengan sisi kanan atau kiri </a:t>
            </a:r>
          </a:p>
          <a:p>
            <a:pPr>
              <a:lnSpc>
                <a:spcPct val="80000"/>
              </a:lnSpc>
            </a:pPr>
            <a:r>
              <a:rPr lang="id-ID" sz="2800"/>
              <a:t>Jika ada prosedur yang dilakukan berurutan, maka benda2 disusun berdasarkan urutan tersebut</a:t>
            </a:r>
          </a:p>
          <a:p>
            <a:pPr>
              <a:lnSpc>
                <a:spcPct val="80000"/>
              </a:lnSpc>
            </a:pPr>
            <a:r>
              <a:rPr lang="id-ID" sz="2800"/>
              <a:t>Jika kontrol digunakan untuk lokasi yang berbeda maka penyusunannya harus menggambarkan lokasi yang sesungguhnya</a:t>
            </a:r>
          </a:p>
          <a:p>
            <a:pPr>
              <a:lnSpc>
                <a:spcPct val="80000"/>
              </a:lnSpc>
            </a:pPr>
            <a:r>
              <a:rPr lang="id-ID" sz="2800"/>
              <a:t>Pengelompokan berdasarkan fungsi yang sama</a:t>
            </a:r>
            <a:endParaRPr lang="en-GB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Menyusun station kerja pribadi</a:t>
            </a:r>
            <a:endParaRPr lang="en-GB"/>
          </a:p>
        </p:txBody>
      </p:sp>
      <p:sp>
        <p:nvSpPr>
          <p:cNvPr id="696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sz="2400"/>
              <a:t>Memutuskan waktu dan orang yang akan terlibat dalam tim</a:t>
            </a:r>
          </a:p>
          <a:p>
            <a:pPr>
              <a:lnSpc>
                <a:spcPct val="80000"/>
              </a:lnSpc>
            </a:pPr>
            <a:r>
              <a:rPr lang="id-ID" sz="2400"/>
              <a:t>Identifikasi sistem kerja dan kebutuhannya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d-ID" sz="1800"/>
              <a:t>	(organisasi kerja, hub dgn proses berikut, lingkungan)</a:t>
            </a:r>
          </a:p>
          <a:p>
            <a:pPr>
              <a:lnSpc>
                <a:spcPct val="80000"/>
              </a:lnSpc>
            </a:pPr>
            <a:r>
              <a:rPr lang="id-ID" sz="2400"/>
              <a:t>Identifikasi dari kebutuhan pengguna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d-ID" sz="1800"/>
              <a:t>	(task analysis, karakteristik, safety dan healthy)</a:t>
            </a:r>
          </a:p>
          <a:p>
            <a:pPr>
              <a:lnSpc>
                <a:spcPct val="80000"/>
              </a:lnSpc>
            </a:pPr>
            <a:r>
              <a:rPr lang="id-ID" sz="2400"/>
              <a:t>Menentukan tujuan khusus dari desain </a:t>
            </a:r>
            <a:r>
              <a:rPr lang="id-ID" sz="1800"/>
              <a:t>(stakeholders)</a:t>
            </a:r>
          </a:p>
          <a:p>
            <a:pPr>
              <a:lnSpc>
                <a:spcPct val="80000"/>
              </a:lnSpc>
            </a:pPr>
            <a:r>
              <a:rPr lang="id-ID" sz="2400"/>
              <a:t>Mendesain prototip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d-ID" sz="1800"/>
              <a:t>	(standar dari indiv diffe, menentukan free space, jarak untuk menjangkau, posisi nyaman, desain tidak mengganggu tindakan )</a:t>
            </a:r>
          </a:p>
          <a:p>
            <a:pPr>
              <a:lnSpc>
                <a:spcPct val="80000"/>
              </a:lnSpc>
            </a:pPr>
            <a:r>
              <a:rPr lang="id-ID" sz="2400"/>
              <a:t>Menguji prototip </a:t>
            </a:r>
            <a:r>
              <a:rPr lang="id-ID" sz="1800"/>
              <a:t>(analytical dan experimental)</a:t>
            </a:r>
          </a:p>
          <a:p>
            <a:pPr>
              <a:lnSpc>
                <a:spcPct val="80000"/>
              </a:lnSpc>
            </a:pPr>
            <a:r>
              <a:rPr lang="id-ID" sz="2400"/>
              <a:t>Perbaikan dan desain akhir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d-ID" sz="2400"/>
          </a:p>
          <a:p>
            <a:pPr>
              <a:lnSpc>
                <a:spcPct val="80000"/>
              </a:lnSpc>
            </a:pPr>
            <a:endParaRPr lang="id-ID" sz="2400"/>
          </a:p>
          <a:p>
            <a:pPr>
              <a:lnSpc>
                <a:spcPct val="80000"/>
              </a:lnSpc>
            </a:pPr>
            <a:endParaRPr lang="id-ID" sz="2400"/>
          </a:p>
          <a:p>
            <a:pPr>
              <a:lnSpc>
                <a:spcPct val="80000"/>
              </a:lnSpc>
            </a:pPr>
            <a:endParaRPr lang="id-ID" sz="2400"/>
          </a:p>
          <a:p>
            <a:pPr>
              <a:lnSpc>
                <a:spcPct val="80000"/>
              </a:lnSpc>
            </a:pPr>
            <a:endParaRPr lang="id-ID" sz="2400"/>
          </a:p>
          <a:p>
            <a:pPr>
              <a:lnSpc>
                <a:spcPct val="80000"/>
              </a:lnSpc>
            </a:pPr>
            <a:endParaRPr lang="en-GB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Layout station kerja yang ergonomis</a:t>
            </a:r>
            <a:endParaRPr lang="en-GB"/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sz="2800"/>
              <a:t>Harus mendukung alur kerja</a:t>
            </a:r>
          </a:p>
          <a:p>
            <a:pPr>
              <a:lnSpc>
                <a:spcPct val="80000"/>
              </a:lnSpc>
            </a:pPr>
            <a:r>
              <a:rPr lang="id-ID" sz="2800"/>
              <a:t>Mendukung kerjasama antara personil dan orang luar</a:t>
            </a:r>
          </a:p>
          <a:p>
            <a:pPr>
              <a:lnSpc>
                <a:spcPct val="80000"/>
              </a:lnSpc>
            </a:pPr>
            <a:r>
              <a:rPr lang="id-ID" sz="2800"/>
              <a:t>Mengikuti struktur organisasi</a:t>
            </a:r>
          </a:p>
          <a:p>
            <a:pPr>
              <a:lnSpc>
                <a:spcPct val="80000"/>
              </a:lnSpc>
            </a:pPr>
            <a:r>
              <a:rPr lang="id-ID" sz="2800"/>
              <a:t>Mempertimbangkan privasi</a:t>
            </a:r>
          </a:p>
          <a:p>
            <a:pPr>
              <a:lnSpc>
                <a:spcPct val="80000"/>
              </a:lnSpc>
            </a:pPr>
            <a:r>
              <a:rPr lang="id-ID" sz="2800"/>
              <a:t>Pencahayaan yang cukup</a:t>
            </a:r>
          </a:p>
          <a:p>
            <a:pPr>
              <a:lnSpc>
                <a:spcPct val="80000"/>
              </a:lnSpc>
            </a:pPr>
            <a:r>
              <a:rPr lang="id-ID" sz="2800"/>
              <a:t>Pencahayaan sama di semua area</a:t>
            </a:r>
          </a:p>
          <a:p>
            <a:pPr>
              <a:lnSpc>
                <a:spcPct val="80000"/>
              </a:lnSpc>
            </a:pPr>
            <a:r>
              <a:rPr lang="id-ID" sz="2800"/>
              <a:t>Terhindar dari pantulan cahaya</a:t>
            </a:r>
          </a:p>
          <a:p>
            <a:pPr>
              <a:lnSpc>
                <a:spcPct val="80000"/>
              </a:lnSpc>
            </a:pPr>
            <a:r>
              <a:rPr lang="id-ID" sz="2800"/>
              <a:t>Suhu nyaman</a:t>
            </a:r>
          </a:p>
          <a:p>
            <a:pPr>
              <a:lnSpc>
                <a:spcPct val="80000"/>
              </a:lnSpc>
            </a:pPr>
            <a:r>
              <a:rPr lang="id-ID" sz="2800"/>
              <a:t>Akses tidak mengganggu dan aman</a:t>
            </a:r>
            <a:endParaRPr lang="en-GB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Layout kantor</a:t>
            </a:r>
            <a:endParaRPr lang="en-GB"/>
          </a:p>
        </p:txBody>
      </p:sp>
      <p:sp>
        <p:nvSpPr>
          <p:cNvPr id="716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2546350"/>
            <a:ext cx="8005763" cy="3549650"/>
          </a:xfrm>
        </p:spPr>
        <p:txBody>
          <a:bodyPr/>
          <a:lstStyle/>
          <a:p>
            <a:pPr algn="r"/>
            <a:r>
              <a:rPr lang="id-ID"/>
              <a:t>Pribadi </a:t>
            </a:r>
          </a:p>
          <a:p>
            <a:pPr algn="r"/>
            <a:r>
              <a:rPr lang="id-ID"/>
              <a:t>Terbuka</a:t>
            </a:r>
          </a:p>
          <a:p>
            <a:r>
              <a:rPr lang="id-ID"/>
              <a:t>Desain terkini :</a:t>
            </a:r>
          </a:p>
          <a:p>
            <a:pPr>
              <a:buFont typeface="Wingdings" pitchFamily="2" charset="2"/>
              <a:buNone/>
            </a:pPr>
            <a:r>
              <a:rPr lang="id-ID"/>
              <a:t>	fleksibel : mudah diubah </a:t>
            </a:r>
          </a:p>
          <a:p>
            <a:pPr>
              <a:buFont typeface="Wingdings" pitchFamily="2" charset="2"/>
              <a:buNone/>
            </a:pPr>
            <a:r>
              <a:rPr lang="id-ID"/>
              <a:t>   </a:t>
            </a:r>
            <a:r>
              <a:rPr lang="id-ID" i="1"/>
              <a:t>free adress office</a:t>
            </a:r>
            <a:r>
              <a:rPr lang="id-ID"/>
              <a:t> : struktur fleksibel, murah</a:t>
            </a:r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Rekomendasi untuk kantor terbuka</a:t>
            </a:r>
            <a:endParaRPr lang="en-GB"/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sz="2400"/>
              <a:t>Gunakan material kedap suara</a:t>
            </a:r>
          </a:p>
          <a:p>
            <a:pPr>
              <a:lnSpc>
                <a:spcPct val="80000"/>
              </a:lnSpc>
            </a:pPr>
            <a:r>
              <a:rPr lang="id-ID" sz="2400"/>
              <a:t>Teknologi low noise</a:t>
            </a:r>
          </a:p>
          <a:p>
            <a:pPr>
              <a:lnSpc>
                <a:spcPct val="80000"/>
              </a:lnSpc>
            </a:pPr>
            <a:r>
              <a:rPr lang="id-ID" sz="2400"/>
              <a:t>Beri kemungkinan sentuhan pribadi</a:t>
            </a:r>
          </a:p>
          <a:p>
            <a:pPr>
              <a:lnSpc>
                <a:spcPct val="80000"/>
              </a:lnSpc>
            </a:pPr>
            <a:r>
              <a:rPr lang="id-ID" sz="2400"/>
              <a:t>Sediakan ruang untuk benda2 pribadi</a:t>
            </a:r>
          </a:p>
          <a:p>
            <a:pPr>
              <a:lnSpc>
                <a:spcPct val="80000"/>
              </a:lnSpc>
            </a:pPr>
            <a:r>
              <a:rPr lang="id-ID" sz="2400"/>
              <a:t>Sediakan area privasi</a:t>
            </a:r>
          </a:p>
          <a:p>
            <a:pPr>
              <a:lnSpc>
                <a:spcPct val="80000"/>
              </a:lnSpc>
            </a:pPr>
            <a:r>
              <a:rPr lang="id-ID" sz="2400"/>
              <a:t>Semua area kerja pribadi dilengkapi dengan penanda boleh diganggu</a:t>
            </a:r>
          </a:p>
          <a:p>
            <a:pPr>
              <a:lnSpc>
                <a:spcPct val="80000"/>
              </a:lnSpc>
            </a:pPr>
            <a:r>
              <a:rPr lang="id-ID" sz="2400"/>
              <a:t>Jalan masuk jelas bagi tamu</a:t>
            </a:r>
          </a:p>
          <a:p>
            <a:pPr>
              <a:lnSpc>
                <a:spcPct val="80000"/>
              </a:lnSpc>
            </a:pPr>
            <a:r>
              <a:rPr lang="id-ID" sz="2400"/>
              <a:t>Ada ruang tamu untuk duduk selama bicara</a:t>
            </a:r>
          </a:p>
          <a:p>
            <a:pPr>
              <a:lnSpc>
                <a:spcPct val="80000"/>
              </a:lnSpc>
            </a:pPr>
            <a:r>
              <a:rPr lang="id-ID" sz="2400"/>
              <a:t>Ventilasi</a:t>
            </a:r>
          </a:p>
          <a:p>
            <a:pPr>
              <a:lnSpc>
                <a:spcPct val="80000"/>
              </a:lnSpc>
            </a:pPr>
            <a:r>
              <a:rPr lang="id-ID" sz="2400"/>
              <a:t>Ruang untuk menyimpan barang pribadi</a:t>
            </a:r>
          </a:p>
          <a:p>
            <a:pPr>
              <a:lnSpc>
                <a:spcPct val="80000"/>
              </a:lnSpc>
            </a:pPr>
            <a:endParaRPr lang="id-ID" sz="2400"/>
          </a:p>
          <a:p>
            <a:pPr>
              <a:lnSpc>
                <a:spcPct val="80000"/>
              </a:lnSpc>
            </a:pPr>
            <a:endParaRPr lang="id-ID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Informasi yang perlu untuk mendesain</a:t>
            </a:r>
            <a:endParaRPr lang="en-GB"/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Jumlah orang yang bekerja</a:t>
            </a:r>
          </a:p>
          <a:p>
            <a:r>
              <a:rPr lang="id-ID"/>
              <a:t>Struktur organisasi dan unit kerja</a:t>
            </a:r>
          </a:p>
          <a:p>
            <a:r>
              <a:rPr lang="id-ID"/>
              <a:t>Aktivitas dari semua unit</a:t>
            </a:r>
          </a:p>
          <a:p>
            <a:r>
              <a:rPr lang="id-ID"/>
              <a:t>Aktivitas setiap pekerja</a:t>
            </a:r>
          </a:p>
          <a:p>
            <a:r>
              <a:rPr lang="id-ID"/>
              <a:t>Peralatan yang digunakan setiap aktivitas kerja</a:t>
            </a:r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Langkah desain</a:t>
            </a:r>
            <a:endParaRPr lang="en-GB"/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Menentukan ruang yang tersedia</a:t>
            </a:r>
          </a:p>
          <a:p>
            <a:r>
              <a:rPr lang="id-ID"/>
              <a:t>Mendesain modul stasion kerja</a:t>
            </a:r>
          </a:p>
          <a:p>
            <a:r>
              <a:rPr lang="id-ID"/>
              <a:t>Penempatan unit organisasi</a:t>
            </a:r>
          </a:p>
          <a:p>
            <a:r>
              <a:rPr lang="id-ID"/>
              <a:t>Penempatan modul station kerja</a:t>
            </a:r>
          </a:p>
          <a:p>
            <a:r>
              <a:rPr lang="id-ID"/>
              <a:t>Arah modul station kerja</a:t>
            </a:r>
          </a:p>
          <a:p>
            <a:pPr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/>
              <a:t>Desain tempat kerja berfokus pada bentuk, dimensi, dan layout (penempatan dan arah) dari sejumlah elemen material di sekitar seorang atau beberapa orang yang bekerja.</a:t>
            </a:r>
          </a:p>
          <a:p>
            <a:pPr>
              <a:lnSpc>
                <a:spcPct val="90000"/>
              </a:lnSpc>
            </a:pPr>
            <a:r>
              <a:rPr lang="id-ID"/>
              <a:t>Elemen tersebut dapat berupa kursi, lingkungan kerja, meja, peralatan, kontrol dan display yang digunakan dalam bekerja, dan lain sebagainya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09600" y="1412875"/>
            <a:ext cx="7924800" cy="4606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/>
              <a:t>Desain tempat kerja yang ergonomis bertujuan untuk memperbaiki kinerja baik kuantitas maupun kualitas melalui :</a:t>
            </a:r>
          </a:p>
          <a:p>
            <a:pPr lvl="1">
              <a:lnSpc>
                <a:spcPct val="90000"/>
              </a:lnSpc>
            </a:pPr>
            <a:r>
              <a:rPr lang="id-ID"/>
              <a:t>Meminimalisir beban kerja dan tekanan fisik pekerja</a:t>
            </a:r>
          </a:p>
          <a:p>
            <a:pPr lvl="1">
              <a:lnSpc>
                <a:spcPct val="90000"/>
              </a:lnSpc>
            </a:pPr>
            <a:r>
              <a:rPr lang="id-ID"/>
              <a:t>Memfasilitasi dalam melakukan kerja</a:t>
            </a:r>
          </a:p>
          <a:p>
            <a:pPr lvl="1">
              <a:lnSpc>
                <a:spcPct val="90000"/>
              </a:lnSpc>
            </a:pPr>
            <a:r>
              <a:rPr lang="id-ID"/>
              <a:t>Memastikan kesehatan dan keselamatan kerja</a:t>
            </a:r>
          </a:p>
          <a:p>
            <a:pPr lvl="1">
              <a:lnSpc>
                <a:spcPct val="90000"/>
              </a:lnSpc>
            </a:pPr>
            <a:r>
              <a:rPr lang="id-ID"/>
              <a:t>Mencapai kemudahan dalam menggunakan sejumlah elemen dari lingkungan kerja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2205038"/>
            <a:ext cx="8007350" cy="3890962"/>
          </a:xfrm>
        </p:spPr>
        <p:txBody>
          <a:bodyPr/>
          <a:lstStyle/>
          <a:p>
            <a:r>
              <a:rPr lang="id-ID"/>
              <a:t>Postur duduk dan kursi</a:t>
            </a:r>
          </a:p>
          <a:p>
            <a:pPr>
              <a:buFont typeface="Wingdings" pitchFamily="2" charset="2"/>
              <a:buNone/>
            </a:pPr>
            <a:r>
              <a:rPr lang="id-ID"/>
              <a:t>	yang menjadi perhatian dalam posisi duduk yang lama adalah masalah otot yaitu beban dari kifotik. </a:t>
            </a:r>
            <a:endParaRPr lang="en-GB"/>
          </a:p>
        </p:txBody>
      </p:sp>
      <p:sp>
        <p:nvSpPr>
          <p:cNvPr id="6042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Masalah postur dalam bekerja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Mengurangi beban kifotik</a:t>
            </a:r>
            <a:endParaRPr lang="en-GB"/>
          </a:p>
        </p:txBody>
      </p:sp>
      <p:sp>
        <p:nvSpPr>
          <p:cNvPr id="614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2136775"/>
            <a:ext cx="8007350" cy="3959225"/>
          </a:xfrm>
        </p:spPr>
        <p:txBody>
          <a:bodyPr/>
          <a:lstStyle/>
          <a:p>
            <a:r>
              <a:rPr lang="id-ID" sz="2800"/>
              <a:t>Menggunakan bantalan sandaran yang tebal (4 cm)</a:t>
            </a:r>
          </a:p>
          <a:p>
            <a:r>
              <a:rPr lang="id-ID" sz="2800"/>
              <a:t>Dengan mengubah suai sandaran kursi (110 derajat sudut paha dan perut)</a:t>
            </a:r>
          </a:p>
          <a:p>
            <a:pPr lvl="1"/>
            <a:endParaRPr lang="id-ID" sz="2400"/>
          </a:p>
          <a:p>
            <a:pPr lvl="1"/>
            <a:r>
              <a:rPr lang="id-ID" sz="2400"/>
              <a:t>Solusinya antara lain menggunakan kursi keseimbangan yang tempat duduknya dapat digerakkan lebih 20 derajat dari garis horizontal dan memiliki tempat meletakkan lutut</a:t>
            </a:r>
          </a:p>
          <a:p>
            <a:endParaRPr lang="id-ID" sz="2800"/>
          </a:p>
          <a:p>
            <a:endParaRPr lang="en-GB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Kebutuhan ergonomis kursi</a:t>
            </a:r>
            <a:endParaRPr lang="en-GB"/>
          </a:p>
        </p:txBody>
      </p:sp>
      <p:sp>
        <p:nvSpPr>
          <p:cNvPr id="624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Menggunakan sandaran kursi yang dapat diubah suai</a:t>
            </a:r>
          </a:p>
          <a:p>
            <a:r>
              <a:rPr lang="id-ID"/>
              <a:t>Sandaran harus memiliki bantalan</a:t>
            </a:r>
          </a:p>
          <a:p>
            <a:r>
              <a:rPr lang="id-ID"/>
              <a:t>Kursi harus memiliki pilihan untuk menegakkan kursi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Kebutuhan ergonomis kursi</a:t>
            </a:r>
            <a:endParaRPr lang="en-GB"/>
          </a:p>
        </p:txBody>
      </p:sp>
      <p:sp>
        <p:nvSpPr>
          <p:cNvPr id="634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2800"/>
              <a:t>Kursi harus dapat disesuaikan sehingga orang2 yang berbeda karakteristik dapat menyesuaikan dengan tinggi tempat kerja</a:t>
            </a:r>
          </a:p>
          <a:p>
            <a:r>
              <a:rPr lang="id-ID" sz="2800"/>
              <a:t>Kursi harus stabil</a:t>
            </a:r>
          </a:p>
          <a:p>
            <a:r>
              <a:rPr lang="id-ID" sz="2800"/>
              <a:t>Kursi memberi kebebasan dalam bergerak</a:t>
            </a:r>
          </a:p>
          <a:p>
            <a:r>
              <a:rPr lang="id-ID" sz="2800"/>
              <a:t>Harus dilengkapi sandaran tangan</a:t>
            </a:r>
          </a:p>
          <a:p>
            <a:r>
              <a:rPr lang="id-ID" sz="2800"/>
              <a:t>Kursi menggunakan bahan penyerap air sehingga menyerap keringat</a:t>
            </a:r>
          </a:p>
          <a:p>
            <a:endParaRPr lang="en-GB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Kontrol pada kursi</a:t>
            </a:r>
            <a:endParaRPr lang="en-GB"/>
          </a:p>
        </p:txBody>
      </p:sp>
      <p:sp>
        <p:nvSpPr>
          <p:cNvPr id="6451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 sz="2400"/>
              <a:t>Harus mudah ditemukan dan dipahami</a:t>
            </a:r>
          </a:p>
          <a:p>
            <a:pPr>
              <a:lnSpc>
                <a:spcPct val="90000"/>
              </a:lnSpc>
            </a:pPr>
            <a:r>
              <a:rPr lang="id-ID" sz="2400"/>
              <a:t>Mudah diraih dan disesuaikan dengan standar posisi kerja duduk</a:t>
            </a:r>
          </a:p>
          <a:p>
            <a:pPr>
              <a:lnSpc>
                <a:spcPct val="90000"/>
              </a:lnSpc>
            </a:pPr>
            <a:r>
              <a:rPr lang="id-ID" sz="2400"/>
              <a:t>Kontrol harus mudah disesuaikan dan tidak sulit mengubah2 posisi kursi</a:t>
            </a:r>
          </a:p>
          <a:p>
            <a:pPr>
              <a:lnSpc>
                <a:spcPct val="90000"/>
              </a:lnSpc>
            </a:pPr>
            <a:r>
              <a:rPr lang="id-ID" sz="2400"/>
              <a:t>Digunakan dengan seminimal mungkin gerakan</a:t>
            </a:r>
          </a:p>
          <a:p>
            <a:pPr>
              <a:lnSpc>
                <a:spcPct val="90000"/>
              </a:lnSpc>
            </a:pPr>
            <a:r>
              <a:rPr lang="id-ID" sz="2400"/>
              <a:t>Penyesuaian dapat dilakukan dengan satu tangan</a:t>
            </a:r>
          </a:p>
          <a:p>
            <a:pPr>
              <a:lnSpc>
                <a:spcPct val="90000"/>
              </a:lnSpc>
            </a:pPr>
            <a:r>
              <a:rPr lang="id-ID" sz="2400"/>
              <a:t>Tidak perlu alat khusus untuk menyesuaikan</a:t>
            </a:r>
          </a:p>
          <a:p>
            <a:pPr>
              <a:lnSpc>
                <a:spcPct val="90000"/>
              </a:lnSpc>
            </a:pPr>
            <a:r>
              <a:rPr lang="id-ID" sz="2400"/>
              <a:t>Label dan instruksi mudah dimengerti</a:t>
            </a:r>
            <a:endParaRPr lang="en-GB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5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2800"/>
              <a:t>Tinggi station kerja kerja harus memungkinkan orang bekerja dengan bahu pada posisi rileks misalnya keyboard komputer, meja.</a:t>
            </a:r>
          </a:p>
          <a:p>
            <a:r>
              <a:rPr lang="id-ID" sz="2800"/>
              <a:t>Sudut antara paha dengan dada harus sekitar 90 derajat.</a:t>
            </a:r>
          </a:p>
          <a:p>
            <a:r>
              <a:rPr lang="id-ID" sz="2800"/>
              <a:t>Masalah yang muncul dari posisi duduk adalah tegang leher dan mata kering yang biasanya berkaitan dengan benda2 yang diletakkan terlalu jauh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82</TotalTime>
  <Words>584</Words>
  <Application>Microsoft PowerPoint</Application>
  <PresentationFormat>On-screen Show 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Times New Roman</vt:lpstr>
      <vt:lpstr>Wingdings</vt:lpstr>
      <vt:lpstr>Glass Layers</vt:lpstr>
      <vt:lpstr>Desain Tempat Kerja</vt:lpstr>
      <vt:lpstr>Slide 2</vt:lpstr>
      <vt:lpstr>Slide 3</vt:lpstr>
      <vt:lpstr>Masalah postur dalam bekerja</vt:lpstr>
      <vt:lpstr>Mengurangi beban kifotik</vt:lpstr>
      <vt:lpstr>Kebutuhan ergonomis kursi</vt:lpstr>
      <vt:lpstr>Kebutuhan ergonomis kursi</vt:lpstr>
      <vt:lpstr>Kontrol pada kursi</vt:lpstr>
      <vt:lpstr>Slide 9</vt:lpstr>
      <vt:lpstr>Slide 10</vt:lpstr>
      <vt:lpstr>Rekomendasi ergonomis</vt:lpstr>
      <vt:lpstr>Penyusunan work artifacts</vt:lpstr>
      <vt:lpstr>Menyusun station kerja pribadi</vt:lpstr>
      <vt:lpstr>Layout station kerja yang ergonomis</vt:lpstr>
      <vt:lpstr>Layout kantor</vt:lpstr>
      <vt:lpstr>Rekomendasi untuk kantor terbuka</vt:lpstr>
      <vt:lpstr>Informasi yang perlu untuk mendesain</vt:lpstr>
      <vt:lpstr>Langkah desain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Tempat Kerja</dc:title>
  <dc:creator>ACER</dc:creator>
  <cp:lastModifiedBy>Windows</cp:lastModifiedBy>
  <cp:revision>9</cp:revision>
  <cp:lastPrinted>1601-01-01T00:00:00Z</cp:lastPrinted>
  <dcterms:created xsi:type="dcterms:W3CDTF">2010-10-13T04:34:32Z</dcterms:created>
  <dcterms:modified xsi:type="dcterms:W3CDTF">2018-12-27T04:18:15Z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