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E8F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76DB2-05C9-48DC-A20C-F277BA77353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Algerian" pitchFamily="82" charset="0"/>
              </a:rPr>
              <a:t>Pengantar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Psikologi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Kepemimpinan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Cut Sarah, </a:t>
            </a:r>
            <a:r>
              <a:rPr lang="en-US" dirty="0" err="1" smtClean="0"/>
              <a:t>M.Psi</a:t>
            </a:r>
            <a:r>
              <a:rPr lang="en-US" dirty="0" smtClean="0"/>
              <a:t>., </a:t>
            </a:r>
            <a:r>
              <a:rPr lang="en-US" dirty="0" err="1" smtClean="0"/>
              <a:t>Psikolog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3352800" y="2819400"/>
            <a:ext cx="2362200" cy="1371600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ORGANIZATIONAL BEHAVIOR (OB)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" name="Folded Corner 2"/>
          <p:cNvSpPr/>
          <p:nvPr/>
        </p:nvSpPr>
        <p:spPr>
          <a:xfrm>
            <a:off x="1295400" y="3657600"/>
            <a:ext cx="1828800" cy="762000"/>
          </a:xfrm>
          <a:prstGeom prst="foldedCorner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THE ORGANIZATION SYSTEM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5867400" y="4114800"/>
            <a:ext cx="1828800" cy="762000"/>
          </a:xfrm>
          <a:prstGeom prst="foldedCorner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THE GROUP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lded Corner 4"/>
          <p:cNvSpPr/>
          <p:nvPr/>
        </p:nvSpPr>
        <p:spPr>
          <a:xfrm>
            <a:off x="3886200" y="1752600"/>
            <a:ext cx="1828800" cy="762000"/>
          </a:xfrm>
          <a:prstGeom prst="foldedCorner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THE INDIVIDUAL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867400" y="1143000"/>
            <a:ext cx="2286000" cy="685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Perception &amp; Individual Decision Making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019800" y="2133600"/>
            <a:ext cx="2286000" cy="685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Motivation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29200" y="381000"/>
            <a:ext cx="2286000" cy="685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Personality &amp; Values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590800" y="381000"/>
            <a:ext cx="2286000" cy="685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Emotions &amp; Moods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295400" y="1143000"/>
            <a:ext cx="2286000" cy="685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Attitudes &amp; Job Satisfaction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066800" y="2057400"/>
            <a:ext cx="2286000" cy="685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Diversity in Organizations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505200" y="4267200"/>
            <a:ext cx="2286000" cy="6858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Conflict &amp; Negotiations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419600" y="5029200"/>
            <a:ext cx="2286000" cy="6858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Power &amp; Politics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962400" y="5867400"/>
            <a:ext cx="2286000" cy="6858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LEADERSHIP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400800" y="5867400"/>
            <a:ext cx="2286000" cy="6858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Communication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6858000" y="5029200"/>
            <a:ext cx="2286000" cy="6858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Understanding Work Teams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858000" y="3352800"/>
            <a:ext cx="2286000" cy="6858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Foundation of Group Behavior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914400" y="4572000"/>
            <a:ext cx="2286000" cy="6858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Organizational Culture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0" y="5943600"/>
            <a:ext cx="2286000" cy="6858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Organizational Change &amp; Stress  Management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447800" y="5334000"/>
            <a:ext cx="2286000" cy="6858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Human Resources Policies &amp; </a:t>
            </a:r>
            <a:r>
              <a:rPr lang="en-US" sz="1400" dirty="0" err="1" smtClean="0">
                <a:solidFill>
                  <a:schemeClr val="tx1"/>
                </a:solidFill>
              </a:rPr>
              <a:t>Practces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0" y="2895600"/>
            <a:ext cx="2286000" cy="6858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Foundations of Organization Structure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24" name="Shape 23"/>
          <p:cNvCxnSpPr>
            <a:stCxn id="2" idx="3"/>
            <a:endCxn id="4" idx="0"/>
          </p:cNvCxnSpPr>
          <p:nvPr/>
        </p:nvCxnSpPr>
        <p:spPr>
          <a:xfrm>
            <a:off x="5715000" y="3505200"/>
            <a:ext cx="1066800" cy="60960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hape 31"/>
          <p:cNvCxnSpPr>
            <a:stCxn id="2" idx="2"/>
            <a:endCxn id="3" idx="2"/>
          </p:cNvCxnSpPr>
          <p:nvPr/>
        </p:nvCxnSpPr>
        <p:spPr>
          <a:xfrm rot="16200000" flipH="1" flipV="1">
            <a:off x="3171825" y="3057525"/>
            <a:ext cx="400050" cy="2324100"/>
          </a:xfrm>
          <a:prstGeom prst="curvedConnector5">
            <a:avLst>
              <a:gd name="adj1" fmla="val -57143"/>
              <a:gd name="adj2" fmla="val 55738"/>
              <a:gd name="adj3" fmla="val 15714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hape 33"/>
          <p:cNvCxnSpPr>
            <a:stCxn id="2" idx="1"/>
            <a:endCxn id="5" idx="2"/>
          </p:cNvCxnSpPr>
          <p:nvPr/>
        </p:nvCxnSpPr>
        <p:spPr>
          <a:xfrm rot="10800000" flipH="1">
            <a:off x="3352800" y="2514600"/>
            <a:ext cx="1447800" cy="990600"/>
          </a:xfrm>
          <a:prstGeom prst="curvedConnector4">
            <a:avLst>
              <a:gd name="adj1" fmla="val -15789"/>
              <a:gd name="adj2" fmla="val 8461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hape 35"/>
          <p:cNvCxnSpPr>
            <a:stCxn id="5" idx="0"/>
            <a:endCxn id="12" idx="6"/>
          </p:cNvCxnSpPr>
          <p:nvPr/>
        </p:nvCxnSpPr>
        <p:spPr>
          <a:xfrm rot="16200000" flipH="1" flipV="1">
            <a:off x="3752850" y="1352550"/>
            <a:ext cx="647700" cy="1447800"/>
          </a:xfrm>
          <a:prstGeom prst="curvedConnector4">
            <a:avLst>
              <a:gd name="adj1" fmla="val -35294"/>
              <a:gd name="adj2" fmla="val 8157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hape 37"/>
          <p:cNvCxnSpPr>
            <a:stCxn id="5" idx="0"/>
            <a:endCxn id="11" idx="6"/>
          </p:cNvCxnSpPr>
          <p:nvPr/>
        </p:nvCxnSpPr>
        <p:spPr>
          <a:xfrm rot="16200000" flipV="1">
            <a:off x="4057650" y="1009650"/>
            <a:ext cx="266700" cy="121920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stCxn id="5" idx="0"/>
            <a:endCxn id="10" idx="4"/>
          </p:cNvCxnSpPr>
          <p:nvPr/>
        </p:nvCxnSpPr>
        <p:spPr>
          <a:xfrm rot="16200000" flipV="1">
            <a:off x="3924300" y="876300"/>
            <a:ext cx="685800" cy="10668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urved Connector 41"/>
          <p:cNvCxnSpPr>
            <a:stCxn id="5" idx="0"/>
            <a:endCxn id="9" idx="4"/>
          </p:cNvCxnSpPr>
          <p:nvPr/>
        </p:nvCxnSpPr>
        <p:spPr>
          <a:xfrm rot="5400000" flipH="1" flipV="1">
            <a:off x="5143500" y="723900"/>
            <a:ext cx="685800" cy="13716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hape 43"/>
          <p:cNvCxnSpPr>
            <a:stCxn id="5" idx="0"/>
            <a:endCxn id="6" idx="2"/>
          </p:cNvCxnSpPr>
          <p:nvPr/>
        </p:nvCxnSpPr>
        <p:spPr>
          <a:xfrm rot="5400000" flipH="1" flipV="1">
            <a:off x="5200650" y="1085850"/>
            <a:ext cx="266700" cy="106680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stCxn id="5" idx="0"/>
            <a:endCxn id="7" idx="0"/>
          </p:cNvCxnSpPr>
          <p:nvPr/>
        </p:nvCxnSpPr>
        <p:spPr>
          <a:xfrm rot="16200000" flipH="1">
            <a:off x="5791200" y="762000"/>
            <a:ext cx="381000" cy="2362200"/>
          </a:xfrm>
          <a:prstGeom prst="curvedConnector3">
            <a:avLst>
              <a:gd name="adj1" fmla="val -6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urved Connector 47"/>
          <p:cNvCxnSpPr>
            <a:stCxn id="4" idx="2"/>
            <a:endCxn id="18" idx="4"/>
          </p:cNvCxnSpPr>
          <p:nvPr/>
        </p:nvCxnSpPr>
        <p:spPr>
          <a:xfrm rot="5400000" flipH="1" flipV="1">
            <a:off x="6972300" y="3848100"/>
            <a:ext cx="838200" cy="1219200"/>
          </a:xfrm>
          <a:prstGeom prst="curvedConnector3">
            <a:avLst>
              <a:gd name="adj1" fmla="val -2727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urved Connector 49"/>
          <p:cNvCxnSpPr>
            <a:stCxn id="4" idx="2"/>
            <a:endCxn id="16" idx="1"/>
          </p:cNvCxnSpPr>
          <p:nvPr/>
        </p:nvCxnSpPr>
        <p:spPr>
          <a:xfrm rot="5400000">
            <a:off x="6213173" y="5399205"/>
            <a:ext cx="1091033" cy="46223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urved Connector 51"/>
          <p:cNvCxnSpPr>
            <a:stCxn id="4" idx="2"/>
            <a:endCxn id="17" idx="4"/>
          </p:cNvCxnSpPr>
          <p:nvPr/>
        </p:nvCxnSpPr>
        <p:spPr>
          <a:xfrm rot="16200000" flipH="1">
            <a:off x="6972300" y="4686300"/>
            <a:ext cx="838200" cy="1219200"/>
          </a:xfrm>
          <a:prstGeom prst="curvedConnector3">
            <a:avLst>
              <a:gd name="adj1" fmla="val 12727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urved Connector 53"/>
          <p:cNvCxnSpPr>
            <a:stCxn id="4" idx="2"/>
            <a:endCxn id="15" idx="4"/>
          </p:cNvCxnSpPr>
          <p:nvPr/>
        </p:nvCxnSpPr>
        <p:spPr>
          <a:xfrm rot="5400000">
            <a:off x="5105400" y="4876800"/>
            <a:ext cx="1676400" cy="1676400"/>
          </a:xfrm>
          <a:prstGeom prst="curvedConnector3">
            <a:avLst>
              <a:gd name="adj1" fmla="val 11363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urved Connector 55"/>
          <p:cNvCxnSpPr>
            <a:stCxn id="4" idx="2"/>
            <a:endCxn id="14" idx="0"/>
          </p:cNvCxnSpPr>
          <p:nvPr/>
        </p:nvCxnSpPr>
        <p:spPr>
          <a:xfrm rot="5400000">
            <a:off x="6096000" y="4343400"/>
            <a:ext cx="152400" cy="12192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stCxn id="4" idx="2"/>
            <a:endCxn id="13" idx="4"/>
          </p:cNvCxnSpPr>
          <p:nvPr/>
        </p:nvCxnSpPr>
        <p:spPr>
          <a:xfrm rot="5400000">
            <a:off x="5676900" y="3848100"/>
            <a:ext cx="76200" cy="2133600"/>
          </a:xfrm>
          <a:prstGeom prst="curvedConnector3">
            <a:avLst>
              <a:gd name="adj1" fmla="val 4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hape 59"/>
          <p:cNvCxnSpPr>
            <a:stCxn id="3" idx="1"/>
            <a:endCxn id="22" idx="3"/>
          </p:cNvCxnSpPr>
          <p:nvPr/>
        </p:nvCxnSpPr>
        <p:spPr>
          <a:xfrm rot="10800000">
            <a:off x="334778" y="3480968"/>
            <a:ext cx="960623" cy="557633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urved Connector 61"/>
          <p:cNvCxnSpPr>
            <a:stCxn id="3" idx="1"/>
            <a:endCxn id="19" idx="2"/>
          </p:cNvCxnSpPr>
          <p:nvPr/>
        </p:nvCxnSpPr>
        <p:spPr>
          <a:xfrm rot="10800000" flipV="1">
            <a:off x="914400" y="4038600"/>
            <a:ext cx="381000" cy="876300"/>
          </a:xfrm>
          <a:prstGeom prst="curvedConnector3">
            <a:avLst>
              <a:gd name="adj1" fmla="val 16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urved Connector 63"/>
          <p:cNvCxnSpPr>
            <a:stCxn id="3" idx="1"/>
            <a:endCxn id="21" idx="2"/>
          </p:cNvCxnSpPr>
          <p:nvPr/>
        </p:nvCxnSpPr>
        <p:spPr>
          <a:xfrm rot="10800000" flipH="1" flipV="1">
            <a:off x="1295400" y="4038600"/>
            <a:ext cx="152400" cy="1638300"/>
          </a:xfrm>
          <a:prstGeom prst="curvedConnector3">
            <a:avLst>
              <a:gd name="adj1" fmla="val -1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hape 65"/>
          <p:cNvCxnSpPr>
            <a:stCxn id="3" idx="1"/>
            <a:endCxn id="20" idx="1"/>
          </p:cNvCxnSpPr>
          <p:nvPr/>
        </p:nvCxnSpPr>
        <p:spPr>
          <a:xfrm rot="10800000" flipV="1">
            <a:off x="334778" y="4038599"/>
            <a:ext cx="960623" cy="2005433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8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8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8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9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9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9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1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5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Aparajita" pitchFamily="34" charset="0"/>
                <a:cs typeface="Aparajita" pitchFamily="34" charset="0"/>
              </a:rPr>
              <a:t>“A field of study that investigates the impact that individuals, groups, and structure have on behavior within organizations, for the purpose of applying such knowledge toward improving an organization’s effectiveness” (Robbins &amp; Judge, 2011)</a:t>
            </a:r>
            <a:endParaRPr lang="en-US" i="1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Scroll 1"/>
          <p:cNvSpPr/>
          <p:nvPr/>
        </p:nvSpPr>
        <p:spPr>
          <a:xfrm>
            <a:off x="914400" y="1066800"/>
            <a:ext cx="7848600" cy="4724400"/>
          </a:xfrm>
          <a:prstGeom prst="verticalScrol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erlin Sans FB Dem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62200" y="1676400"/>
            <a:ext cx="5998758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lin Sans FB Demi" pitchFamily="34" charset="0"/>
              </a:rPr>
              <a:t>I am more afraid of </a:t>
            </a:r>
          </a:p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lin Sans FB Demi" pitchFamily="34" charset="0"/>
              </a:rPr>
              <a:t>an army of 100 sheep</a:t>
            </a:r>
          </a:p>
          <a:p>
            <a:pPr algn="ctr"/>
            <a:r>
              <a:rPr lang="en-US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lin Sans FB Demi" pitchFamily="34" charset="0"/>
              </a:rPr>
              <a:t>l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lin Sans FB Demi" pitchFamily="34" charset="0"/>
              </a:rPr>
              <a:t>ed by a lion </a:t>
            </a:r>
          </a:p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lin Sans FB Demi" pitchFamily="34" charset="0"/>
              </a:rPr>
              <a:t>than an army of 100 lions</a:t>
            </a:r>
          </a:p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lin Sans FB Demi" pitchFamily="34" charset="0"/>
              </a:rPr>
              <a:t> led by a sheep</a:t>
            </a:r>
          </a:p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lin Sans FB Demi" pitchFamily="34" charset="0"/>
              </a:rPr>
              <a:t>-Talleyrand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142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Pengantar Psikologi Kepemimpinan</vt:lpstr>
      <vt:lpstr>Slide 2</vt:lpstr>
      <vt:lpstr>Organizational Behavior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Psikologi Kepemimpinan</dc:title>
  <dc:creator>Sarah</dc:creator>
  <cp:lastModifiedBy>Sarah</cp:lastModifiedBy>
  <cp:revision>8</cp:revision>
  <dcterms:created xsi:type="dcterms:W3CDTF">2019-02-26T13:27:33Z</dcterms:created>
  <dcterms:modified xsi:type="dcterms:W3CDTF">2019-02-26T14:00:31Z</dcterms:modified>
</cp:coreProperties>
</file>